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60" r:id="rId4"/>
    <p:sldId id="261" r:id="rId5"/>
    <p:sldId id="262" r:id="rId6"/>
    <p:sldId id="263" r:id="rId7"/>
    <p:sldId id="264" r:id="rId8"/>
    <p:sldId id="265" r:id="rId9"/>
    <p:sldId id="266" r:id="rId10"/>
    <p:sldId id="267" r:id="rId11"/>
    <p:sldId id="268" r:id="rId12"/>
    <p:sldId id="278" r:id="rId13"/>
    <p:sldId id="279" r:id="rId14"/>
    <p:sldId id="280" r:id="rId15"/>
    <p:sldId id="270" r:id="rId16"/>
    <p:sldId id="277" r:id="rId17"/>
    <p:sldId id="271" r:id="rId18"/>
    <p:sldId id="272" r:id="rId19"/>
    <p:sldId id="273" r:id="rId20"/>
    <p:sldId id="274" r:id="rId21"/>
    <p:sldId id="275" r:id="rId22"/>
    <p:sldId id="276" r:id="rId23"/>
    <p:sldId id="281" r:id="rId24"/>
    <p:sldId id="283" r:id="rId25"/>
    <p:sldId id="282" r:id="rId26"/>
    <p:sldId id="292" r:id="rId27"/>
    <p:sldId id="284" r:id="rId28"/>
    <p:sldId id="288" r:id="rId29"/>
    <p:sldId id="285" r:id="rId30"/>
    <p:sldId id="286" r:id="rId31"/>
    <p:sldId id="312" r:id="rId32"/>
    <p:sldId id="311" r:id="rId33"/>
    <p:sldId id="315" r:id="rId34"/>
    <p:sldId id="314" r:id="rId35"/>
    <p:sldId id="316" r:id="rId36"/>
    <p:sldId id="317" r:id="rId37"/>
    <p:sldId id="310" r:id="rId38"/>
    <p:sldId id="320" r:id="rId39"/>
    <p:sldId id="318" r:id="rId40"/>
    <p:sldId id="321" r:id="rId41"/>
    <p:sldId id="328" r:id="rId42"/>
    <p:sldId id="287" r:id="rId43"/>
    <p:sldId id="326" r:id="rId44"/>
    <p:sldId id="327" r:id="rId45"/>
    <p:sldId id="322" r:id="rId46"/>
    <p:sldId id="323" r:id="rId47"/>
    <p:sldId id="324" r:id="rId48"/>
    <p:sldId id="325" r:id="rId49"/>
    <p:sldId id="291" r:id="rId50"/>
    <p:sldId id="289" r:id="rId51"/>
    <p:sldId id="303" r:id="rId52"/>
    <p:sldId id="304" r:id="rId53"/>
    <p:sldId id="294" r:id="rId54"/>
    <p:sldId id="293" r:id="rId55"/>
    <p:sldId id="295" r:id="rId56"/>
    <p:sldId id="296" r:id="rId57"/>
    <p:sldId id="297" r:id="rId58"/>
    <p:sldId id="298" r:id="rId59"/>
    <p:sldId id="299" r:id="rId60"/>
    <p:sldId id="300" r:id="rId61"/>
    <p:sldId id="301" r:id="rId62"/>
    <p:sldId id="302" r:id="rId63"/>
    <p:sldId id="305" r:id="rId64"/>
    <p:sldId id="307" r:id="rId65"/>
    <p:sldId id="333" r:id="rId66"/>
    <p:sldId id="306" r:id="rId67"/>
    <p:sldId id="308" r:id="rId68"/>
    <p:sldId id="332" r:id="rId69"/>
    <p:sldId id="309" r:id="rId70"/>
    <p:sldId id="329" r:id="rId71"/>
    <p:sldId id="330" r:id="rId72"/>
    <p:sldId id="331"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84" d="100"/>
          <a:sy n="84" d="100"/>
        </p:scale>
        <p:origin x="643" y="-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68A66-AE90-A2A0-7BDD-86235DDA5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413B8F7B-BB65-0BCD-77B5-C9E251AFAC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A2CB26A-2C28-BE4B-1902-7CB082BF46E9}"/>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5" name="Footer Placeholder 4">
            <a:extLst>
              <a:ext uri="{FF2B5EF4-FFF2-40B4-BE49-F238E27FC236}">
                <a16:creationId xmlns:a16="http://schemas.microsoft.com/office/drawing/2014/main" id="{8E35C890-AF18-A5C5-68CA-D0928E96B31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7257D25-1480-4FC0-6A51-8695F11B4F18}"/>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101953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1099B-3FC5-DF43-228D-BF12A9EB9A6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2BC3B36-29EB-9A8F-BC6A-A352DBA0E1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7439AB-06E7-C270-DDB0-DFEE91B35D7D}"/>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5" name="Footer Placeholder 4">
            <a:extLst>
              <a:ext uri="{FF2B5EF4-FFF2-40B4-BE49-F238E27FC236}">
                <a16:creationId xmlns:a16="http://schemas.microsoft.com/office/drawing/2014/main" id="{1BE6BDF8-B414-ED71-C036-F7FC57604E2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A6EB7AF-6631-C35B-1914-EAE16E193891}"/>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521557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D1FB7-F423-5FA2-F9FE-14ABBFCC86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B712F3A-4165-48F1-3553-C6FB5A037B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BF2F19C-0412-759A-3101-FB603ED3A681}"/>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5" name="Footer Placeholder 4">
            <a:extLst>
              <a:ext uri="{FF2B5EF4-FFF2-40B4-BE49-F238E27FC236}">
                <a16:creationId xmlns:a16="http://schemas.microsoft.com/office/drawing/2014/main" id="{BFAA5B0C-2BF4-328D-67A3-8ADB8C8B470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60FA467-4159-1FAB-9111-B2FC5E886BF0}"/>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193160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BCB1A-96E5-E66C-8416-7005CAEEB96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2F75B09-D2F4-0A50-ADF2-A12CA707D7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AAF4A7A-59DE-ED97-8852-66A000674750}"/>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5" name="Footer Placeholder 4">
            <a:extLst>
              <a:ext uri="{FF2B5EF4-FFF2-40B4-BE49-F238E27FC236}">
                <a16:creationId xmlns:a16="http://schemas.microsoft.com/office/drawing/2014/main" id="{FB426BF4-0C29-4661-847B-EE74B7A6044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4F2B81F-DA6A-986E-463A-1701927B4074}"/>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261412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B4FC-20D3-1FA5-50F8-C2AAF4CE4B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6904E5A-9D62-752A-1F58-5E957CA01B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DA4BE8-BD84-D1A0-1BA7-659427AF1E16}"/>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5" name="Footer Placeholder 4">
            <a:extLst>
              <a:ext uri="{FF2B5EF4-FFF2-40B4-BE49-F238E27FC236}">
                <a16:creationId xmlns:a16="http://schemas.microsoft.com/office/drawing/2014/main" id="{FCAEE8F6-A0C1-4126-C2BE-7EA46688474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5CC0074-1A2A-9C43-0904-2DFBAB1A0816}"/>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386272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9DAD-0D56-7ED3-AF68-A47A7398E6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A832E56-690C-4AD4-DAE9-A3BED6AC14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DE8C4A9-0449-FAF3-81B0-0F53C1150D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49C92B7-6165-FFA1-BCC5-0264623A0A85}"/>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6" name="Footer Placeholder 5">
            <a:extLst>
              <a:ext uri="{FF2B5EF4-FFF2-40B4-BE49-F238E27FC236}">
                <a16:creationId xmlns:a16="http://schemas.microsoft.com/office/drawing/2014/main" id="{F9BEBD40-0E85-7FDF-99A9-CFDB29D680A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E44A2F8-E89C-CD86-1D94-D2605BE63A37}"/>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2556938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AC78-E185-277D-B6F6-D104FE7A9DE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CDF9721-04DA-8D43-9D49-AD1B84B159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EEA15-C63F-1A6D-79FA-C03ACBD62D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E14D7ED-CACF-54DC-5597-BEF2C73A74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AE5DBA-A444-7769-BC4C-74F865403A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FB4C040-0449-D744-40FF-5AD096B15C5C}"/>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8" name="Footer Placeholder 7">
            <a:extLst>
              <a:ext uri="{FF2B5EF4-FFF2-40B4-BE49-F238E27FC236}">
                <a16:creationId xmlns:a16="http://schemas.microsoft.com/office/drawing/2014/main" id="{EA565A08-7FF3-BE40-CE15-3CE5FCF5399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A3F2CCF-48E5-09E8-AC8C-D3F2F8EC11AA}"/>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86434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5A14F-1621-2DC1-79B2-AC178DDAFF3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FE30E18-8091-E124-9FFE-95082B989FA6}"/>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4" name="Footer Placeholder 3">
            <a:extLst>
              <a:ext uri="{FF2B5EF4-FFF2-40B4-BE49-F238E27FC236}">
                <a16:creationId xmlns:a16="http://schemas.microsoft.com/office/drawing/2014/main" id="{C7C91A1D-696F-360C-D12A-C40611E32B6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2A88D1D-6590-221D-A7C3-1B88D2472256}"/>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2813949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A4B0C3-4261-2590-F995-9EAF5CF7E58C}"/>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3" name="Footer Placeholder 2">
            <a:extLst>
              <a:ext uri="{FF2B5EF4-FFF2-40B4-BE49-F238E27FC236}">
                <a16:creationId xmlns:a16="http://schemas.microsoft.com/office/drawing/2014/main" id="{2500399B-2B94-B8B4-5EAD-BC730437AC1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BF260CB-5871-D4EC-1823-811538E2DF0F}"/>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2728482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152A-BE19-3B99-2A89-F28C6FCB7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3A5CDCC2-D5BD-492B-5EFC-010DAE6577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F101C25C-1F81-3390-489C-1ABFE4B72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EAB43-791F-9593-D78C-480CDA71EC68}"/>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6" name="Footer Placeholder 5">
            <a:extLst>
              <a:ext uri="{FF2B5EF4-FFF2-40B4-BE49-F238E27FC236}">
                <a16:creationId xmlns:a16="http://schemas.microsoft.com/office/drawing/2014/main" id="{EC5F63B2-DB79-671A-EA11-F583DFC2D33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D38B3E0-E115-7F65-E72A-573FACA3F70B}"/>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107067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251B-E584-216C-F886-AED52A20F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E775C29-C7B1-11F1-C0AA-303CBB6E94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78188EC-2670-2744-E3D2-8A0D80B31F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57B2E-CC29-9BA4-E3F8-E57AC5346C67}"/>
              </a:ext>
            </a:extLst>
          </p:cNvPr>
          <p:cNvSpPr>
            <a:spLocks noGrp="1"/>
          </p:cNvSpPr>
          <p:nvPr>
            <p:ph type="dt" sz="half" idx="10"/>
          </p:nvPr>
        </p:nvSpPr>
        <p:spPr/>
        <p:txBody>
          <a:bodyPr/>
          <a:lstStyle/>
          <a:p>
            <a:fld id="{4A165B27-A826-4244-9ADD-DCD7D4876CA4}" type="datetimeFigureOut">
              <a:rPr lang="en-CA" smtClean="0"/>
              <a:t>2023-10-21</a:t>
            </a:fld>
            <a:endParaRPr lang="en-CA"/>
          </a:p>
        </p:txBody>
      </p:sp>
      <p:sp>
        <p:nvSpPr>
          <p:cNvPr id="6" name="Footer Placeholder 5">
            <a:extLst>
              <a:ext uri="{FF2B5EF4-FFF2-40B4-BE49-F238E27FC236}">
                <a16:creationId xmlns:a16="http://schemas.microsoft.com/office/drawing/2014/main" id="{4CD3D671-7A58-F9F2-CCC6-CA0AE5EBF84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B1FAACB-EE06-FC53-A34C-A583AC09978A}"/>
              </a:ext>
            </a:extLst>
          </p:cNvPr>
          <p:cNvSpPr>
            <a:spLocks noGrp="1"/>
          </p:cNvSpPr>
          <p:nvPr>
            <p:ph type="sldNum" sz="quarter" idx="12"/>
          </p:nvPr>
        </p:nvSpPr>
        <p:spPr/>
        <p:txBody>
          <a:bodyPr/>
          <a:lstStyle/>
          <a:p>
            <a:fld id="{DC882F2E-2927-4235-A6B7-E0345F6D0C9A}" type="slidenum">
              <a:rPr lang="en-CA" smtClean="0"/>
              <a:t>‹#›</a:t>
            </a:fld>
            <a:endParaRPr lang="en-CA"/>
          </a:p>
        </p:txBody>
      </p:sp>
    </p:spTree>
    <p:extLst>
      <p:ext uri="{BB962C8B-B14F-4D97-AF65-F5344CB8AC3E}">
        <p14:creationId xmlns:p14="http://schemas.microsoft.com/office/powerpoint/2010/main" val="343436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76505-29C5-B52E-CD41-F2803FABE6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C34A0BC-4018-DF8E-ED21-68CD75C59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73D25FE-2F4D-42DF-6D65-3DC2C8609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65B27-A826-4244-9ADD-DCD7D4876CA4}" type="datetimeFigureOut">
              <a:rPr lang="en-CA" smtClean="0"/>
              <a:t>2023-10-21</a:t>
            </a:fld>
            <a:endParaRPr lang="en-CA"/>
          </a:p>
        </p:txBody>
      </p:sp>
      <p:sp>
        <p:nvSpPr>
          <p:cNvPr id="5" name="Footer Placeholder 4">
            <a:extLst>
              <a:ext uri="{FF2B5EF4-FFF2-40B4-BE49-F238E27FC236}">
                <a16:creationId xmlns:a16="http://schemas.microsoft.com/office/drawing/2014/main" id="{551AA053-8F4D-9483-E6D9-555F3AB0B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4C5A892-EE48-A4B5-6A62-2E02AF65C6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882F2E-2927-4235-A6B7-E0345F6D0C9A}" type="slidenum">
              <a:rPr lang="en-CA" smtClean="0"/>
              <a:t>‹#›</a:t>
            </a:fld>
            <a:endParaRPr lang="en-CA"/>
          </a:p>
        </p:txBody>
      </p:sp>
    </p:spTree>
    <p:extLst>
      <p:ext uri="{BB962C8B-B14F-4D97-AF65-F5344CB8AC3E}">
        <p14:creationId xmlns:p14="http://schemas.microsoft.com/office/powerpoint/2010/main" val="1886840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jpeg"/><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jpeg"/></Relationships>
</file>

<file path=ppt/slides/_rels/slide3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6.jpeg"/><Relationship Id="rId4" Type="http://schemas.openxmlformats.org/officeDocument/2006/relationships/image" Target="../media/image18.jpe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5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3.gif"/></Relationships>
</file>

<file path=ppt/slides/_rels/slide5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5.png"/><Relationship Id="rId4" Type="http://schemas.openxmlformats.org/officeDocument/2006/relationships/image" Target="../media/image34.jpg"/></Relationships>
</file>

<file path=ppt/slides/_rels/slide6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glasses to his face&#10;&#10;Description automatically generated">
            <a:extLst>
              <a:ext uri="{FF2B5EF4-FFF2-40B4-BE49-F238E27FC236}">
                <a16:creationId xmlns:a16="http://schemas.microsoft.com/office/drawing/2014/main" id="{48141ACA-D687-5AF7-32D1-5E981738D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1436" y="0"/>
            <a:ext cx="9800564" cy="6858000"/>
          </a:xfrm>
          <a:prstGeom prst="rect">
            <a:avLst/>
          </a:prstGeom>
        </p:spPr>
      </p:pic>
      <p:pic>
        <p:nvPicPr>
          <p:cNvPr id="1026" name="Picture 2" descr="The Bible for Grown-Ups review – who wrote the good book? | The Bible | The  Guardian">
            <a:extLst>
              <a:ext uri="{FF2B5EF4-FFF2-40B4-BE49-F238E27FC236}">
                <a16:creationId xmlns:a16="http://schemas.microsoft.com/office/drawing/2014/main" id="{C1E13800-80DC-49F3-4296-8B48E4739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11" r="5611"/>
          <a:stretch/>
        </p:blipFill>
        <p:spPr bwMode="auto">
          <a:xfrm rot="1380667">
            <a:off x="-40634" y="4678408"/>
            <a:ext cx="2820418" cy="20418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238408" y="0"/>
            <a:ext cx="5330142" cy="4708981"/>
          </a:xfrm>
          <a:prstGeom prst="rect">
            <a:avLst/>
          </a:prstGeom>
          <a:noFill/>
        </p:spPr>
        <p:txBody>
          <a:bodyPr wrap="square" rtlCol="0">
            <a:spAutoFit/>
          </a:bodyPr>
          <a:lstStyle/>
          <a:p>
            <a:r>
              <a:rPr lang="en-CA" sz="6000" dirty="0">
                <a:latin typeface="VAGRounded BT" panose="020F0702020204020204" pitchFamily="34" charset="0"/>
              </a:rPr>
              <a:t>Ten Shocking Bible Truths Sabbatarians Have Never Heard</a:t>
            </a:r>
          </a:p>
        </p:txBody>
      </p:sp>
      <p:sp>
        <p:nvSpPr>
          <p:cNvPr id="2" name="TextBox 1">
            <a:extLst>
              <a:ext uri="{FF2B5EF4-FFF2-40B4-BE49-F238E27FC236}">
                <a16:creationId xmlns:a16="http://schemas.microsoft.com/office/drawing/2014/main" id="{4A3B67FD-04D6-2846-3C3B-E35842D4348E}"/>
              </a:ext>
            </a:extLst>
          </p:cNvPr>
          <p:cNvSpPr txBox="1"/>
          <p:nvPr/>
        </p:nvSpPr>
        <p:spPr>
          <a:xfrm>
            <a:off x="7511969" y="6169306"/>
            <a:ext cx="2806861" cy="646331"/>
          </a:xfrm>
          <a:prstGeom prst="rect">
            <a:avLst/>
          </a:prstGeom>
          <a:noFill/>
        </p:spPr>
        <p:txBody>
          <a:bodyPr wrap="square" rtlCol="0">
            <a:spAutoFit/>
          </a:bodyPr>
          <a:lstStyle/>
          <a:p>
            <a:r>
              <a:rPr lang="en-CA" dirty="0">
                <a:solidFill>
                  <a:schemeClr val="bg1"/>
                </a:solidFill>
              </a:rPr>
              <a:t>Steven Rudd, 2023</a:t>
            </a:r>
          </a:p>
          <a:p>
            <a:r>
              <a:rPr lang="en-CA" dirty="0">
                <a:solidFill>
                  <a:schemeClr val="bg1"/>
                </a:solidFill>
              </a:rPr>
              <a:t>www.bible.ca/sabbath.htm</a:t>
            </a:r>
          </a:p>
        </p:txBody>
      </p:sp>
    </p:spTree>
    <p:extLst>
      <p:ext uri="{BB962C8B-B14F-4D97-AF65-F5344CB8AC3E}">
        <p14:creationId xmlns:p14="http://schemas.microsoft.com/office/powerpoint/2010/main" val="147301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092880"/>
            <a:ext cx="8023186" cy="523220"/>
          </a:xfrm>
          <a:prstGeom prst="rect">
            <a:avLst/>
          </a:prstGeom>
          <a:noFill/>
        </p:spPr>
        <p:txBody>
          <a:bodyPr wrap="square" rtlCol="0">
            <a:spAutoFit/>
          </a:bodyPr>
          <a:lstStyle/>
          <a:p>
            <a:r>
              <a:rPr lang="en-US" sz="2800" dirty="0">
                <a:effectLst/>
                <a:latin typeface="VAGRounded BT" panose="020F0702020204020204" pitchFamily="34" charset="0"/>
              </a:rPr>
              <a:t>Hebrews 8:13-9:4: obsolete Ark of the Covenant</a:t>
            </a:r>
            <a:endParaRPr lang="en-US" sz="2800" dirty="0">
              <a:latin typeface="VAGRounded BT" panose="020F0702020204020204" pitchFamily="34" charset="0"/>
            </a:endParaRP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68185E-4A6C-8589-997A-D404AA5D59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746986" y="1866906"/>
            <a:ext cx="4244108" cy="5726506"/>
          </a:xfrm>
          <a:prstGeom prst="rect">
            <a:avLst/>
          </a:prstGeom>
        </p:spPr>
      </p:pic>
      <p:pic>
        <p:nvPicPr>
          <p:cNvPr id="5" name="Picture 4">
            <a:extLst>
              <a:ext uri="{FF2B5EF4-FFF2-40B4-BE49-F238E27FC236}">
                <a16:creationId xmlns:a16="http://schemas.microsoft.com/office/drawing/2014/main" id="{CC9A7EE9-9007-AC50-FA43-A5D03AB27E4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4201" y="3371247"/>
            <a:ext cx="5163590" cy="3486753"/>
          </a:xfrm>
          <a:prstGeom prst="rect">
            <a:avLst/>
          </a:prstGeom>
        </p:spPr>
      </p:pic>
      <p:pic>
        <p:nvPicPr>
          <p:cNvPr id="2" name="Picture 1" descr="Call Out Clipart ">
            <a:extLst>
              <a:ext uri="{FF2B5EF4-FFF2-40B4-BE49-F238E27FC236}">
                <a16:creationId xmlns:a16="http://schemas.microsoft.com/office/drawing/2014/main" id="{B5021C95-AD0E-AA83-422F-B1F213A96C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814" y="2186308"/>
            <a:ext cx="2856082" cy="2228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AAD967-DD84-BF3B-1799-1EBB8DCE4868}"/>
              </a:ext>
            </a:extLst>
          </p:cNvPr>
          <p:cNvSpPr txBox="1"/>
          <p:nvPr/>
        </p:nvSpPr>
        <p:spPr>
          <a:xfrm>
            <a:off x="9572492" y="2540250"/>
            <a:ext cx="2561444" cy="830997"/>
          </a:xfrm>
          <a:prstGeom prst="rect">
            <a:avLst/>
          </a:prstGeom>
          <a:noFill/>
        </p:spPr>
        <p:txBody>
          <a:bodyPr wrap="square">
            <a:spAutoFit/>
          </a:bodyPr>
          <a:lstStyle/>
          <a:p>
            <a:r>
              <a:rPr lang="en-CA" sz="4800" dirty="0">
                <a:latin typeface="VAGRounded BT" panose="020F0702020204020204" pitchFamily="34" charset="0"/>
              </a:rPr>
              <a:t>I agree</a:t>
            </a:r>
          </a:p>
        </p:txBody>
      </p:sp>
    </p:spTree>
    <p:extLst>
      <p:ext uri="{BB962C8B-B14F-4D97-AF65-F5344CB8AC3E}">
        <p14:creationId xmlns:p14="http://schemas.microsoft.com/office/powerpoint/2010/main" val="1059869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er mouth open&#10;&#10;Description automatically generated">
            <a:extLst>
              <a:ext uri="{FF2B5EF4-FFF2-40B4-BE49-F238E27FC236}">
                <a16:creationId xmlns:a16="http://schemas.microsoft.com/office/drawing/2014/main" id="{EDB97970-DD9F-B441-9986-3805D9CDD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092880"/>
            <a:ext cx="8283616" cy="523220"/>
          </a:xfrm>
          <a:prstGeom prst="rect">
            <a:avLst/>
          </a:prstGeom>
          <a:noFill/>
        </p:spPr>
        <p:txBody>
          <a:bodyPr wrap="square" rtlCol="0">
            <a:spAutoFit/>
          </a:bodyPr>
          <a:lstStyle/>
          <a:p>
            <a:r>
              <a:rPr lang="en-US" sz="2800" dirty="0">
                <a:effectLst/>
                <a:latin typeface="VAGRounded BT" panose="020F0702020204020204" pitchFamily="34" charset="0"/>
              </a:rPr>
              <a:t>Hebrews 8:13-9:4: obsolete Ten Commandments</a:t>
            </a:r>
            <a:endParaRPr lang="en-US" sz="2800" dirty="0">
              <a:latin typeface="VAGRounded BT" panose="020F0702020204020204" pitchFamily="34" charset="0"/>
            </a:endParaRP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n Commandments Tablets Stock Illustrations – 331 Ten Commandments Tablets  Stock Illustrations, Vectors &amp; Clipart - Dreamstime">
            <a:extLst>
              <a:ext uri="{FF2B5EF4-FFF2-40B4-BE49-F238E27FC236}">
                <a16:creationId xmlns:a16="http://schemas.microsoft.com/office/drawing/2014/main" id="{78BEEF48-FB2C-C507-6C4D-FE9DE8FD4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2714263" y="2706155"/>
            <a:ext cx="5011838" cy="4181752"/>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0A70C7DB-474B-B833-8F28-0CA6636EEE04}"/>
              </a:ext>
            </a:extLst>
          </p:cNvPr>
          <p:cNvSpPr/>
          <p:nvPr/>
        </p:nvSpPr>
        <p:spPr>
          <a:xfrm>
            <a:off x="9559720" y="156166"/>
            <a:ext cx="2249347" cy="208363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Multiplication Sign 4">
            <a:extLst>
              <a:ext uri="{FF2B5EF4-FFF2-40B4-BE49-F238E27FC236}">
                <a16:creationId xmlns:a16="http://schemas.microsoft.com/office/drawing/2014/main" id="{77D0AA8B-CC69-4AB3-F6C7-DFBCF3F4B3F7}"/>
              </a:ext>
            </a:extLst>
          </p:cNvPr>
          <p:cNvSpPr/>
          <p:nvPr/>
        </p:nvSpPr>
        <p:spPr>
          <a:xfrm>
            <a:off x="2987232" y="2897570"/>
            <a:ext cx="4465899" cy="4136883"/>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003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080476-4BFD-DC37-2882-D609DC9F738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96572" y="3371247"/>
            <a:ext cx="5163590" cy="3486753"/>
          </a:xfrm>
          <a:prstGeom prst="rect">
            <a:avLst/>
          </a:prstGeom>
        </p:spPr>
      </p:pic>
      <p:pic>
        <p:nvPicPr>
          <p:cNvPr id="13" name="Picture 12" descr="Call Out Clipart ">
            <a:extLst>
              <a:ext uri="{FF2B5EF4-FFF2-40B4-BE49-F238E27FC236}">
                <a16:creationId xmlns:a16="http://schemas.microsoft.com/office/drawing/2014/main" id="{A951DA16-2E52-01C4-A4CC-8D31B3F57E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19200" y="1900891"/>
            <a:ext cx="8112802" cy="2228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2518779" y="2213914"/>
            <a:ext cx="6015621" cy="954107"/>
          </a:xfrm>
          <a:prstGeom prst="rect">
            <a:avLst/>
          </a:prstGeom>
          <a:noFill/>
        </p:spPr>
        <p:txBody>
          <a:bodyPr wrap="square" rtlCol="0">
            <a:spAutoFit/>
          </a:bodyPr>
          <a:lstStyle/>
          <a:p>
            <a:r>
              <a:rPr lang="en-US" sz="2800" dirty="0">
                <a:latin typeface="VAGRounded BT" panose="020F0702020204020204" pitchFamily="34" charset="0"/>
              </a:rPr>
              <a:t>“Today the 10 commandments are</a:t>
            </a:r>
          </a:p>
          <a:p>
            <a:r>
              <a:rPr lang="en-US" sz="2800" dirty="0">
                <a:latin typeface="VAGRounded BT" panose="020F0702020204020204" pitchFamily="34" charset="0"/>
              </a:rPr>
              <a:t>written on our hearts not stone!”</a:t>
            </a: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n Commandments Tablets Stock Illustrations – 331 Ten Commandments Tablets  Stock Illustrations, Vectors &amp; Clipart - Dreamstime">
            <a:extLst>
              <a:ext uri="{FF2B5EF4-FFF2-40B4-BE49-F238E27FC236}">
                <a16:creationId xmlns:a16="http://schemas.microsoft.com/office/drawing/2014/main" id="{78BEEF48-FB2C-C507-6C4D-FE9DE8FD4E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19"/>
          <a:stretch/>
        </p:blipFill>
        <p:spPr bwMode="auto">
          <a:xfrm>
            <a:off x="31838" y="3875318"/>
            <a:ext cx="3574750" cy="2982682"/>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0A70C7DB-474B-B833-8F28-0CA6636EEE04}"/>
              </a:ext>
            </a:extLst>
          </p:cNvPr>
          <p:cNvSpPr/>
          <p:nvPr/>
        </p:nvSpPr>
        <p:spPr>
          <a:xfrm>
            <a:off x="9559720" y="156166"/>
            <a:ext cx="2249347" cy="208363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Picture 8" descr="A heart shaped stone with a cracked stone&#10;&#10;Description automatically generated">
            <a:extLst>
              <a:ext uri="{FF2B5EF4-FFF2-40B4-BE49-F238E27FC236}">
                <a16:creationId xmlns:a16="http://schemas.microsoft.com/office/drawing/2014/main" id="{DD15D592-A83B-2FAF-2F7D-49E039DEB2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604" y="4001778"/>
            <a:ext cx="3151595" cy="2913975"/>
          </a:xfrm>
          <a:prstGeom prst="rect">
            <a:avLst/>
          </a:prstGeom>
        </p:spPr>
      </p:pic>
      <p:sp>
        <p:nvSpPr>
          <p:cNvPr id="15" name="Arrow: Curved Down 14">
            <a:extLst>
              <a:ext uri="{FF2B5EF4-FFF2-40B4-BE49-F238E27FC236}">
                <a16:creationId xmlns:a16="http://schemas.microsoft.com/office/drawing/2014/main" id="{E7182CD6-0913-D91B-616B-4C212CC309A2}"/>
              </a:ext>
            </a:extLst>
          </p:cNvPr>
          <p:cNvSpPr/>
          <p:nvPr/>
        </p:nvSpPr>
        <p:spPr>
          <a:xfrm>
            <a:off x="1601626" y="3464959"/>
            <a:ext cx="4160520" cy="1329564"/>
          </a:xfrm>
          <a:prstGeom prst="curvedDownArrow">
            <a:avLst/>
          </a:prstGeom>
          <a:solidFill>
            <a:srgbClr val="00B0F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719361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er mouth open&#10;&#10;Description automatically generated">
            <a:extLst>
              <a:ext uri="{FF2B5EF4-FFF2-40B4-BE49-F238E27FC236}">
                <a16:creationId xmlns:a16="http://schemas.microsoft.com/office/drawing/2014/main" id="{CDFF05D8-D715-974F-43F4-B247F282D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120812"/>
            <a:ext cx="7710794" cy="2246769"/>
          </a:xfrm>
          <a:prstGeom prst="rect">
            <a:avLst/>
          </a:prstGeom>
          <a:noFill/>
        </p:spPr>
        <p:txBody>
          <a:bodyPr wrap="square" rtlCol="0">
            <a:spAutoFit/>
          </a:bodyPr>
          <a:lstStyle/>
          <a:p>
            <a:r>
              <a:rPr lang="en-US" sz="2800" dirty="0">
                <a:latin typeface="VAGRounded BT" panose="020F0702020204020204" pitchFamily="34" charset="0"/>
              </a:rPr>
              <a:t>Stone was not the covenant, the text on the stone was the covenant. God didn’t abolish the stone tablets, He abolished the text written on stone tablets. The covenant was the text </a:t>
            </a:r>
            <a:r>
              <a:rPr lang="en-US" sz="2800" dirty="0">
                <a:solidFill>
                  <a:srgbClr val="FF0000"/>
                </a:solidFill>
                <a:latin typeface="VAGRounded BT" panose="020F0702020204020204" pitchFamily="34" charset="0"/>
              </a:rPr>
              <a:t>not the stone</a:t>
            </a:r>
            <a:r>
              <a:rPr lang="en-US" sz="2800" dirty="0">
                <a:latin typeface="VAGRounded BT" panose="020F0702020204020204" pitchFamily="34" charset="0"/>
              </a:rPr>
              <a:t>.</a:t>
            </a: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n Commandments Tablets Stock Illustrations – 331 Ten Commandments Tablets  Stock Illustrations, Vectors &amp; Clipart - Dreamstime">
            <a:extLst>
              <a:ext uri="{FF2B5EF4-FFF2-40B4-BE49-F238E27FC236}">
                <a16:creationId xmlns:a16="http://schemas.microsoft.com/office/drawing/2014/main" id="{78BEEF48-FB2C-C507-6C4D-FE9DE8FD4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4075234" y="4023360"/>
            <a:ext cx="3239021" cy="2702559"/>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0A70C7DB-474B-B833-8F28-0CA6636EEE04}"/>
              </a:ext>
            </a:extLst>
          </p:cNvPr>
          <p:cNvSpPr/>
          <p:nvPr/>
        </p:nvSpPr>
        <p:spPr>
          <a:xfrm>
            <a:off x="9618756" y="156166"/>
            <a:ext cx="2249347" cy="208363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3120E020-5AE2-7D8D-7EE5-1570FE28AD28}"/>
              </a:ext>
            </a:extLst>
          </p:cNvPr>
          <p:cNvSpPr txBox="1"/>
          <p:nvPr/>
        </p:nvSpPr>
        <p:spPr>
          <a:xfrm>
            <a:off x="198678" y="5264447"/>
            <a:ext cx="3876556" cy="830997"/>
          </a:xfrm>
          <a:prstGeom prst="rect">
            <a:avLst/>
          </a:prstGeom>
          <a:noFill/>
        </p:spPr>
        <p:txBody>
          <a:bodyPr wrap="square">
            <a:spAutoFit/>
          </a:bodyPr>
          <a:lstStyle/>
          <a:p>
            <a:r>
              <a:rPr lang="en-US" sz="2400" dirty="0">
                <a:latin typeface="VAGRounded BT" panose="020F0702020204020204" pitchFamily="34" charset="0"/>
              </a:rPr>
              <a:t>God didn’t abolish stone, God </a:t>
            </a:r>
            <a:r>
              <a:rPr lang="en-US" sz="2400" dirty="0">
                <a:solidFill>
                  <a:srgbClr val="FF0000"/>
                </a:solidFill>
                <a:latin typeface="VAGRounded BT" panose="020F0702020204020204" pitchFamily="34" charset="0"/>
              </a:rPr>
              <a:t>abolished law</a:t>
            </a:r>
            <a:r>
              <a:rPr lang="en-US" sz="2400" dirty="0">
                <a:latin typeface="VAGRounded BT" panose="020F0702020204020204" pitchFamily="34" charset="0"/>
              </a:rPr>
              <a:t>.</a:t>
            </a:r>
            <a:endParaRPr lang="en-CA" sz="2400" dirty="0"/>
          </a:p>
        </p:txBody>
      </p:sp>
      <p:pic>
        <p:nvPicPr>
          <p:cNvPr id="16" name="Picture 15" descr="A heart shaped stone with a crack in it&#10;&#10;Description automatically generated">
            <a:extLst>
              <a:ext uri="{FF2B5EF4-FFF2-40B4-BE49-F238E27FC236}">
                <a16:creationId xmlns:a16="http://schemas.microsoft.com/office/drawing/2014/main" id="{851C8A8E-4127-2FA7-4268-C432A8F84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123" y="4475351"/>
            <a:ext cx="1945240" cy="1798575"/>
          </a:xfrm>
          <a:prstGeom prst="rect">
            <a:avLst/>
          </a:prstGeom>
        </p:spPr>
      </p:pic>
      <p:sp>
        <p:nvSpPr>
          <p:cNvPr id="12" name="Multiplication Sign 11">
            <a:extLst>
              <a:ext uri="{FF2B5EF4-FFF2-40B4-BE49-F238E27FC236}">
                <a16:creationId xmlns:a16="http://schemas.microsoft.com/office/drawing/2014/main" id="{71CE3570-803D-2A6D-E739-5EB741C54E7D}"/>
              </a:ext>
            </a:extLst>
          </p:cNvPr>
          <p:cNvSpPr/>
          <p:nvPr/>
        </p:nvSpPr>
        <p:spPr>
          <a:xfrm>
            <a:off x="4812183" y="4790645"/>
            <a:ext cx="1805330" cy="1709278"/>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2588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her mouth open&#10;&#10;Description automatically generated">
            <a:extLst>
              <a:ext uri="{FF2B5EF4-FFF2-40B4-BE49-F238E27FC236}">
                <a16:creationId xmlns:a16="http://schemas.microsoft.com/office/drawing/2014/main" id="{CDFF05D8-D715-974F-43F4-B247F282D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120812"/>
            <a:ext cx="7710794" cy="954107"/>
          </a:xfrm>
          <a:prstGeom prst="rect">
            <a:avLst/>
          </a:prstGeom>
          <a:noFill/>
        </p:spPr>
        <p:txBody>
          <a:bodyPr wrap="square" rtlCol="0">
            <a:spAutoFit/>
          </a:bodyPr>
          <a:lstStyle/>
          <a:p>
            <a:r>
              <a:rPr lang="en-US" sz="2800" dirty="0">
                <a:latin typeface="VAGRounded BT" panose="020F0702020204020204" pitchFamily="34" charset="0"/>
              </a:rPr>
              <a:t>The First Covenant was written on stone.</a:t>
            </a:r>
          </a:p>
          <a:p>
            <a:r>
              <a:rPr lang="en-US" sz="2800" dirty="0">
                <a:latin typeface="VAGRounded BT" panose="020F0702020204020204" pitchFamily="34" charset="0"/>
              </a:rPr>
              <a:t>The New Covenant was written on the heart. </a:t>
            </a: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en Commandments Tablets Stock Illustrations – 331 Ten Commandments Tablets  Stock Illustrations, Vectors &amp; Clipart - Dreamstime">
            <a:extLst>
              <a:ext uri="{FF2B5EF4-FFF2-40B4-BE49-F238E27FC236}">
                <a16:creationId xmlns:a16="http://schemas.microsoft.com/office/drawing/2014/main" id="{78BEEF48-FB2C-C507-6C4D-FE9DE8FD4E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0" y="3195085"/>
            <a:ext cx="3574750" cy="2982682"/>
          </a:xfrm>
          <a:prstGeom prst="rect">
            <a:avLst/>
          </a:prstGeom>
          <a:noFill/>
          <a:extLst>
            <a:ext uri="{909E8E84-426E-40DD-AFC4-6F175D3DCCD1}">
              <a14:hiddenFill xmlns:a14="http://schemas.microsoft.com/office/drawing/2010/main">
                <a:solidFill>
                  <a:srgbClr val="FFFFFF"/>
                </a:solidFill>
              </a14:hiddenFill>
            </a:ext>
          </a:extLst>
        </p:spPr>
      </p:pic>
      <p:sp>
        <p:nvSpPr>
          <p:cNvPr id="4" name="Multiplication Sign 3">
            <a:extLst>
              <a:ext uri="{FF2B5EF4-FFF2-40B4-BE49-F238E27FC236}">
                <a16:creationId xmlns:a16="http://schemas.microsoft.com/office/drawing/2014/main" id="{0A70C7DB-474B-B833-8F28-0CA6636EEE04}"/>
              </a:ext>
            </a:extLst>
          </p:cNvPr>
          <p:cNvSpPr/>
          <p:nvPr/>
        </p:nvSpPr>
        <p:spPr>
          <a:xfrm>
            <a:off x="9559720" y="156166"/>
            <a:ext cx="2249347" cy="208363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50" name="Picture 2">
            <a:extLst>
              <a:ext uri="{FF2B5EF4-FFF2-40B4-BE49-F238E27FC236}">
                <a16:creationId xmlns:a16="http://schemas.microsoft.com/office/drawing/2014/main" id="{5E0CBFAB-500D-575E-E2AF-72C1D91D00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355" y="3195085"/>
            <a:ext cx="3345576" cy="33455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293A27-F2C3-A2CB-798C-AE5DD87D9F05}"/>
              </a:ext>
            </a:extLst>
          </p:cNvPr>
          <p:cNvSpPr txBox="1"/>
          <p:nvPr/>
        </p:nvSpPr>
        <p:spPr>
          <a:xfrm>
            <a:off x="4742635" y="3848968"/>
            <a:ext cx="2209016" cy="1754326"/>
          </a:xfrm>
          <a:prstGeom prst="rect">
            <a:avLst/>
          </a:prstGeom>
          <a:noFill/>
        </p:spPr>
        <p:txBody>
          <a:bodyPr wrap="square" rtlCol="0">
            <a:spAutoFit/>
          </a:bodyPr>
          <a:lstStyle/>
          <a:p>
            <a:pPr algn="ctr"/>
            <a:r>
              <a:rPr lang="en-US" sz="3600" dirty="0">
                <a:ln>
                  <a:solidFill>
                    <a:schemeClr val="tx1"/>
                  </a:solidFill>
                </a:ln>
                <a:solidFill>
                  <a:srgbClr val="FFFF00"/>
                </a:solidFill>
                <a:latin typeface="VAGRounded BT" panose="020F0702020204020204" pitchFamily="34" charset="0"/>
              </a:rPr>
              <a:t>Law of</a:t>
            </a:r>
          </a:p>
          <a:p>
            <a:pPr algn="ctr"/>
            <a:r>
              <a:rPr lang="en-US" sz="3600" dirty="0">
                <a:ln>
                  <a:solidFill>
                    <a:schemeClr val="tx1"/>
                  </a:solidFill>
                </a:ln>
                <a:solidFill>
                  <a:srgbClr val="FFFF00"/>
                </a:solidFill>
                <a:latin typeface="VAGRounded BT" panose="020F0702020204020204" pitchFamily="34" charset="0"/>
              </a:rPr>
              <a:t>Christ</a:t>
            </a:r>
          </a:p>
          <a:p>
            <a:pPr algn="ctr"/>
            <a:r>
              <a:rPr lang="en-US" sz="3600" dirty="0">
                <a:ln>
                  <a:solidFill>
                    <a:schemeClr val="tx1"/>
                  </a:solidFill>
                </a:ln>
                <a:solidFill>
                  <a:srgbClr val="FFFF00"/>
                </a:solidFill>
                <a:latin typeface="VAGRounded BT" panose="020F0702020204020204" pitchFamily="34" charset="0"/>
              </a:rPr>
              <a:t>Gal 6:2</a:t>
            </a:r>
          </a:p>
        </p:txBody>
      </p:sp>
      <p:sp>
        <p:nvSpPr>
          <p:cNvPr id="8" name="Multiplication Sign 7">
            <a:extLst>
              <a:ext uri="{FF2B5EF4-FFF2-40B4-BE49-F238E27FC236}">
                <a16:creationId xmlns:a16="http://schemas.microsoft.com/office/drawing/2014/main" id="{22FBD461-5D95-C09E-B10F-143CDD6C3B52}"/>
              </a:ext>
            </a:extLst>
          </p:cNvPr>
          <p:cNvSpPr/>
          <p:nvPr/>
        </p:nvSpPr>
        <p:spPr>
          <a:xfrm>
            <a:off x="522782" y="3644609"/>
            <a:ext cx="2249347" cy="208363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D2EDB90E-DD17-975D-DF0A-F72D4A13E186}"/>
              </a:ext>
            </a:extLst>
          </p:cNvPr>
          <p:cNvSpPr txBox="1"/>
          <p:nvPr/>
        </p:nvSpPr>
        <p:spPr>
          <a:xfrm>
            <a:off x="278037" y="4363260"/>
            <a:ext cx="3574751" cy="646331"/>
          </a:xfrm>
          <a:prstGeom prst="rect">
            <a:avLst/>
          </a:prstGeom>
          <a:noFill/>
        </p:spPr>
        <p:txBody>
          <a:bodyPr wrap="square" rtlCol="0">
            <a:spAutoFit/>
          </a:bodyPr>
          <a:lstStyle/>
          <a:p>
            <a:r>
              <a:rPr lang="en-US" sz="3600" dirty="0">
                <a:ln>
                  <a:solidFill>
                    <a:schemeClr val="tx1"/>
                  </a:solidFill>
                </a:ln>
                <a:solidFill>
                  <a:srgbClr val="FFFF00"/>
                </a:solidFill>
                <a:latin typeface="VAGRounded BT" panose="020F0702020204020204" pitchFamily="34" charset="0"/>
              </a:rPr>
              <a:t>Law of Moses</a:t>
            </a:r>
          </a:p>
        </p:txBody>
      </p:sp>
      <p:sp>
        <p:nvSpPr>
          <p:cNvPr id="14" name="TextBox 13">
            <a:extLst>
              <a:ext uri="{FF2B5EF4-FFF2-40B4-BE49-F238E27FC236}">
                <a16:creationId xmlns:a16="http://schemas.microsoft.com/office/drawing/2014/main" id="{199C2302-2559-BEF3-8B70-5A4BF454482E}"/>
              </a:ext>
            </a:extLst>
          </p:cNvPr>
          <p:cNvSpPr txBox="1"/>
          <p:nvPr/>
        </p:nvSpPr>
        <p:spPr>
          <a:xfrm>
            <a:off x="426656" y="6297934"/>
            <a:ext cx="2641664" cy="523220"/>
          </a:xfrm>
          <a:prstGeom prst="rect">
            <a:avLst/>
          </a:prstGeom>
          <a:noFill/>
        </p:spPr>
        <p:txBody>
          <a:bodyPr wrap="square" rtlCol="0">
            <a:spAutoFit/>
          </a:bodyPr>
          <a:lstStyle/>
          <a:p>
            <a:r>
              <a:rPr lang="en-US" sz="2800" dirty="0">
                <a:latin typeface="VAGRounded BT" panose="020F0702020204020204" pitchFamily="34" charset="0"/>
              </a:rPr>
              <a:t>First Covenant</a:t>
            </a:r>
          </a:p>
        </p:txBody>
      </p:sp>
      <p:sp>
        <p:nvSpPr>
          <p:cNvPr id="15" name="TextBox 14">
            <a:extLst>
              <a:ext uri="{FF2B5EF4-FFF2-40B4-BE49-F238E27FC236}">
                <a16:creationId xmlns:a16="http://schemas.microsoft.com/office/drawing/2014/main" id="{8B66C168-F3FE-E29A-5281-57FA68D48326}"/>
              </a:ext>
            </a:extLst>
          </p:cNvPr>
          <p:cNvSpPr txBox="1"/>
          <p:nvPr/>
        </p:nvSpPr>
        <p:spPr>
          <a:xfrm>
            <a:off x="4526311" y="6272905"/>
            <a:ext cx="2641664" cy="523220"/>
          </a:xfrm>
          <a:prstGeom prst="rect">
            <a:avLst/>
          </a:prstGeom>
          <a:noFill/>
        </p:spPr>
        <p:txBody>
          <a:bodyPr wrap="square" rtlCol="0">
            <a:spAutoFit/>
          </a:bodyPr>
          <a:lstStyle/>
          <a:p>
            <a:r>
              <a:rPr lang="en-US" sz="2800" dirty="0">
                <a:latin typeface="VAGRounded BT" panose="020F0702020204020204" pitchFamily="34" charset="0"/>
              </a:rPr>
              <a:t>New Covenant</a:t>
            </a:r>
          </a:p>
        </p:txBody>
      </p:sp>
    </p:spTree>
    <p:extLst>
      <p:ext uri="{BB962C8B-B14F-4D97-AF65-F5344CB8AC3E}">
        <p14:creationId xmlns:p14="http://schemas.microsoft.com/office/powerpoint/2010/main" val="123749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11A8411-4931-1826-CD1A-7B63B5C9E90A}"/>
              </a:ext>
            </a:extLst>
          </p:cNvPr>
          <p:cNvSpPr/>
          <p:nvPr/>
        </p:nvSpPr>
        <p:spPr>
          <a:xfrm>
            <a:off x="1643605" y="6214909"/>
            <a:ext cx="4676172" cy="64309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8B66A217-67A6-D12C-2516-1F5B12959AAD}"/>
              </a:ext>
            </a:extLst>
          </p:cNvPr>
          <p:cNvSpPr/>
          <p:nvPr/>
        </p:nvSpPr>
        <p:spPr>
          <a:xfrm>
            <a:off x="783220" y="3427336"/>
            <a:ext cx="2741271" cy="57139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F999BBEC-A485-E7F6-6F9E-3B0365F28222}"/>
              </a:ext>
            </a:extLst>
          </p:cNvPr>
          <p:cNvSpPr/>
          <p:nvPr/>
        </p:nvSpPr>
        <p:spPr>
          <a:xfrm>
            <a:off x="2775996" y="2816206"/>
            <a:ext cx="2741271" cy="547473"/>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50156" y="2198519"/>
            <a:ext cx="7756968" cy="4659481"/>
          </a:xfrm>
          <a:prstGeom prst="rect">
            <a:avLst/>
          </a:prstGeom>
          <a:noFill/>
        </p:spPr>
        <p:txBody>
          <a:bodyPr wrap="square" rtlCol="0">
            <a:spAutoFit/>
          </a:bodyPr>
          <a:lstStyle/>
          <a:p>
            <a:pPr>
              <a:lnSpc>
                <a:spcPts val="4500"/>
              </a:lnSpc>
            </a:pPr>
            <a:r>
              <a:rPr lang="en-US" sz="3200" dirty="0">
                <a:latin typeface="VAGRounded BT" panose="020F0702020204020204" pitchFamily="34" charset="0"/>
              </a:rPr>
              <a:t>“</a:t>
            </a:r>
            <a:r>
              <a:rPr lang="en-US" sz="3200" dirty="0">
                <a:effectLst/>
                <a:latin typeface="VAGRounded BT" panose="020F0702020204020204" pitchFamily="34" charset="0"/>
              </a:rPr>
              <a:t>When God said, “A new covenant,” He has made the </a:t>
            </a:r>
            <a:r>
              <a:rPr lang="en-US" sz="3200" dirty="0">
                <a:solidFill>
                  <a:schemeClr val="bg1"/>
                </a:solidFill>
                <a:effectLst/>
                <a:latin typeface="VAGRounded BT" panose="020F0702020204020204" pitchFamily="34" charset="0"/>
              </a:rPr>
              <a:t>first obsolete. </a:t>
            </a:r>
            <a:r>
              <a:rPr lang="en-US" sz="3200" dirty="0">
                <a:effectLst/>
                <a:latin typeface="VAGRounded BT" panose="020F0702020204020204" pitchFamily="34" charset="0"/>
              </a:rPr>
              <a:t>Now even the </a:t>
            </a:r>
            <a:r>
              <a:rPr lang="en-US" sz="3200" dirty="0">
                <a:solidFill>
                  <a:schemeClr val="bg1"/>
                </a:solidFill>
                <a:effectLst/>
                <a:latin typeface="VAGRounded BT" panose="020F0702020204020204" pitchFamily="34" charset="0"/>
              </a:rPr>
              <a:t>first covenant </a:t>
            </a:r>
            <a:r>
              <a:rPr lang="en-US" sz="3200" dirty="0">
                <a:effectLst/>
                <a:latin typeface="VAGRounded BT" panose="020F0702020204020204" pitchFamily="34" charset="0"/>
              </a:rPr>
              <a:t>had regulations of divine worship. </a:t>
            </a:r>
            <a:r>
              <a:rPr lang="en-US" sz="3200" dirty="0">
                <a:latin typeface="VAGRounded BT" panose="020F0702020204020204" pitchFamily="34" charset="0"/>
              </a:rPr>
              <a:t>T</a:t>
            </a:r>
            <a:r>
              <a:rPr lang="en-US" sz="3200" dirty="0">
                <a:effectLst/>
                <a:latin typeface="VAGRounded BT" panose="020F0702020204020204" pitchFamily="34" charset="0"/>
              </a:rPr>
              <a:t>here was a tabernacle, the lampstand, the table of showbread, the altar of incense, the ark of the covenant, the jar </a:t>
            </a:r>
            <a:r>
              <a:rPr lang="en-US" sz="3200" dirty="0">
                <a:latin typeface="VAGRounded BT" panose="020F0702020204020204" pitchFamily="34" charset="0"/>
              </a:rPr>
              <a:t>of </a:t>
            </a:r>
            <a:r>
              <a:rPr lang="en-US" sz="3200" dirty="0">
                <a:effectLst/>
                <a:latin typeface="VAGRounded BT" panose="020F0702020204020204" pitchFamily="34" charset="0"/>
              </a:rPr>
              <a:t>manna, Aaron’s rod and the </a:t>
            </a:r>
            <a:r>
              <a:rPr lang="en-US" sz="3200" dirty="0">
                <a:solidFill>
                  <a:schemeClr val="bg1"/>
                </a:solidFill>
                <a:effectLst/>
                <a:latin typeface="VAGRounded BT" panose="020F0702020204020204" pitchFamily="34" charset="0"/>
              </a:rPr>
              <a:t>tables of </a:t>
            </a:r>
            <a:r>
              <a:rPr lang="en-US" sz="3200" dirty="0">
                <a:solidFill>
                  <a:schemeClr val="bg1"/>
                </a:solidFill>
                <a:latin typeface="VAGRounded BT" panose="020F0702020204020204" pitchFamily="34" charset="0"/>
              </a:rPr>
              <a:t>the covenant.”</a:t>
            </a:r>
          </a:p>
        </p:txBody>
      </p:sp>
    </p:spTree>
    <p:extLst>
      <p:ext uri="{BB962C8B-B14F-4D97-AF65-F5344CB8AC3E}">
        <p14:creationId xmlns:p14="http://schemas.microsoft.com/office/powerpoint/2010/main" val="766958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11A8411-4931-1826-CD1A-7B63B5C9E90A}"/>
              </a:ext>
            </a:extLst>
          </p:cNvPr>
          <p:cNvSpPr/>
          <p:nvPr/>
        </p:nvSpPr>
        <p:spPr>
          <a:xfrm>
            <a:off x="1643605" y="6214909"/>
            <a:ext cx="4676172" cy="64309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8B66A217-67A6-D12C-2516-1F5B12959AAD}"/>
              </a:ext>
            </a:extLst>
          </p:cNvPr>
          <p:cNvSpPr/>
          <p:nvPr/>
        </p:nvSpPr>
        <p:spPr>
          <a:xfrm>
            <a:off x="783220" y="3427336"/>
            <a:ext cx="2741271" cy="57139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F999BBEC-A485-E7F6-6F9E-3B0365F28222}"/>
              </a:ext>
            </a:extLst>
          </p:cNvPr>
          <p:cNvSpPr/>
          <p:nvPr/>
        </p:nvSpPr>
        <p:spPr>
          <a:xfrm>
            <a:off x="2775996" y="2816206"/>
            <a:ext cx="2741271" cy="547473"/>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50156" y="2198519"/>
            <a:ext cx="7756968" cy="4659481"/>
          </a:xfrm>
          <a:prstGeom prst="rect">
            <a:avLst/>
          </a:prstGeom>
          <a:noFill/>
        </p:spPr>
        <p:txBody>
          <a:bodyPr wrap="square" rtlCol="0">
            <a:spAutoFit/>
          </a:bodyPr>
          <a:lstStyle/>
          <a:p>
            <a:pPr>
              <a:lnSpc>
                <a:spcPts val="4500"/>
              </a:lnSpc>
            </a:pPr>
            <a:r>
              <a:rPr lang="en-US" sz="3200" dirty="0">
                <a:latin typeface="VAGRounded BT" panose="020F0702020204020204" pitchFamily="34" charset="0"/>
              </a:rPr>
              <a:t>“</a:t>
            </a:r>
            <a:r>
              <a:rPr lang="en-US" sz="3200" dirty="0">
                <a:effectLst/>
                <a:latin typeface="VAGRounded BT" panose="020F0702020204020204" pitchFamily="34" charset="0"/>
              </a:rPr>
              <a:t>When God said, “A new covenant,” He has made the </a:t>
            </a:r>
            <a:r>
              <a:rPr lang="en-US" sz="3200" dirty="0">
                <a:solidFill>
                  <a:schemeClr val="bg1"/>
                </a:solidFill>
                <a:effectLst/>
                <a:latin typeface="VAGRounded BT" panose="020F0702020204020204" pitchFamily="34" charset="0"/>
              </a:rPr>
              <a:t>first obsolete. </a:t>
            </a:r>
            <a:r>
              <a:rPr lang="en-US" sz="3200" dirty="0">
                <a:effectLst/>
                <a:latin typeface="VAGRounded BT" panose="020F0702020204020204" pitchFamily="34" charset="0"/>
              </a:rPr>
              <a:t>Now even the </a:t>
            </a:r>
            <a:r>
              <a:rPr lang="en-US" sz="3200" dirty="0">
                <a:solidFill>
                  <a:schemeClr val="bg1"/>
                </a:solidFill>
                <a:effectLst/>
                <a:latin typeface="VAGRounded BT" panose="020F0702020204020204" pitchFamily="34" charset="0"/>
              </a:rPr>
              <a:t>first covenant </a:t>
            </a:r>
            <a:r>
              <a:rPr lang="en-US" sz="3200" dirty="0">
                <a:effectLst/>
                <a:latin typeface="VAGRounded BT" panose="020F0702020204020204" pitchFamily="34" charset="0"/>
              </a:rPr>
              <a:t>had regulations of divine worship. </a:t>
            </a:r>
            <a:r>
              <a:rPr lang="en-US" sz="3200" dirty="0">
                <a:latin typeface="VAGRounded BT" panose="020F0702020204020204" pitchFamily="34" charset="0"/>
              </a:rPr>
              <a:t>T</a:t>
            </a:r>
            <a:r>
              <a:rPr lang="en-US" sz="3200" dirty="0">
                <a:effectLst/>
                <a:latin typeface="VAGRounded BT" panose="020F0702020204020204" pitchFamily="34" charset="0"/>
              </a:rPr>
              <a:t>here was a tabernacle, the lampstand, the table of showbread, the altar of incense, the ark of the covenant, the jar </a:t>
            </a:r>
            <a:r>
              <a:rPr lang="en-US" sz="3200" dirty="0">
                <a:latin typeface="VAGRounded BT" panose="020F0702020204020204" pitchFamily="34" charset="0"/>
              </a:rPr>
              <a:t>of </a:t>
            </a:r>
            <a:r>
              <a:rPr lang="en-US" sz="3200" dirty="0">
                <a:effectLst/>
                <a:latin typeface="VAGRounded BT" panose="020F0702020204020204" pitchFamily="34" charset="0"/>
              </a:rPr>
              <a:t>manna, Aaron’s rod and the </a:t>
            </a:r>
            <a:r>
              <a:rPr lang="en-US" sz="3200" dirty="0">
                <a:solidFill>
                  <a:schemeClr val="bg1"/>
                </a:solidFill>
                <a:effectLst/>
                <a:latin typeface="VAGRounded BT" panose="020F0702020204020204" pitchFamily="34" charset="0"/>
              </a:rPr>
              <a:t>tables of </a:t>
            </a:r>
            <a:r>
              <a:rPr lang="en-US" sz="3200" dirty="0">
                <a:solidFill>
                  <a:schemeClr val="bg1"/>
                </a:solidFill>
                <a:latin typeface="VAGRounded BT" panose="020F0702020204020204" pitchFamily="34" charset="0"/>
              </a:rPr>
              <a:t>the covenant.”</a:t>
            </a:r>
          </a:p>
        </p:txBody>
      </p:sp>
      <p:sp>
        <p:nvSpPr>
          <p:cNvPr id="9" name="Arrow: Right 8">
            <a:extLst>
              <a:ext uri="{FF2B5EF4-FFF2-40B4-BE49-F238E27FC236}">
                <a16:creationId xmlns:a16="http://schemas.microsoft.com/office/drawing/2014/main" id="{DE402664-2144-4386-19AA-951D81392703}"/>
              </a:ext>
            </a:extLst>
          </p:cNvPr>
          <p:cNvSpPr/>
          <p:nvPr/>
        </p:nvSpPr>
        <p:spPr>
          <a:xfrm rot="20513570">
            <a:off x="5283712" y="2131625"/>
            <a:ext cx="4305782" cy="5193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Right 11">
            <a:extLst>
              <a:ext uri="{FF2B5EF4-FFF2-40B4-BE49-F238E27FC236}">
                <a16:creationId xmlns:a16="http://schemas.microsoft.com/office/drawing/2014/main" id="{D9F5CDA6-7B99-C54C-1739-5F6131D55D9F}"/>
              </a:ext>
            </a:extLst>
          </p:cNvPr>
          <p:cNvSpPr/>
          <p:nvPr/>
        </p:nvSpPr>
        <p:spPr>
          <a:xfrm rot="19351758">
            <a:off x="4717538" y="3814533"/>
            <a:ext cx="6889993" cy="5193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Multiplication Sign 12">
            <a:extLst>
              <a:ext uri="{FF2B5EF4-FFF2-40B4-BE49-F238E27FC236}">
                <a16:creationId xmlns:a16="http://schemas.microsoft.com/office/drawing/2014/main" id="{C5240D35-FE27-1EF7-4759-7B774E1F6534}"/>
              </a:ext>
            </a:extLst>
          </p:cNvPr>
          <p:cNvSpPr/>
          <p:nvPr/>
        </p:nvSpPr>
        <p:spPr>
          <a:xfrm>
            <a:off x="9559720" y="156166"/>
            <a:ext cx="2249347" cy="208363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7579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11A8411-4931-1826-CD1A-7B63B5C9E90A}"/>
              </a:ext>
            </a:extLst>
          </p:cNvPr>
          <p:cNvSpPr/>
          <p:nvPr/>
        </p:nvSpPr>
        <p:spPr>
          <a:xfrm>
            <a:off x="3020994" y="5532304"/>
            <a:ext cx="3588152" cy="41090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8B66A217-67A6-D12C-2516-1F5B12959AAD}"/>
              </a:ext>
            </a:extLst>
          </p:cNvPr>
          <p:cNvSpPr/>
          <p:nvPr/>
        </p:nvSpPr>
        <p:spPr>
          <a:xfrm>
            <a:off x="2386314" y="3760959"/>
            <a:ext cx="4691605" cy="330693"/>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F999BBEC-A485-E7F6-6F9E-3B0365F28222}"/>
              </a:ext>
            </a:extLst>
          </p:cNvPr>
          <p:cNvSpPr/>
          <p:nvPr/>
        </p:nvSpPr>
        <p:spPr>
          <a:xfrm>
            <a:off x="4379089" y="2181158"/>
            <a:ext cx="3347012" cy="46795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3" name="Rectangle: Rounded Corners 2">
            <a:extLst>
              <a:ext uri="{FF2B5EF4-FFF2-40B4-BE49-F238E27FC236}">
                <a16:creationId xmlns:a16="http://schemas.microsoft.com/office/drawing/2014/main" id="{1962B1BF-B0D0-5D7F-E2AA-53B07F166D19}"/>
              </a:ext>
            </a:extLst>
          </p:cNvPr>
          <p:cNvSpPr/>
          <p:nvPr/>
        </p:nvSpPr>
        <p:spPr>
          <a:xfrm>
            <a:off x="2214623" y="3390550"/>
            <a:ext cx="1986987" cy="315398"/>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64E2A55A-B350-7FAF-A163-212B1F09F571}"/>
              </a:ext>
            </a:extLst>
          </p:cNvPr>
          <p:cNvSpPr txBox="1"/>
          <p:nvPr/>
        </p:nvSpPr>
        <p:spPr>
          <a:xfrm>
            <a:off x="50156" y="2198519"/>
            <a:ext cx="7756968" cy="4647426"/>
          </a:xfrm>
          <a:prstGeom prst="rect">
            <a:avLst/>
          </a:prstGeom>
          <a:noFill/>
        </p:spPr>
        <p:txBody>
          <a:bodyPr wrap="square" rtlCol="0">
            <a:spAutoFit/>
          </a:bodyPr>
          <a:lstStyle/>
          <a:p>
            <a:r>
              <a:rPr lang="en-US" sz="2400" dirty="0">
                <a:latin typeface="VAGRounded BT" panose="020F0702020204020204" pitchFamily="34" charset="0"/>
              </a:rPr>
              <a:t>“God wrote on the tablets the </a:t>
            </a:r>
            <a:r>
              <a:rPr lang="en-US" sz="2400" dirty="0">
                <a:solidFill>
                  <a:schemeClr val="bg1"/>
                </a:solidFill>
                <a:latin typeface="VAGRounded BT" panose="020F0702020204020204" pitchFamily="34" charset="0"/>
              </a:rPr>
              <a:t>words of the covenant, </a:t>
            </a:r>
            <a:r>
              <a:rPr lang="en-US" sz="2400" dirty="0">
                <a:latin typeface="VAGRounded BT" panose="020F0702020204020204" pitchFamily="34" charset="0"/>
              </a:rPr>
              <a:t>the Ten Commandments.” (Exodus 34:28)</a:t>
            </a:r>
          </a:p>
          <a:p>
            <a:endParaRPr lang="en-US" sz="2400" dirty="0">
              <a:latin typeface="VAGRounded BT" panose="020F0702020204020204" pitchFamily="34" charset="0"/>
            </a:endParaRPr>
          </a:p>
          <a:p>
            <a:r>
              <a:rPr lang="en-US" sz="2400" dirty="0">
                <a:latin typeface="VAGRounded BT" panose="020F0702020204020204" pitchFamily="34" charset="0"/>
              </a:rPr>
              <a:t>“God declared </a:t>
            </a:r>
            <a:r>
              <a:rPr lang="en-US" sz="2400" dirty="0">
                <a:solidFill>
                  <a:schemeClr val="bg1"/>
                </a:solidFill>
                <a:latin typeface="VAGRounded BT" panose="020F0702020204020204" pitchFamily="34" charset="0"/>
              </a:rPr>
              <a:t>His covenant </a:t>
            </a:r>
            <a:r>
              <a:rPr lang="en-US" sz="2400" dirty="0">
                <a:latin typeface="VAGRounded BT" panose="020F0702020204020204" pitchFamily="34" charset="0"/>
              </a:rPr>
              <a:t>which He commanded you to perform, </a:t>
            </a:r>
            <a:r>
              <a:rPr lang="en-US" sz="2400" dirty="0">
                <a:solidFill>
                  <a:schemeClr val="bg1"/>
                </a:solidFill>
                <a:latin typeface="VAGRounded BT" panose="020F0702020204020204" pitchFamily="34" charset="0"/>
              </a:rPr>
              <a:t>that is, the Ten Commandments  </a:t>
            </a:r>
            <a:r>
              <a:rPr lang="en-US" sz="2400" dirty="0">
                <a:latin typeface="VAGRounded BT" panose="020F0702020204020204" pitchFamily="34" charset="0"/>
              </a:rPr>
              <a:t> and He wrote them on two tablets of stone.” (Deuteronomy 4:13)</a:t>
            </a:r>
          </a:p>
          <a:p>
            <a:endParaRPr lang="en-US" sz="2400" dirty="0">
              <a:latin typeface="VAGRounded BT" panose="020F0702020204020204" pitchFamily="34" charset="0"/>
            </a:endParaRPr>
          </a:p>
          <a:p>
            <a:r>
              <a:rPr lang="en-US" sz="2400" dirty="0">
                <a:latin typeface="VAGRounded BT" panose="020F0702020204020204" pitchFamily="34" charset="0"/>
              </a:rPr>
              <a:t>“When I went up to the mountain to receive the tablets of stone, the </a:t>
            </a:r>
            <a:r>
              <a:rPr lang="en-US" sz="2400" dirty="0">
                <a:solidFill>
                  <a:schemeClr val="bg1"/>
                </a:solidFill>
                <a:latin typeface="VAGRounded BT" panose="020F0702020204020204" pitchFamily="34" charset="0"/>
              </a:rPr>
              <a:t>tablets of the covenant.” </a:t>
            </a:r>
            <a:r>
              <a:rPr lang="en-US" sz="2400" dirty="0">
                <a:latin typeface="VAGRounded BT" panose="020F0702020204020204" pitchFamily="34" charset="0"/>
              </a:rPr>
              <a:t>(Deuteronomy 9:9)</a:t>
            </a:r>
          </a:p>
          <a:p>
            <a:endParaRPr lang="en-US" sz="3200" dirty="0">
              <a:solidFill>
                <a:schemeClr val="bg1"/>
              </a:solidFill>
              <a:latin typeface="VAGRounded BT" panose="020F0702020204020204" pitchFamily="34" charset="0"/>
            </a:endParaRPr>
          </a:p>
        </p:txBody>
      </p:sp>
    </p:spTree>
    <p:extLst>
      <p:ext uri="{BB962C8B-B14F-4D97-AF65-F5344CB8AC3E}">
        <p14:creationId xmlns:p14="http://schemas.microsoft.com/office/powerpoint/2010/main" val="3099848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111A8411-4931-1826-CD1A-7B63B5C9E90A}"/>
              </a:ext>
            </a:extLst>
          </p:cNvPr>
          <p:cNvSpPr/>
          <p:nvPr/>
        </p:nvSpPr>
        <p:spPr>
          <a:xfrm>
            <a:off x="3020994" y="5532304"/>
            <a:ext cx="3588152" cy="41090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Rounded Corners 5">
            <a:extLst>
              <a:ext uri="{FF2B5EF4-FFF2-40B4-BE49-F238E27FC236}">
                <a16:creationId xmlns:a16="http://schemas.microsoft.com/office/drawing/2014/main" id="{8B66A217-67A6-D12C-2516-1F5B12959AAD}"/>
              </a:ext>
            </a:extLst>
          </p:cNvPr>
          <p:cNvSpPr/>
          <p:nvPr/>
        </p:nvSpPr>
        <p:spPr>
          <a:xfrm>
            <a:off x="2386314" y="3760959"/>
            <a:ext cx="4691605" cy="330693"/>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Rounded Corners 7">
            <a:extLst>
              <a:ext uri="{FF2B5EF4-FFF2-40B4-BE49-F238E27FC236}">
                <a16:creationId xmlns:a16="http://schemas.microsoft.com/office/drawing/2014/main" id="{F999BBEC-A485-E7F6-6F9E-3B0365F28222}"/>
              </a:ext>
            </a:extLst>
          </p:cNvPr>
          <p:cNvSpPr/>
          <p:nvPr/>
        </p:nvSpPr>
        <p:spPr>
          <a:xfrm>
            <a:off x="4379089" y="2181158"/>
            <a:ext cx="3347012" cy="46795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3" name="Rectangle: Rounded Corners 2">
            <a:extLst>
              <a:ext uri="{FF2B5EF4-FFF2-40B4-BE49-F238E27FC236}">
                <a16:creationId xmlns:a16="http://schemas.microsoft.com/office/drawing/2014/main" id="{1962B1BF-B0D0-5D7F-E2AA-53B07F166D19}"/>
              </a:ext>
            </a:extLst>
          </p:cNvPr>
          <p:cNvSpPr/>
          <p:nvPr/>
        </p:nvSpPr>
        <p:spPr>
          <a:xfrm>
            <a:off x="2214623" y="3390550"/>
            <a:ext cx="1986987" cy="315398"/>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64E2A55A-B350-7FAF-A163-212B1F09F571}"/>
              </a:ext>
            </a:extLst>
          </p:cNvPr>
          <p:cNvSpPr txBox="1"/>
          <p:nvPr/>
        </p:nvSpPr>
        <p:spPr>
          <a:xfrm>
            <a:off x="50156" y="2198519"/>
            <a:ext cx="7756968" cy="4647426"/>
          </a:xfrm>
          <a:prstGeom prst="rect">
            <a:avLst/>
          </a:prstGeom>
          <a:noFill/>
        </p:spPr>
        <p:txBody>
          <a:bodyPr wrap="square" rtlCol="0">
            <a:spAutoFit/>
          </a:bodyPr>
          <a:lstStyle/>
          <a:p>
            <a:r>
              <a:rPr lang="en-US" sz="2400" dirty="0">
                <a:latin typeface="VAGRounded BT" panose="020F0702020204020204" pitchFamily="34" charset="0"/>
              </a:rPr>
              <a:t>“God wrote on the tablets the </a:t>
            </a:r>
            <a:r>
              <a:rPr lang="en-US" sz="2400" dirty="0">
                <a:solidFill>
                  <a:schemeClr val="bg1"/>
                </a:solidFill>
                <a:latin typeface="VAGRounded BT" panose="020F0702020204020204" pitchFamily="34" charset="0"/>
              </a:rPr>
              <a:t>words of the covenant, </a:t>
            </a:r>
            <a:r>
              <a:rPr lang="en-US" sz="2400" dirty="0">
                <a:latin typeface="VAGRounded BT" panose="020F0702020204020204" pitchFamily="34" charset="0"/>
              </a:rPr>
              <a:t>the Ten Commandments.” (Exodus 34:28)</a:t>
            </a:r>
          </a:p>
          <a:p>
            <a:endParaRPr lang="en-US" sz="2400" dirty="0">
              <a:latin typeface="VAGRounded BT" panose="020F0702020204020204" pitchFamily="34" charset="0"/>
            </a:endParaRPr>
          </a:p>
          <a:p>
            <a:r>
              <a:rPr lang="en-US" sz="2400" dirty="0">
                <a:latin typeface="VAGRounded BT" panose="020F0702020204020204" pitchFamily="34" charset="0"/>
              </a:rPr>
              <a:t>“God declared </a:t>
            </a:r>
            <a:r>
              <a:rPr lang="en-US" sz="2400" dirty="0">
                <a:solidFill>
                  <a:schemeClr val="bg1"/>
                </a:solidFill>
                <a:latin typeface="VAGRounded BT" panose="020F0702020204020204" pitchFamily="34" charset="0"/>
              </a:rPr>
              <a:t>His covenant </a:t>
            </a:r>
            <a:r>
              <a:rPr lang="en-US" sz="2400" dirty="0">
                <a:latin typeface="VAGRounded BT" panose="020F0702020204020204" pitchFamily="34" charset="0"/>
              </a:rPr>
              <a:t>which He commanded you to perform, </a:t>
            </a:r>
            <a:r>
              <a:rPr lang="en-US" sz="2400" dirty="0">
                <a:solidFill>
                  <a:schemeClr val="bg1"/>
                </a:solidFill>
                <a:latin typeface="VAGRounded BT" panose="020F0702020204020204" pitchFamily="34" charset="0"/>
              </a:rPr>
              <a:t>that is, the Ten Commandments  </a:t>
            </a:r>
            <a:r>
              <a:rPr lang="en-US" sz="2400" dirty="0">
                <a:latin typeface="VAGRounded BT" panose="020F0702020204020204" pitchFamily="34" charset="0"/>
              </a:rPr>
              <a:t> and He wrote them on two tablets of stone.” (Deuteronomy 4:13)</a:t>
            </a:r>
          </a:p>
          <a:p>
            <a:endParaRPr lang="en-US" sz="2400" dirty="0">
              <a:latin typeface="VAGRounded BT" panose="020F0702020204020204" pitchFamily="34" charset="0"/>
            </a:endParaRPr>
          </a:p>
          <a:p>
            <a:r>
              <a:rPr lang="en-US" sz="2400" dirty="0">
                <a:latin typeface="VAGRounded BT" panose="020F0702020204020204" pitchFamily="34" charset="0"/>
              </a:rPr>
              <a:t>“When I went up to the mountain to receive the tablets of stone, the </a:t>
            </a:r>
            <a:r>
              <a:rPr lang="en-US" sz="2400" dirty="0">
                <a:solidFill>
                  <a:schemeClr val="bg1"/>
                </a:solidFill>
                <a:latin typeface="VAGRounded BT" panose="020F0702020204020204" pitchFamily="34" charset="0"/>
              </a:rPr>
              <a:t>tablets of the covenant.” </a:t>
            </a:r>
            <a:r>
              <a:rPr lang="en-US" sz="2400" dirty="0">
                <a:latin typeface="VAGRounded BT" panose="020F0702020204020204" pitchFamily="34" charset="0"/>
              </a:rPr>
              <a:t>(Deuteronomy 9:9)</a:t>
            </a:r>
          </a:p>
          <a:p>
            <a:endParaRPr lang="en-US" sz="3200" dirty="0">
              <a:solidFill>
                <a:schemeClr val="bg1"/>
              </a:solidFill>
              <a:latin typeface="VAGRounded BT" panose="020F0702020204020204" pitchFamily="34" charset="0"/>
            </a:endParaRPr>
          </a:p>
        </p:txBody>
      </p:sp>
      <p:sp>
        <p:nvSpPr>
          <p:cNvPr id="4" name="Multiplication Sign 3">
            <a:extLst>
              <a:ext uri="{FF2B5EF4-FFF2-40B4-BE49-F238E27FC236}">
                <a16:creationId xmlns:a16="http://schemas.microsoft.com/office/drawing/2014/main" id="{89434C02-FDC9-DFCE-F7F0-F809130D9231}"/>
              </a:ext>
            </a:extLst>
          </p:cNvPr>
          <p:cNvSpPr/>
          <p:nvPr/>
        </p:nvSpPr>
        <p:spPr>
          <a:xfrm>
            <a:off x="9065865" y="-400218"/>
            <a:ext cx="3400068" cy="296570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7629DB1A-D21B-E345-CA2C-3472301203EF}"/>
              </a:ext>
            </a:extLst>
          </p:cNvPr>
          <p:cNvSpPr txBox="1"/>
          <p:nvPr/>
        </p:nvSpPr>
        <p:spPr>
          <a:xfrm>
            <a:off x="9673048" y="620540"/>
            <a:ext cx="2136019" cy="1077218"/>
          </a:xfrm>
          <a:prstGeom prst="rect">
            <a:avLst/>
          </a:prstGeom>
          <a:noFill/>
        </p:spPr>
        <p:txBody>
          <a:bodyPr wrap="square">
            <a:spAutoFit/>
          </a:bodyPr>
          <a:lstStyle/>
          <a:p>
            <a:pPr algn="ctr"/>
            <a:r>
              <a:rPr lang="en-CA" sz="3200" dirty="0">
                <a:solidFill>
                  <a:srgbClr val="FFFF00"/>
                </a:solidFill>
                <a:latin typeface="VAGRounded BT" panose="020F0702020204020204" pitchFamily="34" charset="0"/>
              </a:rPr>
              <a:t>First</a:t>
            </a:r>
          </a:p>
          <a:p>
            <a:pPr algn="ctr"/>
            <a:r>
              <a:rPr lang="en-CA" sz="3200" dirty="0">
                <a:solidFill>
                  <a:srgbClr val="FFFF00"/>
                </a:solidFill>
                <a:latin typeface="VAGRounded BT" panose="020F0702020204020204" pitchFamily="34" charset="0"/>
              </a:rPr>
              <a:t>Covenant</a:t>
            </a:r>
            <a:endParaRPr lang="en-CA" sz="3200" dirty="0">
              <a:solidFill>
                <a:srgbClr val="FFFF00"/>
              </a:solidFill>
            </a:endParaRPr>
          </a:p>
        </p:txBody>
      </p:sp>
      <p:sp>
        <p:nvSpPr>
          <p:cNvPr id="13" name="Arrow: Right 12">
            <a:extLst>
              <a:ext uri="{FF2B5EF4-FFF2-40B4-BE49-F238E27FC236}">
                <a16:creationId xmlns:a16="http://schemas.microsoft.com/office/drawing/2014/main" id="{A326199A-87F7-81CD-6DCD-28D0309B009B}"/>
              </a:ext>
            </a:extLst>
          </p:cNvPr>
          <p:cNvSpPr/>
          <p:nvPr/>
        </p:nvSpPr>
        <p:spPr>
          <a:xfrm rot="20513570">
            <a:off x="7614572" y="1749141"/>
            <a:ext cx="2260439" cy="5193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Arrow: Right 13">
            <a:extLst>
              <a:ext uri="{FF2B5EF4-FFF2-40B4-BE49-F238E27FC236}">
                <a16:creationId xmlns:a16="http://schemas.microsoft.com/office/drawing/2014/main" id="{45AD33FC-6E6C-457A-42D0-D284C6221E8F}"/>
              </a:ext>
            </a:extLst>
          </p:cNvPr>
          <p:cNvSpPr/>
          <p:nvPr/>
        </p:nvSpPr>
        <p:spPr>
          <a:xfrm rot="19031472">
            <a:off x="6102695" y="3575339"/>
            <a:ext cx="5561531" cy="5193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Arrow: Right 14">
            <a:extLst>
              <a:ext uri="{FF2B5EF4-FFF2-40B4-BE49-F238E27FC236}">
                <a16:creationId xmlns:a16="http://schemas.microsoft.com/office/drawing/2014/main" id="{3B0A8B44-4ABC-831E-62D6-D82EF2EA3687}"/>
              </a:ext>
            </a:extLst>
          </p:cNvPr>
          <p:cNvSpPr/>
          <p:nvPr/>
        </p:nvSpPr>
        <p:spPr>
          <a:xfrm rot="19609583">
            <a:off x="6940024" y="2753717"/>
            <a:ext cx="3435634" cy="51939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59709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3" name="Rectangle: Rounded Corners 2">
            <a:extLst>
              <a:ext uri="{FF2B5EF4-FFF2-40B4-BE49-F238E27FC236}">
                <a16:creationId xmlns:a16="http://schemas.microsoft.com/office/drawing/2014/main" id="{1962B1BF-B0D0-5D7F-E2AA-53B07F166D19}"/>
              </a:ext>
            </a:extLst>
          </p:cNvPr>
          <p:cNvSpPr/>
          <p:nvPr/>
        </p:nvSpPr>
        <p:spPr>
          <a:xfrm>
            <a:off x="1310829" y="6013046"/>
            <a:ext cx="2624565" cy="37543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Multiplication Sign 3">
            <a:extLst>
              <a:ext uri="{FF2B5EF4-FFF2-40B4-BE49-F238E27FC236}">
                <a16:creationId xmlns:a16="http://schemas.microsoft.com/office/drawing/2014/main" id="{89434C02-FDC9-DFCE-F7F0-F809130D9231}"/>
              </a:ext>
            </a:extLst>
          </p:cNvPr>
          <p:cNvSpPr/>
          <p:nvPr/>
        </p:nvSpPr>
        <p:spPr>
          <a:xfrm>
            <a:off x="9081105" y="-400218"/>
            <a:ext cx="3400068" cy="296570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7629DB1A-D21B-E345-CA2C-3472301203EF}"/>
              </a:ext>
            </a:extLst>
          </p:cNvPr>
          <p:cNvSpPr txBox="1"/>
          <p:nvPr/>
        </p:nvSpPr>
        <p:spPr>
          <a:xfrm>
            <a:off x="9673048" y="620540"/>
            <a:ext cx="2136019" cy="1077218"/>
          </a:xfrm>
          <a:prstGeom prst="rect">
            <a:avLst/>
          </a:prstGeom>
          <a:noFill/>
        </p:spPr>
        <p:txBody>
          <a:bodyPr wrap="square">
            <a:spAutoFit/>
          </a:bodyPr>
          <a:lstStyle/>
          <a:p>
            <a:pPr algn="ctr"/>
            <a:r>
              <a:rPr lang="en-CA" sz="3200" dirty="0">
                <a:solidFill>
                  <a:srgbClr val="FFFF00"/>
                </a:solidFill>
                <a:latin typeface="VAGRounded BT" panose="020F0702020204020204" pitchFamily="34" charset="0"/>
              </a:rPr>
              <a:t>First</a:t>
            </a:r>
          </a:p>
          <a:p>
            <a:pPr algn="ctr"/>
            <a:r>
              <a:rPr lang="en-CA" sz="3200" dirty="0">
                <a:solidFill>
                  <a:srgbClr val="FFFF00"/>
                </a:solidFill>
                <a:latin typeface="VAGRounded BT" panose="020F0702020204020204" pitchFamily="34" charset="0"/>
              </a:rPr>
              <a:t>Covenant</a:t>
            </a:r>
            <a:endParaRPr lang="en-CA" sz="3200" dirty="0">
              <a:solidFill>
                <a:srgbClr val="FFFF00"/>
              </a:solidFill>
            </a:endParaRPr>
          </a:p>
        </p:txBody>
      </p:sp>
      <p:sp>
        <p:nvSpPr>
          <p:cNvPr id="9" name="Rectangle: Rounded Corners 8">
            <a:extLst>
              <a:ext uri="{FF2B5EF4-FFF2-40B4-BE49-F238E27FC236}">
                <a16:creationId xmlns:a16="http://schemas.microsoft.com/office/drawing/2014/main" id="{2E9A8518-C614-4F0D-8C4E-52176FA0A3F6}"/>
              </a:ext>
            </a:extLst>
          </p:cNvPr>
          <p:cNvSpPr/>
          <p:nvPr/>
        </p:nvSpPr>
        <p:spPr>
          <a:xfrm>
            <a:off x="844949" y="6460108"/>
            <a:ext cx="2624565" cy="375439"/>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092880"/>
            <a:ext cx="7756968" cy="4832092"/>
          </a:xfrm>
          <a:prstGeom prst="rect">
            <a:avLst/>
          </a:prstGeom>
          <a:noFill/>
        </p:spPr>
        <p:txBody>
          <a:bodyPr wrap="square" rtlCol="0">
            <a:spAutoFit/>
          </a:bodyPr>
          <a:lstStyle/>
          <a:p>
            <a:r>
              <a:rPr lang="en-US" sz="2800" dirty="0">
                <a:latin typeface="VAGRounded BT" panose="020F0702020204020204" pitchFamily="34" charset="0"/>
              </a:rPr>
              <a:t>1 Kings 8:9 + 21</a:t>
            </a:r>
          </a:p>
          <a:p>
            <a:r>
              <a:rPr lang="en-US" sz="2800" dirty="0">
                <a:latin typeface="VAGRounded BT" panose="020F0702020204020204" pitchFamily="34" charset="0"/>
              </a:rPr>
              <a:t>v9: “There was nothing in the ark</a:t>
            </a:r>
          </a:p>
          <a:p>
            <a:r>
              <a:rPr lang="en-US" sz="2800" dirty="0">
                <a:latin typeface="VAGRounded BT" panose="020F0702020204020204" pitchFamily="34" charset="0"/>
              </a:rPr>
              <a:t>       except the two tablets of stone. …</a:t>
            </a:r>
          </a:p>
          <a:p>
            <a:endParaRPr lang="en-US" sz="2800" dirty="0">
              <a:latin typeface="VAGRounded BT" panose="020F0702020204020204" pitchFamily="34" charset="0"/>
            </a:endParaRPr>
          </a:p>
          <a:p>
            <a:r>
              <a:rPr lang="en-US" sz="2800" dirty="0">
                <a:latin typeface="VAGRounded BT" panose="020F0702020204020204" pitchFamily="34" charset="0"/>
              </a:rPr>
              <a:t>V21: “In the temple I have set a place for the ark, in which is the covenant of YHWH”</a:t>
            </a:r>
          </a:p>
          <a:p>
            <a:endParaRPr lang="en-US" sz="2800" dirty="0">
              <a:latin typeface="VAGRounded BT" panose="020F0702020204020204" pitchFamily="34" charset="0"/>
            </a:endParaRPr>
          </a:p>
          <a:p>
            <a:r>
              <a:rPr lang="en-US" sz="2800" dirty="0">
                <a:latin typeface="VAGRounded BT" panose="020F0702020204020204" pitchFamily="34" charset="0"/>
              </a:rPr>
              <a:t>The </a:t>
            </a:r>
            <a:r>
              <a:rPr lang="en-US" sz="2800" dirty="0">
                <a:solidFill>
                  <a:srgbClr val="FF0000"/>
                </a:solidFill>
                <a:latin typeface="VAGRounded BT" panose="020F0702020204020204" pitchFamily="34" charset="0"/>
              </a:rPr>
              <a:t>text of the first covenant was the ten commandments</a:t>
            </a:r>
            <a:r>
              <a:rPr lang="en-US" sz="2800" dirty="0">
                <a:latin typeface="VAGRounded BT" panose="020F0702020204020204" pitchFamily="34" charset="0"/>
              </a:rPr>
              <a:t>, which was written on the tables </a:t>
            </a:r>
            <a:r>
              <a:rPr lang="en-US" sz="2800" dirty="0">
                <a:solidFill>
                  <a:schemeClr val="bg1"/>
                </a:solidFill>
                <a:latin typeface="VAGRounded BT" panose="020F0702020204020204" pitchFamily="34" charset="0"/>
              </a:rPr>
              <a:t>of the covenant</a:t>
            </a:r>
            <a:r>
              <a:rPr lang="en-US" sz="2800" dirty="0">
                <a:latin typeface="VAGRounded BT" panose="020F0702020204020204" pitchFamily="34" charset="0"/>
              </a:rPr>
              <a:t>, which was in the </a:t>
            </a:r>
          </a:p>
          <a:p>
            <a:r>
              <a:rPr lang="en-US" sz="2800" dirty="0">
                <a:latin typeface="VAGRounded BT" panose="020F0702020204020204" pitchFamily="34" charset="0"/>
              </a:rPr>
              <a:t>Ark </a:t>
            </a:r>
            <a:r>
              <a:rPr lang="en-US" sz="2800" dirty="0">
                <a:solidFill>
                  <a:schemeClr val="bg1"/>
                </a:solidFill>
                <a:latin typeface="VAGRounded BT" panose="020F0702020204020204" pitchFamily="34" charset="0"/>
              </a:rPr>
              <a:t>of the covenant</a:t>
            </a:r>
            <a:r>
              <a:rPr lang="en-US" sz="2800" dirty="0">
                <a:latin typeface="VAGRounded BT" panose="020F0702020204020204" pitchFamily="34" charset="0"/>
              </a:rPr>
              <a:t>, which was in the temple.</a:t>
            </a:r>
          </a:p>
        </p:txBody>
      </p:sp>
    </p:spTree>
    <p:extLst>
      <p:ext uri="{BB962C8B-B14F-4D97-AF65-F5344CB8AC3E}">
        <p14:creationId xmlns:p14="http://schemas.microsoft.com/office/powerpoint/2010/main" val="2308167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3618739"/>
            <a:ext cx="6541626" cy="3108543"/>
          </a:xfrm>
          <a:prstGeom prst="rect">
            <a:avLst/>
          </a:prstGeom>
          <a:noFill/>
        </p:spPr>
        <p:txBody>
          <a:bodyPr wrap="square" rtlCol="0">
            <a:spAutoFit/>
          </a:bodyPr>
          <a:lstStyle/>
          <a:p>
            <a:r>
              <a:rPr lang="en-US" sz="2800" dirty="0">
                <a:latin typeface="VAGRounded BT" panose="020F0702020204020204" pitchFamily="34" charset="0"/>
              </a:rPr>
              <a:t>“</a:t>
            </a:r>
            <a:r>
              <a:rPr lang="en-US" sz="2800" dirty="0">
                <a:effectLst/>
                <a:latin typeface="VAGRounded BT" panose="020F0702020204020204" pitchFamily="34" charset="0"/>
              </a:rPr>
              <a:t>When God said, “A </a:t>
            </a:r>
            <a:r>
              <a:rPr lang="en-US" sz="2800" dirty="0">
                <a:solidFill>
                  <a:srgbClr val="FF0000"/>
                </a:solidFill>
                <a:effectLst/>
                <a:latin typeface="VAGRounded BT" panose="020F0702020204020204" pitchFamily="34" charset="0"/>
              </a:rPr>
              <a:t>new covenant</a:t>
            </a:r>
            <a:r>
              <a:rPr lang="en-US" sz="2800" dirty="0">
                <a:effectLst/>
                <a:latin typeface="VAGRounded BT" panose="020F0702020204020204" pitchFamily="34" charset="0"/>
              </a:rPr>
              <a:t>,”</a:t>
            </a:r>
          </a:p>
          <a:p>
            <a:r>
              <a:rPr lang="en-US" sz="2800" dirty="0">
                <a:latin typeface="VAGRounded BT" panose="020F0702020204020204" pitchFamily="34" charset="0"/>
              </a:rPr>
              <a:t>  </a:t>
            </a:r>
            <a:r>
              <a:rPr lang="en-US" sz="2800" dirty="0">
                <a:effectLst/>
                <a:latin typeface="VAGRounded BT" panose="020F0702020204020204" pitchFamily="34" charset="0"/>
              </a:rPr>
              <a:t>He has made the </a:t>
            </a:r>
            <a:r>
              <a:rPr lang="en-US" sz="2800" dirty="0">
                <a:solidFill>
                  <a:srgbClr val="FF0000"/>
                </a:solidFill>
                <a:effectLst/>
                <a:latin typeface="VAGRounded BT" panose="020F0702020204020204" pitchFamily="34" charset="0"/>
              </a:rPr>
              <a:t>first obsolete</a:t>
            </a:r>
            <a:r>
              <a:rPr lang="en-US" sz="2800" dirty="0">
                <a:effectLst/>
                <a:latin typeface="VAGRounded BT" panose="020F0702020204020204" pitchFamily="34" charset="0"/>
              </a:rPr>
              <a:t>.”</a:t>
            </a:r>
          </a:p>
          <a:p>
            <a:r>
              <a:rPr lang="en-US" sz="2800" dirty="0">
                <a:latin typeface="VAGRounded BT" panose="020F0702020204020204" pitchFamily="34" charset="0"/>
              </a:rPr>
              <a:t>                          </a:t>
            </a:r>
            <a:r>
              <a:rPr lang="en-US" sz="2800" dirty="0">
                <a:effectLst/>
                <a:latin typeface="VAGRounded BT" panose="020F0702020204020204" pitchFamily="34" charset="0"/>
              </a:rPr>
              <a:t>(Hebrews 8:13)</a:t>
            </a:r>
          </a:p>
          <a:p>
            <a:endParaRPr lang="en-US" sz="2800" dirty="0">
              <a:latin typeface="VAGRounded BT" panose="020F0702020204020204" pitchFamily="34" charset="0"/>
            </a:endParaRPr>
          </a:p>
          <a:p>
            <a:r>
              <a:rPr lang="en-US" sz="2800" dirty="0">
                <a:latin typeface="VAGRounded BT" panose="020F0702020204020204" pitchFamily="34" charset="0"/>
              </a:rPr>
              <a:t>“He has taken it out of the way,</a:t>
            </a:r>
          </a:p>
          <a:p>
            <a:r>
              <a:rPr lang="en-US" sz="2800" dirty="0">
                <a:latin typeface="VAGRounded BT" panose="020F0702020204020204" pitchFamily="34" charset="0"/>
              </a:rPr>
              <a:t> having </a:t>
            </a:r>
            <a:r>
              <a:rPr lang="en-US" sz="2800" dirty="0">
                <a:solidFill>
                  <a:srgbClr val="FF0000"/>
                </a:solidFill>
                <a:latin typeface="VAGRounded BT" panose="020F0702020204020204" pitchFamily="34" charset="0"/>
              </a:rPr>
              <a:t>nailed it to the cross</a:t>
            </a:r>
            <a:r>
              <a:rPr lang="en-US" sz="2800" dirty="0">
                <a:latin typeface="VAGRounded BT" panose="020F0702020204020204" pitchFamily="34" charset="0"/>
              </a:rPr>
              <a:t>.”</a:t>
            </a:r>
          </a:p>
          <a:p>
            <a:r>
              <a:rPr lang="en-US" sz="2800" dirty="0">
                <a:latin typeface="VAGRounded BT" panose="020F0702020204020204" pitchFamily="34" charset="0"/>
              </a:rPr>
              <a:t>                         (Colossian 2:14)</a:t>
            </a:r>
          </a:p>
        </p:txBody>
      </p:sp>
      <p:sp>
        <p:nvSpPr>
          <p:cNvPr id="15" name="TextBox 14">
            <a:extLst>
              <a:ext uri="{FF2B5EF4-FFF2-40B4-BE49-F238E27FC236}">
                <a16:creationId xmlns:a16="http://schemas.microsoft.com/office/drawing/2014/main" id="{28E6F322-76BB-0C3F-4619-B2AF0611370B}"/>
              </a:ext>
            </a:extLst>
          </p:cNvPr>
          <p:cNvSpPr txBox="1"/>
          <p:nvPr/>
        </p:nvSpPr>
        <p:spPr>
          <a:xfrm>
            <a:off x="414760" y="2261724"/>
            <a:ext cx="7380790" cy="954107"/>
          </a:xfrm>
          <a:prstGeom prst="rect">
            <a:avLst/>
          </a:prstGeom>
          <a:noFill/>
        </p:spPr>
        <p:txBody>
          <a:bodyPr wrap="square">
            <a:spAutoFit/>
          </a:bodyPr>
          <a:lstStyle/>
          <a:p>
            <a:r>
              <a:rPr lang="en-CA" sz="2800" b="1" dirty="0"/>
              <a:t>“All Sabbatarians agree the first covenant was </a:t>
            </a:r>
          </a:p>
          <a:p>
            <a:r>
              <a:rPr lang="en-CA" sz="2800" b="1" dirty="0"/>
              <a:t> abolished when it was </a:t>
            </a:r>
            <a:r>
              <a:rPr lang="en-CA" sz="2800" b="1" i="0" u="none" strike="noStrike" baseline="0" dirty="0"/>
              <a:t>nailed to the cross.”</a:t>
            </a:r>
          </a:p>
        </p:txBody>
      </p:sp>
    </p:spTree>
    <p:extLst>
      <p:ext uri="{BB962C8B-B14F-4D97-AF65-F5344CB8AC3E}">
        <p14:creationId xmlns:p14="http://schemas.microsoft.com/office/powerpoint/2010/main" val="2423450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4" name="Multiplication Sign 3">
            <a:extLst>
              <a:ext uri="{FF2B5EF4-FFF2-40B4-BE49-F238E27FC236}">
                <a16:creationId xmlns:a16="http://schemas.microsoft.com/office/drawing/2014/main" id="{89434C02-FDC9-DFCE-F7F0-F809130D9231}"/>
              </a:ext>
            </a:extLst>
          </p:cNvPr>
          <p:cNvSpPr/>
          <p:nvPr/>
        </p:nvSpPr>
        <p:spPr>
          <a:xfrm>
            <a:off x="9065865" y="-400218"/>
            <a:ext cx="3400068" cy="296570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7629DB1A-D21B-E345-CA2C-3472301203EF}"/>
              </a:ext>
            </a:extLst>
          </p:cNvPr>
          <p:cNvSpPr txBox="1"/>
          <p:nvPr/>
        </p:nvSpPr>
        <p:spPr>
          <a:xfrm>
            <a:off x="9673048" y="620540"/>
            <a:ext cx="2136019" cy="1077218"/>
          </a:xfrm>
          <a:prstGeom prst="rect">
            <a:avLst/>
          </a:prstGeom>
          <a:noFill/>
        </p:spPr>
        <p:txBody>
          <a:bodyPr wrap="square">
            <a:spAutoFit/>
          </a:bodyPr>
          <a:lstStyle/>
          <a:p>
            <a:pPr algn="ctr"/>
            <a:r>
              <a:rPr lang="en-CA" sz="3200" dirty="0">
                <a:solidFill>
                  <a:srgbClr val="FFFF00"/>
                </a:solidFill>
                <a:latin typeface="VAGRounded BT" panose="020F0702020204020204" pitchFamily="34" charset="0"/>
              </a:rPr>
              <a:t>First</a:t>
            </a:r>
          </a:p>
          <a:p>
            <a:pPr algn="ctr"/>
            <a:r>
              <a:rPr lang="en-CA" sz="3200" dirty="0">
                <a:solidFill>
                  <a:srgbClr val="FFFF00"/>
                </a:solidFill>
                <a:latin typeface="VAGRounded BT" panose="020F0702020204020204" pitchFamily="34" charset="0"/>
              </a:rPr>
              <a:t>Covenant</a:t>
            </a:r>
            <a:endParaRPr lang="en-CA" sz="3200" dirty="0">
              <a:solidFill>
                <a:srgbClr val="FFFF00"/>
              </a:solidFill>
            </a:endParaRPr>
          </a:p>
        </p:txBody>
      </p:sp>
      <p:pic>
        <p:nvPicPr>
          <p:cNvPr id="13" name="Picture 12" descr="A gold object with two birds on top&#10;&#10;Description automatically generated">
            <a:extLst>
              <a:ext uri="{FF2B5EF4-FFF2-40B4-BE49-F238E27FC236}">
                <a16:creationId xmlns:a16="http://schemas.microsoft.com/office/drawing/2014/main" id="{04B19156-54DD-D533-ADF1-B8D2CD32B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2" y="3126400"/>
            <a:ext cx="3543398" cy="2847373"/>
          </a:xfrm>
          <a:prstGeom prst="rect">
            <a:avLst/>
          </a:prstGeom>
        </p:spPr>
      </p:pic>
      <p:pic>
        <p:nvPicPr>
          <p:cNvPr id="14" name="Picture 2" descr="Ten Commandments Tablets Stock Illustrations – 331 Ten Commandments Tablets  Stock Illustrations, Vectors &amp; Clipart - Dreamstime">
            <a:extLst>
              <a:ext uri="{FF2B5EF4-FFF2-40B4-BE49-F238E27FC236}">
                <a16:creationId xmlns:a16="http://schemas.microsoft.com/office/drawing/2014/main" id="{98B82716-C25B-FF76-4062-BE26F73672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5271307" y="2808064"/>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D0E82-2DE3-801E-651E-0D940AC9F3FE}"/>
              </a:ext>
            </a:extLst>
          </p:cNvPr>
          <p:cNvSpPr txBox="1"/>
          <p:nvPr/>
        </p:nvSpPr>
        <p:spPr>
          <a:xfrm>
            <a:off x="297568" y="2295403"/>
            <a:ext cx="4465899" cy="830997"/>
          </a:xfrm>
          <a:prstGeom prst="rect">
            <a:avLst/>
          </a:prstGeom>
          <a:noFill/>
        </p:spPr>
        <p:txBody>
          <a:bodyPr wrap="square">
            <a:spAutoFit/>
          </a:bodyPr>
          <a:lstStyle/>
          <a:p>
            <a:r>
              <a:rPr lang="en-US" sz="2400" dirty="0">
                <a:latin typeface="VAGRounded BT" panose="020F0702020204020204" pitchFamily="34" charset="0"/>
              </a:rPr>
              <a:t>The text of the first covenant</a:t>
            </a:r>
          </a:p>
          <a:p>
            <a:r>
              <a:rPr lang="en-US" sz="2400" dirty="0">
                <a:latin typeface="VAGRounded BT" panose="020F0702020204020204" pitchFamily="34" charset="0"/>
              </a:rPr>
              <a:t>was written on stone</a:t>
            </a:r>
            <a:endParaRPr lang="en-CA" sz="2400" dirty="0"/>
          </a:p>
        </p:txBody>
      </p:sp>
      <p:cxnSp>
        <p:nvCxnSpPr>
          <p:cNvPr id="18" name="Connector: Elbow 17">
            <a:extLst>
              <a:ext uri="{FF2B5EF4-FFF2-40B4-BE49-F238E27FC236}">
                <a16:creationId xmlns:a16="http://schemas.microsoft.com/office/drawing/2014/main" id="{BFEAD114-BF9D-EA72-2BBE-DBDDCE14B4C8}"/>
              </a:ext>
            </a:extLst>
          </p:cNvPr>
          <p:cNvCxnSpPr>
            <a:cxnSpLocks/>
          </p:cNvCxnSpPr>
          <p:nvPr/>
        </p:nvCxnSpPr>
        <p:spPr>
          <a:xfrm>
            <a:off x="3398136" y="2915344"/>
            <a:ext cx="1873171" cy="1008474"/>
          </a:xfrm>
          <a:prstGeom prst="bentConnector3">
            <a:avLst>
              <a:gd name="adj1" fmla="val 44130"/>
            </a:avLst>
          </a:prstGeom>
          <a:ln w="1047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57995DC-D284-A4CD-3497-8C48A0B10DFB}"/>
              </a:ext>
            </a:extLst>
          </p:cNvPr>
          <p:cNvSpPr txBox="1"/>
          <p:nvPr/>
        </p:nvSpPr>
        <p:spPr>
          <a:xfrm>
            <a:off x="5017187" y="4891695"/>
            <a:ext cx="3615642" cy="923330"/>
          </a:xfrm>
          <a:prstGeom prst="rect">
            <a:avLst/>
          </a:prstGeom>
          <a:noFill/>
        </p:spPr>
        <p:txBody>
          <a:bodyPr wrap="square">
            <a:spAutoFit/>
          </a:bodyPr>
          <a:lstStyle/>
          <a:p>
            <a:r>
              <a:rPr lang="en-US" dirty="0">
                <a:latin typeface="VAGRounded BT" panose="020F0702020204020204" pitchFamily="34" charset="0"/>
              </a:rPr>
              <a:t>“Tables of the Covenant” means</a:t>
            </a:r>
            <a:endParaRPr lang="en-CA" dirty="0">
              <a:latin typeface="VAGRounded BT" panose="020F0702020204020204" pitchFamily="34" charset="0"/>
            </a:endParaRPr>
          </a:p>
          <a:p>
            <a:r>
              <a:rPr lang="en-CA" dirty="0">
                <a:latin typeface="VAGRounded BT" panose="020F0702020204020204" pitchFamily="34" charset="0"/>
              </a:rPr>
              <a:t>the text of the covenant was written on the tablets</a:t>
            </a:r>
            <a:endParaRPr lang="en-US" dirty="0">
              <a:latin typeface="VAGRounded BT" panose="020F0702020204020204" pitchFamily="34" charset="0"/>
            </a:endParaRPr>
          </a:p>
        </p:txBody>
      </p:sp>
      <p:cxnSp>
        <p:nvCxnSpPr>
          <p:cNvPr id="29" name="Connector: Elbow 28">
            <a:extLst>
              <a:ext uri="{FF2B5EF4-FFF2-40B4-BE49-F238E27FC236}">
                <a16:creationId xmlns:a16="http://schemas.microsoft.com/office/drawing/2014/main" id="{711228FD-3F83-D9AB-0EDE-CE9F1D405853}"/>
              </a:ext>
            </a:extLst>
          </p:cNvPr>
          <p:cNvCxnSpPr>
            <a:cxnSpLocks/>
          </p:cNvCxnSpPr>
          <p:nvPr/>
        </p:nvCxnSpPr>
        <p:spPr>
          <a:xfrm rot="10800000" flipV="1">
            <a:off x="2656390" y="4304618"/>
            <a:ext cx="2499652" cy="880839"/>
          </a:xfrm>
          <a:prstGeom prst="bentConnector3">
            <a:avLst>
              <a:gd name="adj1" fmla="val 37729"/>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9735DB-45F4-DC5E-21D3-AD9D13BB79F7}"/>
              </a:ext>
            </a:extLst>
          </p:cNvPr>
          <p:cNvSpPr txBox="1"/>
          <p:nvPr/>
        </p:nvSpPr>
        <p:spPr>
          <a:xfrm>
            <a:off x="131178" y="5942176"/>
            <a:ext cx="5233688" cy="923330"/>
          </a:xfrm>
          <a:prstGeom prst="rect">
            <a:avLst/>
          </a:prstGeom>
          <a:noFill/>
        </p:spPr>
        <p:txBody>
          <a:bodyPr wrap="square">
            <a:spAutoFit/>
          </a:bodyPr>
          <a:lstStyle/>
          <a:p>
            <a:r>
              <a:rPr lang="en-US" dirty="0">
                <a:latin typeface="VAGRounded BT" panose="020F0702020204020204" pitchFamily="34" charset="0"/>
              </a:rPr>
              <a:t>“Ark of the Covenant” means </a:t>
            </a:r>
            <a:r>
              <a:rPr lang="en-CA" dirty="0">
                <a:latin typeface="VAGRounded BT" panose="020F0702020204020204" pitchFamily="34" charset="0"/>
              </a:rPr>
              <a:t>the text of the covenant was inside the Ark box. The book of the law was on the </a:t>
            </a:r>
            <a:r>
              <a:rPr lang="en-CA" dirty="0">
                <a:solidFill>
                  <a:srgbClr val="FF0000"/>
                </a:solidFill>
                <a:latin typeface="VAGRounded BT" panose="020F0702020204020204" pitchFamily="34" charset="0"/>
              </a:rPr>
              <a:t>outside of the ark</a:t>
            </a:r>
            <a:r>
              <a:rPr lang="en-CA" dirty="0">
                <a:latin typeface="VAGRounded BT" panose="020F0702020204020204" pitchFamily="34" charset="0"/>
              </a:rPr>
              <a:t>.</a:t>
            </a:r>
            <a:endParaRPr lang="en-US" dirty="0">
              <a:latin typeface="VAGRounded BT" panose="020F0702020204020204" pitchFamily="34" charset="0"/>
            </a:endParaRPr>
          </a:p>
        </p:txBody>
      </p:sp>
      <p:sp>
        <p:nvSpPr>
          <p:cNvPr id="36" name="TextBox 35">
            <a:extLst>
              <a:ext uri="{FF2B5EF4-FFF2-40B4-BE49-F238E27FC236}">
                <a16:creationId xmlns:a16="http://schemas.microsoft.com/office/drawing/2014/main" id="{32549FB0-3527-CE4D-1407-CBB6ADA59713}"/>
              </a:ext>
            </a:extLst>
          </p:cNvPr>
          <p:cNvSpPr txBox="1"/>
          <p:nvPr/>
        </p:nvSpPr>
        <p:spPr>
          <a:xfrm>
            <a:off x="5804704" y="2235020"/>
            <a:ext cx="1817225" cy="646331"/>
          </a:xfrm>
          <a:prstGeom prst="rect">
            <a:avLst/>
          </a:prstGeom>
          <a:noFill/>
        </p:spPr>
        <p:txBody>
          <a:bodyPr wrap="square">
            <a:spAutoFit/>
          </a:bodyPr>
          <a:lstStyle/>
          <a:p>
            <a:r>
              <a:rPr lang="en-US" dirty="0">
                <a:latin typeface="VAGRounded BT" panose="020F0702020204020204" pitchFamily="34" charset="0"/>
              </a:rPr>
              <a:t>Legal text of </a:t>
            </a:r>
          </a:p>
          <a:p>
            <a:r>
              <a:rPr lang="en-US" dirty="0">
                <a:latin typeface="VAGRounded BT" panose="020F0702020204020204" pitchFamily="34" charset="0"/>
              </a:rPr>
              <a:t>First Covenant</a:t>
            </a:r>
            <a:endParaRPr lang="en-CA" dirty="0"/>
          </a:p>
        </p:txBody>
      </p:sp>
    </p:spTree>
    <p:extLst>
      <p:ext uri="{BB962C8B-B14F-4D97-AF65-F5344CB8AC3E}">
        <p14:creationId xmlns:p14="http://schemas.microsoft.com/office/powerpoint/2010/main" val="28631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4" name="Multiplication Sign 3">
            <a:extLst>
              <a:ext uri="{FF2B5EF4-FFF2-40B4-BE49-F238E27FC236}">
                <a16:creationId xmlns:a16="http://schemas.microsoft.com/office/drawing/2014/main" id="{89434C02-FDC9-DFCE-F7F0-F809130D9231}"/>
              </a:ext>
            </a:extLst>
          </p:cNvPr>
          <p:cNvSpPr/>
          <p:nvPr/>
        </p:nvSpPr>
        <p:spPr>
          <a:xfrm>
            <a:off x="9065865" y="-400218"/>
            <a:ext cx="3400068" cy="296570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7629DB1A-D21B-E345-CA2C-3472301203EF}"/>
              </a:ext>
            </a:extLst>
          </p:cNvPr>
          <p:cNvSpPr txBox="1"/>
          <p:nvPr/>
        </p:nvSpPr>
        <p:spPr>
          <a:xfrm>
            <a:off x="9673048" y="620540"/>
            <a:ext cx="2136019" cy="1077218"/>
          </a:xfrm>
          <a:prstGeom prst="rect">
            <a:avLst/>
          </a:prstGeom>
          <a:noFill/>
        </p:spPr>
        <p:txBody>
          <a:bodyPr wrap="square">
            <a:spAutoFit/>
          </a:bodyPr>
          <a:lstStyle/>
          <a:p>
            <a:pPr algn="ctr"/>
            <a:r>
              <a:rPr lang="en-CA" sz="3200" dirty="0">
                <a:solidFill>
                  <a:srgbClr val="FFFF00"/>
                </a:solidFill>
                <a:latin typeface="VAGRounded BT" panose="020F0702020204020204" pitchFamily="34" charset="0"/>
              </a:rPr>
              <a:t>First</a:t>
            </a:r>
          </a:p>
          <a:p>
            <a:pPr algn="ctr"/>
            <a:r>
              <a:rPr lang="en-CA" sz="3200" dirty="0">
                <a:solidFill>
                  <a:srgbClr val="FFFF00"/>
                </a:solidFill>
                <a:latin typeface="VAGRounded BT" panose="020F0702020204020204" pitchFamily="34" charset="0"/>
              </a:rPr>
              <a:t>Covenant</a:t>
            </a:r>
            <a:endParaRPr lang="en-CA" sz="3200" dirty="0">
              <a:solidFill>
                <a:srgbClr val="FFFF00"/>
              </a:solidFill>
            </a:endParaRPr>
          </a:p>
        </p:txBody>
      </p:sp>
      <p:pic>
        <p:nvPicPr>
          <p:cNvPr id="13" name="Picture 12" descr="A gold object with two birds on top&#10;&#10;Description automatically generated">
            <a:extLst>
              <a:ext uri="{FF2B5EF4-FFF2-40B4-BE49-F238E27FC236}">
                <a16:creationId xmlns:a16="http://schemas.microsoft.com/office/drawing/2014/main" id="{04B19156-54DD-D533-ADF1-B8D2CD32B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2" y="3126400"/>
            <a:ext cx="3543398" cy="2847373"/>
          </a:xfrm>
          <a:prstGeom prst="rect">
            <a:avLst/>
          </a:prstGeom>
        </p:spPr>
      </p:pic>
      <p:pic>
        <p:nvPicPr>
          <p:cNvPr id="14" name="Picture 2" descr="Ten Commandments Tablets Stock Illustrations – 331 Ten Commandments Tablets  Stock Illustrations, Vectors &amp; Clipart - Dreamstime">
            <a:extLst>
              <a:ext uri="{FF2B5EF4-FFF2-40B4-BE49-F238E27FC236}">
                <a16:creationId xmlns:a16="http://schemas.microsoft.com/office/drawing/2014/main" id="{98B82716-C25B-FF76-4062-BE26F73672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5271307" y="2808064"/>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0AD0E82-2DE3-801E-651E-0D940AC9F3FE}"/>
              </a:ext>
            </a:extLst>
          </p:cNvPr>
          <p:cNvSpPr txBox="1"/>
          <p:nvPr/>
        </p:nvSpPr>
        <p:spPr>
          <a:xfrm>
            <a:off x="297568" y="2295403"/>
            <a:ext cx="4465899" cy="830997"/>
          </a:xfrm>
          <a:prstGeom prst="rect">
            <a:avLst/>
          </a:prstGeom>
          <a:noFill/>
        </p:spPr>
        <p:txBody>
          <a:bodyPr wrap="square">
            <a:spAutoFit/>
          </a:bodyPr>
          <a:lstStyle/>
          <a:p>
            <a:r>
              <a:rPr lang="en-US" sz="2400" dirty="0">
                <a:latin typeface="VAGRounded BT" panose="020F0702020204020204" pitchFamily="34" charset="0"/>
              </a:rPr>
              <a:t>The text of the first covenant</a:t>
            </a:r>
          </a:p>
          <a:p>
            <a:r>
              <a:rPr lang="en-US" sz="2400" dirty="0">
                <a:latin typeface="VAGRounded BT" panose="020F0702020204020204" pitchFamily="34" charset="0"/>
              </a:rPr>
              <a:t>was written on stone</a:t>
            </a:r>
            <a:endParaRPr lang="en-CA" sz="2400" dirty="0"/>
          </a:p>
        </p:txBody>
      </p:sp>
      <p:cxnSp>
        <p:nvCxnSpPr>
          <p:cNvPr id="18" name="Connector: Elbow 17">
            <a:extLst>
              <a:ext uri="{FF2B5EF4-FFF2-40B4-BE49-F238E27FC236}">
                <a16:creationId xmlns:a16="http://schemas.microsoft.com/office/drawing/2014/main" id="{BFEAD114-BF9D-EA72-2BBE-DBDDCE14B4C8}"/>
              </a:ext>
            </a:extLst>
          </p:cNvPr>
          <p:cNvCxnSpPr>
            <a:cxnSpLocks/>
          </p:cNvCxnSpPr>
          <p:nvPr/>
        </p:nvCxnSpPr>
        <p:spPr>
          <a:xfrm>
            <a:off x="3398136" y="2915344"/>
            <a:ext cx="1873171" cy="1008474"/>
          </a:xfrm>
          <a:prstGeom prst="bentConnector3">
            <a:avLst>
              <a:gd name="adj1" fmla="val 44130"/>
            </a:avLst>
          </a:prstGeom>
          <a:ln w="1047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711228FD-3F83-D9AB-0EDE-CE9F1D405853}"/>
              </a:ext>
            </a:extLst>
          </p:cNvPr>
          <p:cNvCxnSpPr>
            <a:cxnSpLocks/>
          </p:cNvCxnSpPr>
          <p:nvPr/>
        </p:nvCxnSpPr>
        <p:spPr>
          <a:xfrm rot="10800000" flipV="1">
            <a:off x="2656390" y="4304618"/>
            <a:ext cx="2499652" cy="880839"/>
          </a:xfrm>
          <a:prstGeom prst="bentConnector3">
            <a:avLst>
              <a:gd name="adj1" fmla="val 37729"/>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49735DB-45F4-DC5E-21D3-AD9D13BB79F7}"/>
              </a:ext>
            </a:extLst>
          </p:cNvPr>
          <p:cNvSpPr txBox="1"/>
          <p:nvPr/>
        </p:nvSpPr>
        <p:spPr>
          <a:xfrm>
            <a:off x="131179" y="5942176"/>
            <a:ext cx="3615642" cy="923330"/>
          </a:xfrm>
          <a:prstGeom prst="rect">
            <a:avLst/>
          </a:prstGeom>
          <a:noFill/>
        </p:spPr>
        <p:txBody>
          <a:bodyPr wrap="square">
            <a:spAutoFit/>
          </a:bodyPr>
          <a:lstStyle/>
          <a:p>
            <a:r>
              <a:rPr lang="en-US" dirty="0">
                <a:latin typeface="VAGRounded BT" panose="020F0702020204020204" pitchFamily="34" charset="0"/>
              </a:rPr>
              <a:t>“Ark of the Covenant” means</a:t>
            </a:r>
            <a:endParaRPr lang="en-CA" dirty="0">
              <a:latin typeface="VAGRounded BT" panose="020F0702020204020204" pitchFamily="34" charset="0"/>
            </a:endParaRPr>
          </a:p>
          <a:p>
            <a:r>
              <a:rPr lang="en-CA" dirty="0">
                <a:latin typeface="VAGRounded BT" panose="020F0702020204020204" pitchFamily="34" charset="0"/>
              </a:rPr>
              <a:t>the text of the covenant was inside the Ark box</a:t>
            </a:r>
            <a:endParaRPr lang="en-US" dirty="0">
              <a:latin typeface="VAGRounded BT" panose="020F0702020204020204" pitchFamily="34" charset="0"/>
            </a:endParaRPr>
          </a:p>
        </p:txBody>
      </p:sp>
      <p:sp>
        <p:nvSpPr>
          <p:cNvPr id="3" name="Explosion: 8 Points 2">
            <a:extLst>
              <a:ext uri="{FF2B5EF4-FFF2-40B4-BE49-F238E27FC236}">
                <a16:creationId xmlns:a16="http://schemas.microsoft.com/office/drawing/2014/main" id="{6882F38A-63E3-F098-F4DE-8C830A40D5D6}"/>
              </a:ext>
            </a:extLst>
          </p:cNvPr>
          <p:cNvSpPr/>
          <p:nvPr/>
        </p:nvSpPr>
        <p:spPr>
          <a:xfrm flipH="1">
            <a:off x="4763466" y="4647235"/>
            <a:ext cx="7417001" cy="2164650"/>
          </a:xfrm>
          <a:prstGeom prst="irregularSeal1">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857995DC-D284-A4CD-3497-8C48A0B10DFB}"/>
              </a:ext>
            </a:extLst>
          </p:cNvPr>
          <p:cNvSpPr txBox="1"/>
          <p:nvPr/>
        </p:nvSpPr>
        <p:spPr>
          <a:xfrm>
            <a:off x="6476035" y="5204435"/>
            <a:ext cx="4538720" cy="1015663"/>
          </a:xfrm>
          <a:prstGeom prst="rect">
            <a:avLst/>
          </a:prstGeom>
          <a:noFill/>
        </p:spPr>
        <p:txBody>
          <a:bodyPr wrap="square">
            <a:spAutoFit/>
          </a:bodyPr>
          <a:lstStyle/>
          <a:p>
            <a:r>
              <a:rPr lang="en-US" sz="2000" dirty="0">
                <a:solidFill>
                  <a:srgbClr val="FFFF00"/>
                </a:solidFill>
                <a:latin typeface="VAGRounded BT" panose="020F0702020204020204" pitchFamily="34" charset="0"/>
              </a:rPr>
              <a:t>The Ten Commandments are the First Covenant which was abolished</a:t>
            </a:r>
          </a:p>
          <a:p>
            <a:r>
              <a:rPr lang="en-US" sz="2000" dirty="0">
                <a:solidFill>
                  <a:srgbClr val="FFFF00"/>
                </a:solidFill>
                <a:latin typeface="VAGRounded BT" panose="020F0702020204020204" pitchFamily="34" charset="0"/>
              </a:rPr>
              <a:t>             Heb 8:13+ Col 2:14</a:t>
            </a:r>
            <a:endParaRPr lang="en-US" dirty="0">
              <a:solidFill>
                <a:srgbClr val="FFFF00"/>
              </a:solidFill>
              <a:latin typeface="VAGRounded BT" panose="020F0702020204020204" pitchFamily="34" charset="0"/>
            </a:endParaRPr>
          </a:p>
        </p:txBody>
      </p:sp>
      <p:sp>
        <p:nvSpPr>
          <p:cNvPr id="6" name="TextBox 5">
            <a:extLst>
              <a:ext uri="{FF2B5EF4-FFF2-40B4-BE49-F238E27FC236}">
                <a16:creationId xmlns:a16="http://schemas.microsoft.com/office/drawing/2014/main" id="{071F5115-EF2A-2497-1DB6-F8A2B9B6B424}"/>
              </a:ext>
            </a:extLst>
          </p:cNvPr>
          <p:cNvSpPr txBox="1"/>
          <p:nvPr/>
        </p:nvSpPr>
        <p:spPr>
          <a:xfrm>
            <a:off x="5804704" y="2235020"/>
            <a:ext cx="1817225" cy="646331"/>
          </a:xfrm>
          <a:prstGeom prst="rect">
            <a:avLst/>
          </a:prstGeom>
          <a:noFill/>
        </p:spPr>
        <p:txBody>
          <a:bodyPr wrap="square">
            <a:spAutoFit/>
          </a:bodyPr>
          <a:lstStyle/>
          <a:p>
            <a:r>
              <a:rPr lang="en-US" dirty="0">
                <a:latin typeface="VAGRounded BT" panose="020F0702020204020204" pitchFamily="34" charset="0"/>
              </a:rPr>
              <a:t>Legal text of </a:t>
            </a:r>
          </a:p>
          <a:p>
            <a:r>
              <a:rPr lang="en-US" dirty="0">
                <a:latin typeface="VAGRounded BT" panose="020F0702020204020204" pitchFamily="34" charset="0"/>
              </a:rPr>
              <a:t>First Covenant</a:t>
            </a:r>
            <a:endParaRPr lang="en-CA" dirty="0"/>
          </a:p>
        </p:txBody>
      </p:sp>
    </p:spTree>
    <p:extLst>
      <p:ext uri="{BB962C8B-B14F-4D97-AF65-F5344CB8AC3E}">
        <p14:creationId xmlns:p14="http://schemas.microsoft.com/office/powerpoint/2010/main" val="4098557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4" name="Multiplication Sign 3">
            <a:extLst>
              <a:ext uri="{FF2B5EF4-FFF2-40B4-BE49-F238E27FC236}">
                <a16:creationId xmlns:a16="http://schemas.microsoft.com/office/drawing/2014/main" id="{89434C02-FDC9-DFCE-F7F0-F809130D9231}"/>
              </a:ext>
            </a:extLst>
          </p:cNvPr>
          <p:cNvSpPr/>
          <p:nvPr/>
        </p:nvSpPr>
        <p:spPr>
          <a:xfrm>
            <a:off x="9065865" y="-400218"/>
            <a:ext cx="3400068" cy="2965709"/>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7629DB1A-D21B-E345-CA2C-3472301203EF}"/>
              </a:ext>
            </a:extLst>
          </p:cNvPr>
          <p:cNvSpPr txBox="1"/>
          <p:nvPr/>
        </p:nvSpPr>
        <p:spPr>
          <a:xfrm>
            <a:off x="9673048" y="620540"/>
            <a:ext cx="2136019" cy="1077218"/>
          </a:xfrm>
          <a:prstGeom prst="rect">
            <a:avLst/>
          </a:prstGeom>
          <a:noFill/>
        </p:spPr>
        <p:txBody>
          <a:bodyPr wrap="square">
            <a:spAutoFit/>
          </a:bodyPr>
          <a:lstStyle/>
          <a:p>
            <a:pPr algn="ctr"/>
            <a:r>
              <a:rPr lang="en-CA" sz="3200" dirty="0">
                <a:solidFill>
                  <a:srgbClr val="FFFF00"/>
                </a:solidFill>
                <a:latin typeface="VAGRounded BT" panose="020F0702020204020204" pitchFamily="34" charset="0"/>
              </a:rPr>
              <a:t>First</a:t>
            </a:r>
          </a:p>
          <a:p>
            <a:pPr algn="ctr"/>
            <a:r>
              <a:rPr lang="en-CA" sz="3200" dirty="0">
                <a:solidFill>
                  <a:srgbClr val="FFFF00"/>
                </a:solidFill>
                <a:latin typeface="VAGRounded BT" panose="020F0702020204020204" pitchFamily="34" charset="0"/>
              </a:rPr>
              <a:t>Covenant</a:t>
            </a:r>
            <a:endParaRPr lang="en-CA" sz="3200" dirty="0">
              <a:solidFill>
                <a:srgbClr val="FFFF00"/>
              </a:solidFill>
            </a:endParaRPr>
          </a:p>
        </p:txBody>
      </p:sp>
      <p:pic>
        <p:nvPicPr>
          <p:cNvPr id="13" name="Picture 12" descr="A gold object with two birds on top&#10;&#10;Description automatically generated">
            <a:extLst>
              <a:ext uri="{FF2B5EF4-FFF2-40B4-BE49-F238E27FC236}">
                <a16:creationId xmlns:a16="http://schemas.microsoft.com/office/drawing/2014/main" id="{04B19156-54DD-D533-ADF1-B8D2CD32B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78" y="4301941"/>
            <a:ext cx="3075265" cy="2471195"/>
          </a:xfrm>
          <a:prstGeom prst="rect">
            <a:avLst/>
          </a:prstGeom>
        </p:spPr>
      </p:pic>
      <p:sp>
        <p:nvSpPr>
          <p:cNvPr id="30" name="TextBox 29">
            <a:extLst>
              <a:ext uri="{FF2B5EF4-FFF2-40B4-BE49-F238E27FC236}">
                <a16:creationId xmlns:a16="http://schemas.microsoft.com/office/drawing/2014/main" id="{749735DB-45F4-DC5E-21D3-AD9D13BB79F7}"/>
              </a:ext>
            </a:extLst>
          </p:cNvPr>
          <p:cNvSpPr txBox="1"/>
          <p:nvPr/>
        </p:nvSpPr>
        <p:spPr>
          <a:xfrm>
            <a:off x="1" y="2270616"/>
            <a:ext cx="7917084" cy="2031325"/>
          </a:xfrm>
          <a:prstGeom prst="rect">
            <a:avLst/>
          </a:prstGeom>
          <a:noFill/>
        </p:spPr>
        <p:txBody>
          <a:bodyPr wrap="square">
            <a:spAutoFit/>
          </a:bodyPr>
          <a:lstStyle/>
          <a:p>
            <a:r>
              <a:rPr lang="en-US" dirty="0">
                <a:latin typeface="VAGRounded BT" panose="020F0702020204020204" pitchFamily="34" charset="0"/>
              </a:rPr>
              <a:t>Both the first covenant INSIDE the Ark and the book of the law on the side of the ark was abolished.</a:t>
            </a:r>
          </a:p>
          <a:p>
            <a:endParaRPr lang="en-US" dirty="0">
              <a:latin typeface="VAGRounded BT" panose="020F0702020204020204" pitchFamily="34" charset="0"/>
            </a:endParaRPr>
          </a:p>
          <a:p>
            <a:r>
              <a:rPr lang="en-US" dirty="0">
                <a:latin typeface="VAGRounded BT" panose="020F0702020204020204" pitchFamily="34" charset="0"/>
              </a:rPr>
              <a:t>Sabbatarians contradict the Bible: the covenant inside the Ark was not abolished but the book of the law on the side of the ark was abolished.</a:t>
            </a:r>
          </a:p>
          <a:p>
            <a:r>
              <a:rPr lang="en-US" dirty="0">
                <a:latin typeface="VAGRounded BT" panose="020F0702020204020204" pitchFamily="34" charset="0"/>
              </a:rPr>
              <a:t>The book of the law is NEVER called the covenant.</a:t>
            </a:r>
          </a:p>
          <a:p>
            <a:r>
              <a:rPr lang="en-US" dirty="0">
                <a:latin typeface="VAGRounded BT" panose="020F0702020204020204" pitchFamily="34" charset="0"/>
              </a:rPr>
              <a:t>Only the 10 commandments are called the covenant.</a:t>
            </a:r>
          </a:p>
        </p:txBody>
      </p:sp>
      <p:sp>
        <p:nvSpPr>
          <p:cNvPr id="3" name="Explosion: 8 Points 2">
            <a:extLst>
              <a:ext uri="{FF2B5EF4-FFF2-40B4-BE49-F238E27FC236}">
                <a16:creationId xmlns:a16="http://schemas.microsoft.com/office/drawing/2014/main" id="{6882F38A-63E3-F098-F4DE-8C830A40D5D6}"/>
              </a:ext>
            </a:extLst>
          </p:cNvPr>
          <p:cNvSpPr/>
          <p:nvPr/>
        </p:nvSpPr>
        <p:spPr>
          <a:xfrm flipH="1">
            <a:off x="4763466" y="4647235"/>
            <a:ext cx="7417001" cy="2164650"/>
          </a:xfrm>
          <a:prstGeom prst="irregularSeal1">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857995DC-D284-A4CD-3497-8C48A0B10DFB}"/>
              </a:ext>
            </a:extLst>
          </p:cNvPr>
          <p:cNvSpPr txBox="1"/>
          <p:nvPr/>
        </p:nvSpPr>
        <p:spPr>
          <a:xfrm>
            <a:off x="6476035" y="5204435"/>
            <a:ext cx="4538720" cy="1015663"/>
          </a:xfrm>
          <a:prstGeom prst="rect">
            <a:avLst/>
          </a:prstGeom>
          <a:noFill/>
        </p:spPr>
        <p:txBody>
          <a:bodyPr wrap="square">
            <a:spAutoFit/>
          </a:bodyPr>
          <a:lstStyle/>
          <a:p>
            <a:r>
              <a:rPr lang="en-US" sz="2000" dirty="0">
                <a:solidFill>
                  <a:srgbClr val="FFFF00"/>
                </a:solidFill>
                <a:latin typeface="VAGRounded BT" panose="020F0702020204020204" pitchFamily="34" charset="0"/>
              </a:rPr>
              <a:t>The Ten Commandments are the First Covenant which was abolished</a:t>
            </a:r>
          </a:p>
          <a:p>
            <a:r>
              <a:rPr lang="en-US" sz="2000" dirty="0">
                <a:solidFill>
                  <a:srgbClr val="FFFF00"/>
                </a:solidFill>
                <a:latin typeface="VAGRounded BT" panose="020F0702020204020204" pitchFamily="34" charset="0"/>
              </a:rPr>
              <a:t>             Heb 8:13+ Col 2:14</a:t>
            </a:r>
            <a:endParaRPr lang="en-US" dirty="0">
              <a:solidFill>
                <a:srgbClr val="FFFF00"/>
              </a:solidFill>
              <a:latin typeface="VAGRounded BT" panose="020F0702020204020204" pitchFamily="34" charset="0"/>
            </a:endParaRPr>
          </a:p>
        </p:txBody>
      </p:sp>
    </p:spTree>
    <p:extLst>
      <p:ext uri="{BB962C8B-B14F-4D97-AF65-F5344CB8AC3E}">
        <p14:creationId xmlns:p14="http://schemas.microsoft.com/office/powerpoint/2010/main" val="4100446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108501" y="3342225"/>
            <a:ext cx="4648953" cy="3356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11431929"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100" name="Picture 4" descr="A simple drawing of a playful clown Stock Vector Image &amp; Art - Alamy">
            <a:extLst>
              <a:ext uri="{FF2B5EF4-FFF2-40B4-BE49-F238E27FC236}">
                <a16:creationId xmlns:a16="http://schemas.microsoft.com/office/drawing/2014/main" id="{D930BBF6-2870-6767-40FF-B1B55BF036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66"/>
          <a:stretch/>
        </p:blipFill>
        <p:spPr bwMode="auto">
          <a:xfrm flipH="1">
            <a:off x="9570719" y="2140883"/>
            <a:ext cx="2524761" cy="45748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A923AB-AD84-5F44-6CBA-22F3FF1F4179}"/>
              </a:ext>
            </a:extLst>
          </p:cNvPr>
          <p:cNvSpPr txBox="1"/>
          <p:nvPr/>
        </p:nvSpPr>
        <p:spPr>
          <a:xfrm>
            <a:off x="4536440" y="4544456"/>
            <a:ext cx="6217920" cy="707886"/>
          </a:xfrm>
          <a:prstGeom prst="rect">
            <a:avLst/>
          </a:prstGeom>
          <a:noFill/>
        </p:spPr>
        <p:txBody>
          <a:bodyPr wrap="square">
            <a:spAutoFit/>
          </a:bodyPr>
          <a:lstStyle/>
          <a:p>
            <a:r>
              <a:rPr lang="en-US" sz="4000" dirty="0">
                <a:latin typeface="VAGRounded BT" panose="020F0702020204020204" pitchFamily="34" charset="0"/>
              </a:rPr>
              <a:t>5 chances to win $10,000</a:t>
            </a:r>
            <a:endParaRPr lang="en-CA" sz="4000" dirty="0"/>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1938992"/>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The 4</a:t>
            </a:r>
            <a:r>
              <a:rPr lang="en-US" sz="2400" baseline="30000" dirty="0">
                <a:latin typeface="VAGRounded BT" panose="020F0702020204020204" pitchFamily="34" charset="0"/>
              </a:rPr>
              <a:t>th</a:t>
            </a:r>
            <a:r>
              <a:rPr lang="en-US" sz="2400" dirty="0">
                <a:latin typeface="VAGRounded BT" panose="020F0702020204020204" pitchFamily="34" charset="0"/>
              </a:rPr>
              <a:t> commandment to keep the Sabbath in the New Testament.</a:t>
            </a:r>
          </a:p>
          <a:p>
            <a:r>
              <a:rPr lang="en-US" sz="2400" dirty="0">
                <a:latin typeface="VAGRounded BT" panose="020F0702020204020204" pitchFamily="34" charset="0"/>
              </a:rPr>
              <a:t>4. Name the Christian who kept the Sabbath after resurrection.</a:t>
            </a:r>
          </a:p>
          <a:p>
            <a:r>
              <a:rPr lang="en-US" sz="2400" dirty="0">
                <a:latin typeface="VAGRounded BT" panose="020F0702020204020204" pitchFamily="34" charset="0"/>
              </a:rPr>
              <a:t>5. Any group of Christians who kept the Sabbath before AD 1000</a:t>
            </a:r>
            <a:endParaRPr lang="en-US" dirty="0">
              <a:latin typeface="VAGRounded BT" panose="020F0702020204020204" pitchFamily="34" charset="0"/>
            </a:endParaRPr>
          </a:p>
        </p:txBody>
      </p:sp>
    </p:spTree>
    <p:extLst>
      <p:ext uri="{BB962C8B-B14F-4D97-AF65-F5344CB8AC3E}">
        <p14:creationId xmlns:p14="http://schemas.microsoft.com/office/powerpoint/2010/main" val="1390536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er mouth open&#10;&#10;Description automatically generated">
            <a:extLst>
              <a:ext uri="{FF2B5EF4-FFF2-40B4-BE49-F238E27FC236}">
                <a16:creationId xmlns:a16="http://schemas.microsoft.com/office/drawing/2014/main" id="{A0045780-9794-6A2D-07A9-32C254D2C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0319" y="2042228"/>
            <a:ext cx="1828795" cy="2057394"/>
          </a:xfrm>
          <a:prstGeom prst="rect">
            <a:avLst/>
          </a:prstGeom>
        </p:spPr>
      </p:pic>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act Stamp Images – Browse 3,864 Stock Photos, Vectors, and Video | Adobe  Stock">
            <a:extLst>
              <a:ext uri="{FF2B5EF4-FFF2-40B4-BE49-F238E27FC236}">
                <a16:creationId xmlns:a16="http://schemas.microsoft.com/office/drawing/2014/main" id="{3A62DD15-7D29-E0BF-CA8F-0804C1BA3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2085964"/>
            <a:ext cx="2895601" cy="2000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E409DD1-A739-95F4-40DF-5659D8A8D7D0}"/>
              </a:ext>
            </a:extLst>
          </p:cNvPr>
          <p:cNvSpPr/>
          <p:nvPr/>
        </p:nvSpPr>
        <p:spPr>
          <a:xfrm>
            <a:off x="161063" y="2039047"/>
            <a:ext cx="11869871" cy="2094631"/>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461665"/>
          </a:xfrm>
          <a:prstGeom prst="rect">
            <a:avLst/>
          </a:prstGeom>
          <a:noFill/>
        </p:spPr>
        <p:txBody>
          <a:bodyPr wrap="square">
            <a:spAutoFit/>
          </a:bodyPr>
          <a:lstStyle/>
          <a:p>
            <a:r>
              <a:rPr lang="en-US" sz="2400" dirty="0">
                <a:solidFill>
                  <a:srgbClr val="FF0000"/>
                </a:solidFill>
                <a:latin typeface="VAGRounded BT" panose="020F0702020204020204" pitchFamily="34" charset="0"/>
              </a:rPr>
              <a:t>1. The word SABBATH in the book of Genesis.</a:t>
            </a:r>
          </a:p>
        </p:txBody>
      </p:sp>
      <p:sp>
        <p:nvSpPr>
          <p:cNvPr id="2" name="TextBox 1">
            <a:extLst>
              <a:ext uri="{FF2B5EF4-FFF2-40B4-BE49-F238E27FC236}">
                <a16:creationId xmlns:a16="http://schemas.microsoft.com/office/drawing/2014/main" id="{E268F045-CE9D-51CD-49DF-1AF6D2295896}"/>
              </a:ext>
            </a:extLst>
          </p:cNvPr>
          <p:cNvSpPr txBox="1"/>
          <p:nvPr/>
        </p:nvSpPr>
        <p:spPr>
          <a:xfrm>
            <a:off x="3526267" y="2670863"/>
            <a:ext cx="6104661" cy="830997"/>
          </a:xfrm>
          <a:prstGeom prst="rect">
            <a:avLst/>
          </a:prstGeom>
          <a:noFill/>
        </p:spPr>
        <p:txBody>
          <a:bodyPr wrap="square">
            <a:spAutoFit/>
          </a:bodyPr>
          <a:lstStyle/>
          <a:p>
            <a:r>
              <a:rPr lang="en-US" sz="2400" dirty="0">
                <a:latin typeface="VAGRounded BT" panose="020F0702020204020204" pitchFamily="34" charset="0"/>
              </a:rPr>
              <a:t>The unique word for the weekly sabbath “</a:t>
            </a:r>
            <a:r>
              <a:rPr lang="en-US" sz="2400" dirty="0" err="1">
                <a:solidFill>
                  <a:srgbClr val="FF0000"/>
                </a:solidFill>
              </a:rPr>
              <a:t>sabbaton</a:t>
            </a:r>
            <a:r>
              <a:rPr lang="en-US" sz="2400" dirty="0">
                <a:latin typeface="VAGRounded BT" panose="020F0702020204020204" pitchFamily="34" charset="0"/>
              </a:rPr>
              <a:t>” is never used in Genesis. </a:t>
            </a:r>
          </a:p>
        </p:txBody>
      </p:sp>
      <p:sp>
        <p:nvSpPr>
          <p:cNvPr id="3" name="TextBox 2">
            <a:extLst>
              <a:ext uri="{FF2B5EF4-FFF2-40B4-BE49-F238E27FC236}">
                <a16:creationId xmlns:a16="http://schemas.microsoft.com/office/drawing/2014/main" id="{BE525A35-89FF-2A06-2E54-2CE42C2DEDC9}"/>
              </a:ext>
            </a:extLst>
          </p:cNvPr>
          <p:cNvSpPr txBox="1"/>
          <p:nvPr/>
        </p:nvSpPr>
        <p:spPr>
          <a:xfrm>
            <a:off x="182880" y="4687283"/>
            <a:ext cx="11617563" cy="1938992"/>
          </a:xfrm>
          <a:prstGeom prst="rect">
            <a:avLst/>
          </a:prstGeom>
          <a:noFill/>
        </p:spPr>
        <p:txBody>
          <a:bodyPr wrap="square">
            <a:spAutoFit/>
          </a:bodyPr>
          <a:lstStyle/>
          <a:p>
            <a:r>
              <a:rPr lang="en-US" sz="2400" dirty="0">
                <a:latin typeface="VAGRounded BT" panose="020F0702020204020204" pitchFamily="34" charset="0"/>
              </a:rPr>
              <a:t>The first time the word Sabbath is used is in Ex 16:23 after crossing the Red Sea and they were clearly UNFAMILAR with the Sabbath.</a:t>
            </a:r>
          </a:p>
          <a:p>
            <a:endParaRPr lang="en-US" sz="2400" dirty="0">
              <a:latin typeface="VAGRounded BT" panose="020F0702020204020204" pitchFamily="34" charset="0"/>
            </a:endParaRPr>
          </a:p>
          <a:p>
            <a:r>
              <a:rPr lang="en-US" sz="2400" dirty="0">
                <a:latin typeface="VAGRounded BT" panose="020F0702020204020204" pitchFamily="34" charset="0"/>
              </a:rPr>
              <a:t>“This is what the Lord meant: </a:t>
            </a:r>
            <a:r>
              <a:rPr lang="en-US" sz="2400" dirty="0">
                <a:solidFill>
                  <a:srgbClr val="FF0000"/>
                </a:solidFill>
                <a:latin typeface="VAGRounded BT" panose="020F0702020204020204" pitchFamily="34" charset="0"/>
              </a:rPr>
              <a:t>Tomorrow is a sabbath observance, a holy sabbath to the Lord</a:t>
            </a:r>
            <a:r>
              <a:rPr lang="en-US" sz="2400" dirty="0">
                <a:latin typeface="VAGRounded BT" panose="020F0702020204020204" pitchFamily="34" charset="0"/>
              </a:rPr>
              <a:t>.” (Exodus 16:23)</a:t>
            </a:r>
          </a:p>
        </p:txBody>
      </p:sp>
    </p:spTree>
    <p:extLst>
      <p:ext uri="{BB962C8B-B14F-4D97-AF65-F5344CB8AC3E}">
        <p14:creationId xmlns:p14="http://schemas.microsoft.com/office/powerpoint/2010/main" val="38461445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her mouth open&#10;&#10;Description automatically generated">
            <a:extLst>
              <a:ext uri="{FF2B5EF4-FFF2-40B4-BE49-F238E27FC236}">
                <a16:creationId xmlns:a16="http://schemas.microsoft.com/office/drawing/2014/main" id="{7DC10AC2-7F81-9CA8-620C-BCE3DFB26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360" y="2367806"/>
            <a:ext cx="1620514" cy="1823078"/>
          </a:xfrm>
          <a:prstGeom prst="rect">
            <a:avLst/>
          </a:prstGeom>
        </p:spPr>
      </p:pic>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830997"/>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solidFill>
                  <a:srgbClr val="FF0000"/>
                </a:solidFill>
                <a:latin typeface="VAGRounded BT" panose="020F0702020204020204" pitchFamily="34" charset="0"/>
              </a:rPr>
              <a:t>2. Anyone who kept the Sabbath before the Exodus of Moses from Egypt.</a:t>
            </a:r>
          </a:p>
        </p:txBody>
      </p:sp>
      <p:pic>
        <p:nvPicPr>
          <p:cNvPr id="4" name="Picture 2" descr="Fact Stamp Images – Browse 3,864 Stock Photos, Vectors, and Video | Adobe  Stock">
            <a:extLst>
              <a:ext uri="{FF2B5EF4-FFF2-40B4-BE49-F238E27FC236}">
                <a16:creationId xmlns:a16="http://schemas.microsoft.com/office/drawing/2014/main" id="{BBFCB15C-2A57-0121-8A61-311F2BBF5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236486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5222A9-C8C1-EA65-7431-8CE2ADAF3599}"/>
              </a:ext>
            </a:extLst>
          </p:cNvPr>
          <p:cNvSpPr/>
          <p:nvPr/>
        </p:nvSpPr>
        <p:spPr>
          <a:xfrm>
            <a:off x="161063" y="232221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9C7BC899-2C60-F5FE-FE30-7646300FC756}"/>
              </a:ext>
            </a:extLst>
          </p:cNvPr>
          <p:cNvSpPr txBox="1"/>
          <p:nvPr/>
        </p:nvSpPr>
        <p:spPr>
          <a:xfrm>
            <a:off x="3014531" y="2886784"/>
            <a:ext cx="7917629" cy="830997"/>
          </a:xfrm>
          <a:prstGeom prst="rect">
            <a:avLst/>
          </a:prstGeom>
          <a:noFill/>
        </p:spPr>
        <p:txBody>
          <a:bodyPr wrap="square">
            <a:spAutoFit/>
          </a:bodyPr>
          <a:lstStyle/>
          <a:p>
            <a:r>
              <a:rPr lang="en-US" sz="2400" dirty="0">
                <a:latin typeface="VAGRounded BT" panose="020F0702020204020204" pitchFamily="34" charset="0"/>
              </a:rPr>
              <a:t>Nobody before the Exodus kept the Sabbath.</a:t>
            </a:r>
          </a:p>
          <a:p>
            <a:r>
              <a:rPr lang="en-US" sz="2400" dirty="0">
                <a:latin typeface="VAGRounded BT" panose="020F0702020204020204" pitchFamily="34" charset="0"/>
              </a:rPr>
              <a:t>Adam, Noah, and Abraham never kept the sabbath.</a:t>
            </a:r>
          </a:p>
        </p:txBody>
      </p:sp>
      <p:sp>
        <p:nvSpPr>
          <p:cNvPr id="9" name="TextBox 8">
            <a:extLst>
              <a:ext uri="{FF2B5EF4-FFF2-40B4-BE49-F238E27FC236}">
                <a16:creationId xmlns:a16="http://schemas.microsoft.com/office/drawing/2014/main" id="{79C905E6-B8DB-91A6-588F-2F9B05DB0117}"/>
              </a:ext>
            </a:extLst>
          </p:cNvPr>
          <p:cNvSpPr txBox="1"/>
          <p:nvPr/>
        </p:nvSpPr>
        <p:spPr>
          <a:xfrm>
            <a:off x="161063" y="4331760"/>
            <a:ext cx="11666669" cy="2492990"/>
          </a:xfrm>
          <a:prstGeom prst="rect">
            <a:avLst/>
          </a:prstGeom>
          <a:noFill/>
        </p:spPr>
        <p:txBody>
          <a:bodyPr wrap="square">
            <a:spAutoFit/>
          </a:bodyPr>
          <a:lstStyle/>
          <a:p>
            <a:r>
              <a:rPr lang="en-US" sz="2400" dirty="0">
                <a:latin typeface="VAGRounded BT" panose="020F0702020204020204" pitchFamily="34" charset="0"/>
              </a:rPr>
              <a:t>God rested on the 7</a:t>
            </a:r>
            <a:r>
              <a:rPr lang="en-US" sz="2400" baseline="30000" dirty="0">
                <a:latin typeface="VAGRounded BT" panose="020F0702020204020204" pitchFamily="34" charset="0"/>
              </a:rPr>
              <a:t>th</a:t>
            </a:r>
            <a:r>
              <a:rPr lang="en-US" sz="2400" dirty="0">
                <a:latin typeface="VAGRounded BT" panose="020F0702020204020204" pitchFamily="34" charset="0"/>
              </a:rPr>
              <a:t> day of creation ONCE, but not every week afterwards, and Moses was the first to hear about it 4108 years later and then, God blessed the Sabbath for the first time as recorded in the 10 commandments.</a:t>
            </a:r>
          </a:p>
          <a:p>
            <a:r>
              <a:rPr lang="en-US" sz="2400" dirty="0">
                <a:solidFill>
                  <a:srgbClr val="FF0000"/>
                </a:solidFill>
                <a:latin typeface="VAGRounded BT" panose="020F0702020204020204" pitchFamily="34" charset="0"/>
              </a:rPr>
              <a:t>Sabbath for Jews not Gentiles who were never in Egypt!</a:t>
            </a:r>
          </a:p>
          <a:p>
            <a:r>
              <a:rPr lang="en-US" sz="2000" dirty="0">
                <a:latin typeface="VAGRounded BT" panose="020F0702020204020204" pitchFamily="34" charset="0"/>
              </a:rPr>
              <a:t>“You shall </a:t>
            </a:r>
            <a:r>
              <a:rPr lang="en-US" sz="2000" dirty="0">
                <a:solidFill>
                  <a:srgbClr val="FF0000"/>
                </a:solidFill>
                <a:latin typeface="VAGRounded BT" panose="020F0702020204020204" pitchFamily="34" charset="0"/>
              </a:rPr>
              <a:t>remember that you were a slave in the land of Egypt</a:t>
            </a:r>
            <a:r>
              <a:rPr lang="en-US" sz="2000" dirty="0">
                <a:latin typeface="VAGRounded BT" panose="020F0702020204020204" pitchFamily="34" charset="0"/>
              </a:rPr>
              <a:t>, and the Lord your God brought you out of there by a mighty hand </a:t>
            </a:r>
            <a:r>
              <a:rPr lang="en-US" sz="2000" dirty="0">
                <a:solidFill>
                  <a:srgbClr val="FF0000"/>
                </a:solidFill>
                <a:latin typeface="VAGRounded BT" panose="020F0702020204020204" pitchFamily="34" charset="0"/>
              </a:rPr>
              <a:t>therefore the Lord your God commanded you to observe the sabbath day</a:t>
            </a:r>
            <a:r>
              <a:rPr lang="en-US" sz="2000" dirty="0">
                <a:latin typeface="VAGRounded BT" panose="020F0702020204020204" pitchFamily="34" charset="0"/>
              </a:rPr>
              <a:t>.” (Deuteronomy 5:15) </a:t>
            </a:r>
          </a:p>
        </p:txBody>
      </p:sp>
    </p:spTree>
    <p:extLst>
      <p:ext uri="{BB962C8B-B14F-4D97-AF65-F5344CB8AC3E}">
        <p14:creationId xmlns:p14="http://schemas.microsoft.com/office/powerpoint/2010/main" val="19547847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ith her mouth open&#10;&#10;Description automatically generated">
            <a:extLst>
              <a:ext uri="{FF2B5EF4-FFF2-40B4-BE49-F238E27FC236}">
                <a16:creationId xmlns:a16="http://schemas.microsoft.com/office/drawing/2014/main" id="{7DC10AC2-7F81-9CA8-620C-BCE3DFB26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360" y="2367806"/>
            <a:ext cx="1620514" cy="1823078"/>
          </a:xfrm>
          <a:prstGeom prst="rect">
            <a:avLst/>
          </a:prstGeom>
        </p:spPr>
      </p:pic>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830997"/>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solidFill>
                  <a:srgbClr val="FF0000"/>
                </a:solidFill>
                <a:latin typeface="VAGRounded BT" panose="020F0702020204020204" pitchFamily="34" charset="0"/>
              </a:rPr>
              <a:t>2. Anyone who kept the Sabbath before the Exodus of Moses from Egypt.</a:t>
            </a:r>
          </a:p>
        </p:txBody>
      </p:sp>
      <p:pic>
        <p:nvPicPr>
          <p:cNvPr id="4" name="Picture 2" descr="Fact Stamp Images – Browse 3,864 Stock Photos, Vectors, and Video | Adobe  Stock">
            <a:extLst>
              <a:ext uri="{FF2B5EF4-FFF2-40B4-BE49-F238E27FC236}">
                <a16:creationId xmlns:a16="http://schemas.microsoft.com/office/drawing/2014/main" id="{BBFCB15C-2A57-0121-8A61-311F2BBF5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236486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25222A9-C8C1-EA65-7431-8CE2ADAF3599}"/>
              </a:ext>
            </a:extLst>
          </p:cNvPr>
          <p:cNvSpPr/>
          <p:nvPr/>
        </p:nvSpPr>
        <p:spPr>
          <a:xfrm>
            <a:off x="161063" y="232221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9C7BC899-2C60-F5FE-FE30-7646300FC756}"/>
              </a:ext>
            </a:extLst>
          </p:cNvPr>
          <p:cNvSpPr txBox="1"/>
          <p:nvPr/>
        </p:nvSpPr>
        <p:spPr>
          <a:xfrm>
            <a:off x="3014531" y="2886784"/>
            <a:ext cx="7917629" cy="830997"/>
          </a:xfrm>
          <a:prstGeom prst="rect">
            <a:avLst/>
          </a:prstGeom>
          <a:noFill/>
        </p:spPr>
        <p:txBody>
          <a:bodyPr wrap="square">
            <a:spAutoFit/>
          </a:bodyPr>
          <a:lstStyle/>
          <a:p>
            <a:r>
              <a:rPr lang="en-US" sz="2400" dirty="0">
                <a:latin typeface="VAGRounded BT" panose="020F0702020204020204" pitchFamily="34" charset="0"/>
              </a:rPr>
              <a:t>Nobody before the Exodus kept the Sabbath.</a:t>
            </a:r>
          </a:p>
          <a:p>
            <a:r>
              <a:rPr lang="en-US" sz="2400" dirty="0">
                <a:latin typeface="VAGRounded BT" panose="020F0702020204020204" pitchFamily="34" charset="0"/>
              </a:rPr>
              <a:t>Adam, Noah, and Abraham never kept the sabbath.</a:t>
            </a:r>
          </a:p>
        </p:txBody>
      </p:sp>
      <p:sp>
        <p:nvSpPr>
          <p:cNvPr id="9" name="TextBox 8">
            <a:extLst>
              <a:ext uri="{FF2B5EF4-FFF2-40B4-BE49-F238E27FC236}">
                <a16:creationId xmlns:a16="http://schemas.microsoft.com/office/drawing/2014/main" id="{79C905E6-B8DB-91A6-588F-2F9B05DB0117}"/>
              </a:ext>
            </a:extLst>
          </p:cNvPr>
          <p:cNvSpPr txBox="1"/>
          <p:nvPr/>
        </p:nvSpPr>
        <p:spPr>
          <a:xfrm>
            <a:off x="161063" y="4348728"/>
            <a:ext cx="11666669" cy="2246769"/>
          </a:xfrm>
          <a:prstGeom prst="rect">
            <a:avLst/>
          </a:prstGeom>
          <a:noFill/>
        </p:spPr>
        <p:txBody>
          <a:bodyPr wrap="square">
            <a:spAutoFit/>
          </a:bodyPr>
          <a:lstStyle/>
          <a:p>
            <a:r>
              <a:rPr lang="en-US" sz="2000" dirty="0">
                <a:solidFill>
                  <a:srgbClr val="00B050"/>
                </a:solidFill>
                <a:latin typeface="VAGRounded BT" panose="020F0702020204020204" pitchFamily="34" charset="0"/>
              </a:rPr>
              <a:t>AD 150 Justin: </a:t>
            </a:r>
            <a:r>
              <a:rPr lang="en-US" sz="2000" dirty="0">
                <a:latin typeface="VAGRounded BT" panose="020F0702020204020204" pitchFamily="34" charset="0"/>
              </a:rPr>
              <a:t>“If there was no need of circumcision before Abraham, or Sabbaths before Moses, we don’t need either of them as Christians.”</a:t>
            </a:r>
          </a:p>
          <a:p>
            <a:r>
              <a:rPr lang="en-US" sz="2000" dirty="0">
                <a:solidFill>
                  <a:srgbClr val="00B050"/>
                </a:solidFill>
                <a:latin typeface="VAGRounded BT" panose="020F0702020204020204" pitchFamily="34" charset="0"/>
              </a:rPr>
              <a:t>AD 200 Tertullian: </a:t>
            </a:r>
            <a:r>
              <a:rPr lang="en-US" sz="2000" dirty="0">
                <a:latin typeface="VAGRounded BT" panose="020F0702020204020204" pitchFamily="34" charset="0"/>
              </a:rPr>
              <a:t>“Jews who demand the Sabbath is still to be observed must remember that God originated Adam uncircumcised, and inobservant of the Sabbath, and his offspring Abel, Noah, Enoch and Melchizedek offered Him sacrifices, uncircumcised and inobservant of the Sabbath.”</a:t>
            </a:r>
          </a:p>
          <a:p>
            <a:r>
              <a:rPr lang="en-US" sz="2000" dirty="0">
                <a:solidFill>
                  <a:srgbClr val="00B050"/>
                </a:solidFill>
                <a:latin typeface="VAGRounded BT" panose="020F0702020204020204" pitchFamily="34" charset="0"/>
              </a:rPr>
              <a:t>AD 300 Eusebius: </a:t>
            </a:r>
            <a:r>
              <a:rPr lang="en-US" sz="2000" dirty="0">
                <a:latin typeface="VAGRounded BT" panose="020F0702020204020204" pitchFamily="34" charset="0"/>
              </a:rPr>
              <a:t>“Noah and Abraham did not observe Sabbaths, nor do Christians.”</a:t>
            </a:r>
          </a:p>
        </p:txBody>
      </p:sp>
    </p:spTree>
    <p:extLst>
      <p:ext uri="{BB962C8B-B14F-4D97-AF65-F5344CB8AC3E}">
        <p14:creationId xmlns:p14="http://schemas.microsoft.com/office/powerpoint/2010/main" val="168829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1200329"/>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a:t>
            </a:r>
            <a:r>
              <a:rPr lang="en-US" sz="2400" dirty="0">
                <a:solidFill>
                  <a:srgbClr val="FF0000"/>
                </a:solidFill>
                <a:latin typeface="VAGRounded BT" panose="020F0702020204020204" pitchFamily="34" charset="0"/>
              </a:rPr>
              <a:t>The 4</a:t>
            </a:r>
            <a:r>
              <a:rPr lang="en-US" sz="2400" baseline="30000" dirty="0">
                <a:solidFill>
                  <a:srgbClr val="FF0000"/>
                </a:solidFill>
                <a:latin typeface="VAGRounded BT" panose="020F0702020204020204" pitchFamily="34" charset="0"/>
              </a:rPr>
              <a:t>th</a:t>
            </a:r>
            <a:r>
              <a:rPr lang="en-US" sz="2400" dirty="0">
                <a:solidFill>
                  <a:srgbClr val="FF0000"/>
                </a:solidFill>
                <a:latin typeface="VAGRounded BT" panose="020F0702020204020204" pitchFamily="34" charset="0"/>
              </a:rPr>
              <a:t> commandment quoted in the New Testament.</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270308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270014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265749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890808" y="2657497"/>
            <a:ext cx="7763545" cy="1938992"/>
          </a:xfrm>
          <a:prstGeom prst="rect">
            <a:avLst/>
          </a:prstGeom>
          <a:noFill/>
        </p:spPr>
        <p:txBody>
          <a:bodyPr wrap="square">
            <a:spAutoFit/>
          </a:bodyPr>
          <a:lstStyle/>
          <a:p>
            <a:r>
              <a:rPr lang="en-US" sz="2400" dirty="0">
                <a:latin typeface="VAGRounded BT" panose="020F0702020204020204" pitchFamily="34" charset="0"/>
              </a:rPr>
              <a:t>The 4</a:t>
            </a:r>
            <a:r>
              <a:rPr lang="en-US" sz="2400" baseline="30000" dirty="0">
                <a:latin typeface="VAGRounded BT" panose="020F0702020204020204" pitchFamily="34" charset="0"/>
              </a:rPr>
              <a:t>th</a:t>
            </a:r>
            <a:r>
              <a:rPr lang="en-US" sz="2400" dirty="0">
                <a:latin typeface="VAGRounded BT" panose="020F0702020204020204" pitchFamily="34" charset="0"/>
              </a:rPr>
              <a:t> commandment is absent from the New Testament. Paul taught both the 4</a:t>
            </a:r>
            <a:r>
              <a:rPr lang="en-US" sz="2400" baseline="30000" dirty="0">
                <a:latin typeface="VAGRounded BT" panose="020F0702020204020204" pitchFamily="34" charset="0"/>
              </a:rPr>
              <a:t>th</a:t>
            </a:r>
            <a:r>
              <a:rPr lang="en-US" sz="2400" dirty="0">
                <a:latin typeface="VAGRounded BT" panose="020F0702020204020204" pitchFamily="34" charset="0"/>
              </a:rPr>
              <a:t> and 10</a:t>
            </a:r>
            <a:r>
              <a:rPr lang="en-US" sz="2400" baseline="30000" dirty="0">
                <a:latin typeface="VAGRounded BT" panose="020F0702020204020204" pitchFamily="34" charset="0"/>
              </a:rPr>
              <a:t>th</a:t>
            </a:r>
            <a:r>
              <a:rPr lang="en-US" sz="2400" dirty="0">
                <a:latin typeface="VAGRounded BT" panose="020F0702020204020204" pitchFamily="34" charset="0"/>
              </a:rPr>
              <a:t> commandments were abolished, and that the </a:t>
            </a:r>
            <a:r>
              <a:rPr lang="en-US" sz="2400" dirty="0">
                <a:solidFill>
                  <a:srgbClr val="FF0000"/>
                </a:solidFill>
                <a:latin typeface="VAGRounded BT" panose="020F0702020204020204" pitchFamily="34" charset="0"/>
              </a:rPr>
              <a:t>“Christian Sabbath that remains” </a:t>
            </a:r>
            <a:r>
              <a:rPr lang="en-US" sz="2400" dirty="0">
                <a:latin typeface="VAGRounded BT" panose="020F0702020204020204" pitchFamily="34" charset="0"/>
              </a:rPr>
              <a:t>is eternal rest in heaven, not the weekly sabbath.</a:t>
            </a:r>
          </a:p>
        </p:txBody>
      </p:sp>
      <p:sp>
        <p:nvSpPr>
          <p:cNvPr id="11" name="TextBox 10">
            <a:extLst>
              <a:ext uri="{FF2B5EF4-FFF2-40B4-BE49-F238E27FC236}">
                <a16:creationId xmlns:a16="http://schemas.microsoft.com/office/drawing/2014/main" id="{EFFCD48F-01AB-5014-F1B0-7F3867609D14}"/>
              </a:ext>
            </a:extLst>
          </p:cNvPr>
          <p:cNvSpPr txBox="1"/>
          <p:nvPr/>
        </p:nvSpPr>
        <p:spPr>
          <a:xfrm>
            <a:off x="214427" y="5318313"/>
            <a:ext cx="11617563" cy="1200329"/>
          </a:xfrm>
          <a:prstGeom prst="rect">
            <a:avLst/>
          </a:prstGeom>
          <a:noFill/>
        </p:spPr>
        <p:txBody>
          <a:bodyPr wrap="square">
            <a:spAutoFit/>
          </a:bodyPr>
          <a:lstStyle/>
          <a:p>
            <a:r>
              <a:rPr lang="en-US" sz="2400" dirty="0">
                <a:latin typeface="VAGRounded BT" panose="020F0702020204020204" pitchFamily="34" charset="0"/>
              </a:rPr>
              <a:t>“He has taken it out of the way, having nailed it to the cross. … Therefore let no one is to act as your judge regarding festival (</a:t>
            </a:r>
            <a:r>
              <a:rPr lang="en-US" sz="2400" dirty="0">
                <a:solidFill>
                  <a:srgbClr val="FF0000"/>
                </a:solidFill>
                <a:latin typeface="VAGRounded BT" panose="020F0702020204020204" pitchFamily="34" charset="0"/>
              </a:rPr>
              <a:t>yearly</a:t>
            </a:r>
            <a:r>
              <a:rPr lang="en-US" sz="2400" dirty="0">
                <a:latin typeface="VAGRounded BT" panose="020F0702020204020204" pitchFamily="34" charset="0"/>
              </a:rPr>
              <a:t>) or a new moon (</a:t>
            </a:r>
            <a:r>
              <a:rPr lang="en-US" sz="2400" dirty="0">
                <a:solidFill>
                  <a:srgbClr val="FF0000"/>
                </a:solidFill>
                <a:latin typeface="VAGRounded BT" panose="020F0702020204020204" pitchFamily="34" charset="0"/>
              </a:rPr>
              <a:t>monthly</a:t>
            </a:r>
            <a:r>
              <a:rPr lang="en-US" sz="2400" dirty="0">
                <a:latin typeface="VAGRounded BT" panose="020F0702020204020204" pitchFamily="34" charset="0"/>
              </a:rPr>
              <a:t>) or a Sabbath day (</a:t>
            </a:r>
            <a:r>
              <a:rPr lang="en-US" sz="2400" dirty="0">
                <a:solidFill>
                  <a:srgbClr val="FF0000"/>
                </a:solidFill>
                <a:latin typeface="VAGRounded BT" panose="020F0702020204020204" pitchFamily="34" charset="0"/>
              </a:rPr>
              <a:t>weekly</a:t>
            </a:r>
            <a:r>
              <a:rPr lang="en-US" sz="2400" dirty="0">
                <a:latin typeface="VAGRounded BT" panose="020F0702020204020204" pitchFamily="34" charset="0"/>
              </a:rPr>
              <a:t>)” (Colossians 2:14–16)</a:t>
            </a:r>
          </a:p>
        </p:txBody>
      </p:sp>
    </p:spTree>
    <p:extLst>
      <p:ext uri="{BB962C8B-B14F-4D97-AF65-F5344CB8AC3E}">
        <p14:creationId xmlns:p14="http://schemas.microsoft.com/office/powerpoint/2010/main" val="2330099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93756" y="1285803"/>
            <a:ext cx="11913501" cy="461665"/>
          </a:xfrm>
          <a:prstGeom prst="rect">
            <a:avLst/>
          </a:prstGeom>
          <a:noFill/>
        </p:spPr>
        <p:txBody>
          <a:bodyPr wrap="square">
            <a:spAutoFit/>
          </a:bodyPr>
          <a:lstStyle/>
          <a:p>
            <a:r>
              <a:rPr lang="en-US" sz="2400" dirty="0">
                <a:latin typeface="VAGRounded BT" panose="020F0702020204020204" pitchFamily="34" charset="0"/>
              </a:rPr>
              <a:t>3. </a:t>
            </a:r>
            <a:r>
              <a:rPr lang="en-US" sz="2400" dirty="0">
                <a:solidFill>
                  <a:srgbClr val="FF0000"/>
                </a:solidFill>
                <a:latin typeface="VAGRounded BT" panose="020F0702020204020204" pitchFamily="34" charset="0"/>
              </a:rPr>
              <a:t>The 4</a:t>
            </a:r>
            <a:r>
              <a:rPr lang="en-US" sz="2400" baseline="30000" dirty="0">
                <a:solidFill>
                  <a:srgbClr val="FF0000"/>
                </a:solidFill>
                <a:latin typeface="VAGRounded BT" panose="020F0702020204020204" pitchFamily="34" charset="0"/>
              </a:rPr>
              <a:t>th</a:t>
            </a:r>
            <a:r>
              <a:rPr lang="en-US" sz="2400" dirty="0">
                <a:solidFill>
                  <a:srgbClr val="FF0000"/>
                </a:solidFill>
                <a:latin typeface="VAGRounded BT" panose="020F0702020204020204" pitchFamily="34" charset="0"/>
              </a:rPr>
              <a:t> commandment quoted in the New Testament.</a:t>
            </a:r>
          </a:p>
        </p:txBody>
      </p:sp>
      <p:graphicFrame>
        <p:nvGraphicFramePr>
          <p:cNvPr id="2" name="Table 1">
            <a:extLst>
              <a:ext uri="{FF2B5EF4-FFF2-40B4-BE49-F238E27FC236}">
                <a16:creationId xmlns:a16="http://schemas.microsoft.com/office/drawing/2014/main" id="{C567A6CF-C38E-9CBC-BE4B-C32B80D5F110}"/>
              </a:ext>
            </a:extLst>
          </p:cNvPr>
          <p:cNvGraphicFramePr>
            <a:graphicFrameLocks noGrp="1"/>
          </p:cNvGraphicFramePr>
          <p:nvPr>
            <p:extLst>
              <p:ext uri="{D42A27DB-BD31-4B8C-83A1-F6EECF244321}">
                <p14:modId xmlns:p14="http://schemas.microsoft.com/office/powerpoint/2010/main" val="477562104"/>
              </p:ext>
            </p:extLst>
          </p:nvPr>
        </p:nvGraphicFramePr>
        <p:xfrm>
          <a:off x="139249" y="1721309"/>
          <a:ext cx="11658599" cy="4318720"/>
        </p:xfrm>
        <a:graphic>
          <a:graphicData uri="http://schemas.openxmlformats.org/drawingml/2006/table">
            <a:tbl>
              <a:tblPr/>
              <a:tblGrid>
                <a:gridCol w="3963924">
                  <a:extLst>
                    <a:ext uri="{9D8B030D-6E8A-4147-A177-3AD203B41FA5}">
                      <a16:colId xmlns:a16="http://schemas.microsoft.com/office/drawing/2014/main" val="3436402670"/>
                    </a:ext>
                  </a:extLst>
                </a:gridCol>
                <a:gridCol w="2914650">
                  <a:extLst>
                    <a:ext uri="{9D8B030D-6E8A-4147-A177-3AD203B41FA5}">
                      <a16:colId xmlns:a16="http://schemas.microsoft.com/office/drawing/2014/main" val="2465063779"/>
                    </a:ext>
                  </a:extLst>
                </a:gridCol>
                <a:gridCol w="2798063">
                  <a:extLst>
                    <a:ext uri="{9D8B030D-6E8A-4147-A177-3AD203B41FA5}">
                      <a16:colId xmlns:a16="http://schemas.microsoft.com/office/drawing/2014/main" val="2115041701"/>
                    </a:ext>
                  </a:extLst>
                </a:gridCol>
                <a:gridCol w="1981962">
                  <a:extLst>
                    <a:ext uri="{9D8B030D-6E8A-4147-A177-3AD203B41FA5}">
                      <a16:colId xmlns:a16="http://schemas.microsoft.com/office/drawing/2014/main" val="920565189"/>
                    </a:ext>
                  </a:extLst>
                </a:gridCol>
              </a:tblGrid>
              <a:tr h="385357">
                <a:tc gridSpan="4">
                  <a:txBody>
                    <a:bodyPr/>
                    <a:lstStyle/>
                    <a:p>
                      <a:pPr algn="ctr"/>
                      <a:r>
                        <a:rPr lang="en-US" sz="2000" b="0" dirty="0">
                          <a:latin typeface="VAGRounded BT" panose="020F0702020204020204" pitchFamily="34" charset="0"/>
                        </a:rPr>
                        <a:t>The PATTERN OF Yearly, monthly, weekly proves it is the weekly sabbath in Col 2:16</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266983536"/>
                  </a:ext>
                </a:extLst>
              </a:tr>
              <a:tr h="324887">
                <a:tc>
                  <a:txBody>
                    <a:bodyPr/>
                    <a:lstStyle/>
                    <a:p>
                      <a:pPr>
                        <a:lnSpc>
                          <a:spcPct val="100000"/>
                        </a:lnSpc>
                      </a:pPr>
                      <a:r>
                        <a:rPr lang="en-CA" sz="1600" dirty="0">
                          <a:solidFill>
                            <a:srgbClr val="FF0000"/>
                          </a:solidFill>
                          <a:latin typeface="VAGRounded BT" panose="020F0702020204020204" pitchFamily="34" charset="0"/>
                        </a:rPr>
                        <a:t> </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solidFill>
                            <a:srgbClr val="FF0000"/>
                          </a:solidFill>
                          <a:latin typeface="VAGRounded BT" panose="020F0702020204020204" pitchFamily="34" charset="0"/>
                        </a:rPr>
                        <a:t>Yearly</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solidFill>
                            <a:srgbClr val="FF0000"/>
                          </a:solidFill>
                          <a:latin typeface="VAGRounded BT" panose="020F0702020204020204" pitchFamily="34" charset="0"/>
                        </a:rPr>
                        <a:t>monthly</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solidFill>
                            <a:srgbClr val="FF0000"/>
                          </a:solidFill>
                          <a:latin typeface="VAGRounded BT" panose="020F0702020204020204" pitchFamily="34" charset="0"/>
                        </a:rPr>
                        <a:t>weekly</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36163902"/>
                  </a:ext>
                </a:extLst>
              </a:tr>
              <a:tr h="324887">
                <a:tc>
                  <a:txBody>
                    <a:bodyPr/>
                    <a:lstStyle/>
                    <a:p>
                      <a:pPr>
                        <a:lnSpc>
                          <a:spcPct val="100000"/>
                        </a:lnSpc>
                      </a:pPr>
                      <a:r>
                        <a:rPr lang="en-CA" sz="1600" dirty="0"/>
                        <a:t>1 Chronicles 23:31</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fixed festivals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Sabbaths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39679650"/>
                  </a:ext>
                </a:extLst>
              </a:tr>
              <a:tr h="324887">
                <a:tc>
                  <a:txBody>
                    <a:bodyPr/>
                    <a:lstStyle/>
                    <a:p>
                      <a:pPr>
                        <a:lnSpc>
                          <a:spcPct val="100000"/>
                        </a:lnSpc>
                      </a:pPr>
                      <a:r>
                        <a:rPr lang="en-CA" sz="1600" dirty="0"/>
                        <a:t>2 Chronicles 2:4</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appointed feasts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Sabbaths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18503020"/>
                  </a:ext>
                </a:extLst>
              </a:tr>
              <a:tr h="324887">
                <a:tc>
                  <a:txBody>
                    <a:bodyPr/>
                    <a:lstStyle/>
                    <a:p>
                      <a:pPr>
                        <a:lnSpc>
                          <a:spcPct val="100000"/>
                        </a:lnSpc>
                      </a:pPr>
                      <a:r>
                        <a:rPr lang="en-CA" sz="1600"/>
                        <a:t>2 Chronicles 8:13</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annual feasts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Sabbaths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92227438"/>
                  </a:ext>
                </a:extLst>
              </a:tr>
              <a:tr h="324887">
                <a:tc>
                  <a:txBody>
                    <a:bodyPr/>
                    <a:lstStyle/>
                    <a:p>
                      <a:pPr>
                        <a:lnSpc>
                          <a:spcPct val="100000"/>
                        </a:lnSpc>
                      </a:pPr>
                      <a:r>
                        <a:rPr lang="en-CA" sz="1600"/>
                        <a:t>2 Chronicles 31:3</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fixed festivals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Sabbaths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03924319"/>
                  </a:ext>
                </a:extLst>
              </a:tr>
              <a:tr h="324887">
                <a:tc>
                  <a:txBody>
                    <a:bodyPr/>
                    <a:lstStyle/>
                    <a:p>
                      <a:pPr>
                        <a:lnSpc>
                          <a:spcPct val="100000"/>
                        </a:lnSpc>
                      </a:pPr>
                      <a:r>
                        <a:rPr lang="en-CA" sz="1600"/>
                        <a:t>Nehemiah 10:33</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appointed times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Sabbaths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96287633"/>
                  </a:ext>
                </a:extLst>
              </a:tr>
              <a:tr h="324887">
                <a:tc>
                  <a:txBody>
                    <a:bodyPr/>
                    <a:lstStyle/>
                    <a:p>
                      <a:pPr>
                        <a:lnSpc>
                          <a:spcPct val="100000"/>
                        </a:lnSpc>
                      </a:pPr>
                      <a:r>
                        <a:rPr lang="en-CA" sz="1600" dirty="0"/>
                        <a:t>Isa 1:13-14</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Appointed feasts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Sabbath</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52753220"/>
                  </a:ext>
                </a:extLst>
              </a:tr>
              <a:tr h="324887">
                <a:tc>
                  <a:txBody>
                    <a:bodyPr/>
                    <a:lstStyle/>
                    <a:p>
                      <a:pPr>
                        <a:lnSpc>
                          <a:spcPct val="100000"/>
                        </a:lnSpc>
                      </a:pPr>
                      <a:r>
                        <a:rPr lang="en-CA" sz="1600"/>
                        <a:t>Ezekiel 45:17</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appointed feasts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Sabbaths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036749183"/>
                  </a:ext>
                </a:extLst>
              </a:tr>
              <a:tr h="324887">
                <a:tc>
                  <a:txBody>
                    <a:bodyPr/>
                    <a:lstStyle/>
                    <a:p>
                      <a:pPr>
                        <a:lnSpc>
                          <a:spcPct val="100000"/>
                        </a:lnSpc>
                      </a:pPr>
                      <a:r>
                        <a:rPr lang="en-CA" sz="1600"/>
                        <a:t>Ezek 46:1-11</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appointed feasts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new moons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Sabbath</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44663075"/>
                  </a:ext>
                </a:extLst>
              </a:tr>
              <a:tr h="324887">
                <a:tc>
                  <a:txBody>
                    <a:bodyPr/>
                    <a:lstStyle/>
                    <a:p>
                      <a:pPr>
                        <a:lnSpc>
                          <a:spcPct val="100000"/>
                        </a:lnSpc>
                      </a:pPr>
                      <a:r>
                        <a:rPr lang="en-CA" sz="1600"/>
                        <a:t>Hosea 2:11</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festal assemblies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new moons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Sabbaths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961773332"/>
                  </a:ext>
                </a:extLst>
              </a:tr>
              <a:tr h="324887">
                <a:tc>
                  <a:txBody>
                    <a:bodyPr/>
                    <a:lstStyle/>
                    <a:p>
                      <a:pPr>
                        <a:lnSpc>
                          <a:spcPct val="100000"/>
                        </a:lnSpc>
                      </a:pPr>
                      <a:r>
                        <a:rPr lang="en-CA" sz="1600"/>
                        <a:t>Galatians 4:10</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years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a:t>months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dirty="0"/>
                        <a:t>days</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8956678"/>
                  </a:ext>
                </a:extLst>
              </a:tr>
              <a:tr h="324887">
                <a:tc>
                  <a:txBody>
                    <a:bodyPr/>
                    <a:lstStyle/>
                    <a:p>
                      <a:pPr>
                        <a:lnSpc>
                          <a:spcPct val="100000"/>
                        </a:lnSpc>
                      </a:pPr>
                      <a:r>
                        <a:rPr lang="en-CA" sz="1600" b="0">
                          <a:solidFill>
                            <a:srgbClr val="FF0000"/>
                          </a:solidFill>
                          <a:latin typeface="VAGRounded BT" panose="020F0702020204020204" pitchFamily="34" charset="0"/>
                        </a:rPr>
                        <a:t>Colossians 2:16</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b="0">
                          <a:solidFill>
                            <a:srgbClr val="FF0000"/>
                          </a:solidFill>
                          <a:latin typeface="VAGRounded BT" panose="020F0702020204020204" pitchFamily="34" charset="0"/>
                        </a:rPr>
                        <a:t>festival</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b="0">
                          <a:solidFill>
                            <a:srgbClr val="FF0000"/>
                          </a:solidFill>
                          <a:latin typeface="VAGRounded BT" panose="020F0702020204020204" pitchFamily="34" charset="0"/>
                        </a:rPr>
                        <a:t>new moon</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nSpc>
                          <a:spcPct val="100000"/>
                        </a:lnSpc>
                      </a:pPr>
                      <a:r>
                        <a:rPr lang="en-CA" sz="1600" b="0" dirty="0">
                          <a:solidFill>
                            <a:srgbClr val="FF0000"/>
                          </a:solidFill>
                          <a:latin typeface="VAGRounded BT" panose="020F0702020204020204" pitchFamily="34" charset="0"/>
                        </a:rPr>
                        <a:t>Sabbath day</a:t>
                      </a:r>
                    </a:p>
                  </a:txBody>
                  <a:tcPr marL="83680" marR="83680" marT="41840" marB="418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50358425"/>
                  </a:ext>
                </a:extLst>
              </a:tr>
            </a:tbl>
          </a:graphicData>
        </a:graphic>
      </p:graphicFrame>
      <p:sp>
        <p:nvSpPr>
          <p:cNvPr id="3" name="TextBox 2">
            <a:extLst>
              <a:ext uri="{FF2B5EF4-FFF2-40B4-BE49-F238E27FC236}">
                <a16:creationId xmlns:a16="http://schemas.microsoft.com/office/drawing/2014/main" id="{800C56DD-5D25-84BC-3A75-DF6103B8D74D}"/>
              </a:ext>
            </a:extLst>
          </p:cNvPr>
          <p:cNvSpPr txBox="1"/>
          <p:nvPr/>
        </p:nvSpPr>
        <p:spPr>
          <a:xfrm>
            <a:off x="93756" y="6024728"/>
            <a:ext cx="11617563" cy="830997"/>
          </a:xfrm>
          <a:prstGeom prst="rect">
            <a:avLst/>
          </a:prstGeom>
          <a:noFill/>
        </p:spPr>
        <p:txBody>
          <a:bodyPr wrap="square">
            <a:spAutoFit/>
          </a:bodyPr>
          <a:lstStyle/>
          <a:p>
            <a:r>
              <a:rPr lang="en-US" sz="2400" dirty="0">
                <a:latin typeface="VAGRounded BT" panose="020F0702020204020204" pitchFamily="34" charset="0"/>
              </a:rPr>
              <a:t>     “You observe </a:t>
            </a:r>
            <a:r>
              <a:rPr lang="en-US" sz="2400" dirty="0">
                <a:solidFill>
                  <a:srgbClr val="FF0000"/>
                </a:solidFill>
                <a:latin typeface="VAGRounded BT" panose="020F0702020204020204" pitchFamily="34" charset="0"/>
              </a:rPr>
              <a:t>days</a:t>
            </a:r>
            <a:r>
              <a:rPr lang="en-US" sz="2400" dirty="0">
                <a:latin typeface="VAGRounded BT" panose="020F0702020204020204" pitchFamily="34" charset="0"/>
              </a:rPr>
              <a:t> and </a:t>
            </a:r>
            <a:r>
              <a:rPr lang="en-US" sz="2400" dirty="0">
                <a:solidFill>
                  <a:srgbClr val="FF0000"/>
                </a:solidFill>
                <a:latin typeface="VAGRounded BT" panose="020F0702020204020204" pitchFamily="34" charset="0"/>
              </a:rPr>
              <a:t>months</a:t>
            </a:r>
            <a:r>
              <a:rPr lang="en-US" sz="2400" dirty="0">
                <a:latin typeface="VAGRounded BT" panose="020F0702020204020204" pitchFamily="34" charset="0"/>
              </a:rPr>
              <a:t> and </a:t>
            </a:r>
            <a:r>
              <a:rPr lang="en-US" sz="2400" dirty="0">
                <a:solidFill>
                  <a:srgbClr val="FF0000"/>
                </a:solidFill>
                <a:latin typeface="VAGRounded BT" panose="020F0702020204020204" pitchFamily="34" charset="0"/>
              </a:rPr>
              <a:t>seasons</a:t>
            </a:r>
            <a:r>
              <a:rPr lang="en-US" sz="2400" dirty="0">
                <a:latin typeface="VAGRounded BT" panose="020F0702020204020204" pitchFamily="34" charset="0"/>
              </a:rPr>
              <a:t> and </a:t>
            </a:r>
            <a:r>
              <a:rPr lang="en-US" sz="2400" dirty="0">
                <a:solidFill>
                  <a:srgbClr val="FF0000"/>
                </a:solidFill>
                <a:latin typeface="VAGRounded BT" panose="020F0702020204020204" pitchFamily="34" charset="0"/>
              </a:rPr>
              <a:t>years</a:t>
            </a:r>
            <a:r>
              <a:rPr lang="en-US" sz="2400" dirty="0">
                <a:latin typeface="VAGRounded BT" panose="020F0702020204020204" pitchFamily="34" charset="0"/>
              </a:rPr>
              <a:t>. I </a:t>
            </a:r>
            <a:r>
              <a:rPr lang="en-US" sz="2400" dirty="0">
                <a:solidFill>
                  <a:srgbClr val="FF0000"/>
                </a:solidFill>
                <a:latin typeface="VAGRounded BT" panose="020F0702020204020204" pitchFamily="34" charset="0"/>
              </a:rPr>
              <a:t>fear</a:t>
            </a:r>
            <a:r>
              <a:rPr lang="en-US" sz="2400" dirty="0">
                <a:latin typeface="VAGRounded BT" panose="020F0702020204020204" pitchFamily="34" charset="0"/>
              </a:rPr>
              <a:t> for you, that</a:t>
            </a:r>
          </a:p>
          <a:p>
            <a:r>
              <a:rPr lang="en-US" sz="2400" dirty="0">
                <a:latin typeface="VAGRounded BT" panose="020F0702020204020204" pitchFamily="34" charset="0"/>
              </a:rPr>
              <a:t>       perhaps I have labored over you in </a:t>
            </a:r>
            <a:r>
              <a:rPr lang="en-US" sz="2400" dirty="0">
                <a:solidFill>
                  <a:srgbClr val="FF0000"/>
                </a:solidFill>
                <a:latin typeface="VAGRounded BT" panose="020F0702020204020204" pitchFamily="34" charset="0"/>
              </a:rPr>
              <a:t>vain</a:t>
            </a:r>
            <a:r>
              <a:rPr lang="en-US" sz="2400" dirty="0">
                <a:latin typeface="VAGRounded BT" panose="020F0702020204020204" pitchFamily="34" charset="0"/>
              </a:rPr>
              <a:t>.” (Galatians 4:10–11)</a:t>
            </a:r>
            <a:endParaRPr lang="en-US" sz="2800" dirty="0">
              <a:latin typeface="VAGRounded BT" panose="020F0702020204020204" pitchFamily="34" charset="0"/>
            </a:endParaRPr>
          </a:p>
        </p:txBody>
      </p:sp>
    </p:spTree>
    <p:extLst>
      <p:ext uri="{BB962C8B-B14F-4D97-AF65-F5344CB8AC3E}">
        <p14:creationId xmlns:p14="http://schemas.microsoft.com/office/powerpoint/2010/main" val="1266848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1200329"/>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a:t>
            </a:r>
            <a:r>
              <a:rPr lang="en-US" sz="2400" dirty="0">
                <a:solidFill>
                  <a:srgbClr val="FF0000"/>
                </a:solidFill>
                <a:latin typeface="VAGRounded BT" panose="020F0702020204020204" pitchFamily="34" charset="0"/>
              </a:rPr>
              <a:t>The 4</a:t>
            </a:r>
            <a:r>
              <a:rPr lang="en-US" sz="2400" baseline="30000" dirty="0">
                <a:solidFill>
                  <a:srgbClr val="FF0000"/>
                </a:solidFill>
                <a:latin typeface="VAGRounded BT" panose="020F0702020204020204" pitchFamily="34" charset="0"/>
              </a:rPr>
              <a:t>th</a:t>
            </a:r>
            <a:r>
              <a:rPr lang="en-US" sz="2400" dirty="0">
                <a:solidFill>
                  <a:srgbClr val="FF0000"/>
                </a:solidFill>
                <a:latin typeface="VAGRounded BT" panose="020F0702020204020204" pitchFamily="34" charset="0"/>
              </a:rPr>
              <a:t> commandment quoted in the New Testament.</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270308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270014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265749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293605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376705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2947DC7-2D72-E3DE-3180-487E44C03614}"/>
              </a:ext>
            </a:extLst>
          </p:cNvPr>
          <p:cNvSpPr txBox="1"/>
          <p:nvPr/>
        </p:nvSpPr>
        <p:spPr>
          <a:xfrm>
            <a:off x="332068" y="4687283"/>
            <a:ext cx="11679376" cy="2585323"/>
          </a:xfrm>
          <a:prstGeom prst="rect">
            <a:avLst/>
          </a:prstGeom>
          <a:noFill/>
        </p:spPr>
        <p:txBody>
          <a:bodyPr wrap="square">
            <a:spAutoFit/>
          </a:bodyPr>
          <a:lstStyle/>
          <a:p>
            <a:r>
              <a:rPr lang="en-US" sz="2400" dirty="0">
                <a:latin typeface="VAGRounded BT" panose="020F0702020204020204" pitchFamily="34" charset="0"/>
              </a:rPr>
              <a:t>All Ten Commandments are abolished, but 9 were reinstated into the “Law of Christ” in the New Covenant. Under new law, it is a sin to covet (1 Cor 5:10).</a:t>
            </a:r>
          </a:p>
          <a:p>
            <a:r>
              <a:rPr lang="en-CA" sz="1800" dirty="0">
                <a:effectLst/>
                <a:ea typeface="Calibri" panose="020F0502020204030204" pitchFamily="34" charset="0"/>
                <a:cs typeface="Times New Roman" panose="02020603050405020304" pitchFamily="18" charset="0"/>
              </a:rPr>
              <a:t>             </a:t>
            </a:r>
            <a:r>
              <a:rPr lang="en-CA" sz="1800" dirty="0">
                <a:solidFill>
                  <a:srgbClr val="00B050"/>
                </a:solidFill>
                <a:effectLst/>
                <a:latin typeface="VAGRounded BT" panose="020F0702020204020204" pitchFamily="34" charset="0"/>
                <a:ea typeface="Calibri" panose="020F0502020204030204" pitchFamily="34" charset="0"/>
                <a:cs typeface="Times New Roman" panose="02020603050405020304" pitchFamily="18" charset="0"/>
              </a:rPr>
              <a:t>AD 412 Augustine: </a:t>
            </a:r>
            <a:r>
              <a:rPr lang="en-CA" sz="1800" dirty="0">
                <a:effectLst/>
                <a:ea typeface="Calibri" panose="020F0502020204030204" pitchFamily="34" charset="0"/>
                <a:cs typeface="Times New Roman" panose="02020603050405020304" pitchFamily="18" charset="0"/>
              </a:rPr>
              <a:t>“Which of the </a:t>
            </a:r>
            <a:r>
              <a:rPr lang="en-CA" sz="1800" dirty="0">
                <a:solidFill>
                  <a:srgbClr val="FF0000"/>
                </a:solidFill>
                <a:effectLst/>
                <a:ea typeface="Calibri" panose="020F0502020204030204" pitchFamily="34" charset="0"/>
                <a:cs typeface="Times New Roman" panose="02020603050405020304" pitchFamily="18" charset="0"/>
              </a:rPr>
              <a:t>Ten commandments </a:t>
            </a:r>
            <a:r>
              <a:rPr lang="en-CA" sz="1800" dirty="0">
                <a:effectLst/>
                <a:ea typeface="Calibri" panose="020F0502020204030204" pitchFamily="34" charset="0"/>
                <a:cs typeface="Times New Roman" panose="02020603050405020304" pitchFamily="18" charset="0"/>
              </a:rPr>
              <a:t>should Christians not keep</a:t>
            </a:r>
          </a:p>
          <a:p>
            <a:r>
              <a:rPr lang="en-CA" sz="1800" dirty="0">
                <a:solidFill>
                  <a:srgbClr val="FF0000"/>
                </a:solidFill>
                <a:effectLst/>
                <a:ea typeface="Calibri" panose="020F0502020204030204" pitchFamily="34" charset="0"/>
                <a:cs typeface="Times New Roman" panose="02020603050405020304" pitchFamily="18" charset="0"/>
              </a:rPr>
              <a:t>                                                   except the observance of the Sabbath</a:t>
            </a:r>
            <a:r>
              <a:rPr lang="en-CA" sz="1800" dirty="0">
                <a:effectLst/>
                <a:ea typeface="Calibri" panose="020F0502020204030204" pitchFamily="34" charset="0"/>
                <a:cs typeface="Times New Roman" panose="02020603050405020304" pitchFamily="18" charset="0"/>
              </a:rPr>
              <a:t>, which ought not to be kept by a Christian.”</a:t>
            </a:r>
            <a:endParaRPr lang="en-US" sz="2400" dirty="0">
              <a:effectLst/>
              <a:ea typeface="Calibri" panose="020F0502020204030204" pitchFamily="34" charset="0"/>
              <a:cs typeface="Times New Roman" panose="02020603050405020304" pitchFamily="18" charset="0"/>
            </a:endParaRPr>
          </a:p>
          <a:p>
            <a:r>
              <a:rPr lang="en-US" sz="2400" dirty="0">
                <a:latin typeface="VAGRounded BT" panose="020F0702020204020204" pitchFamily="34" charset="0"/>
              </a:rPr>
              <a:t>The 4</a:t>
            </a:r>
            <a:r>
              <a:rPr lang="en-US" sz="2400" baseline="30000" dirty="0">
                <a:latin typeface="VAGRounded BT" panose="020F0702020204020204" pitchFamily="34" charset="0"/>
              </a:rPr>
              <a:t>th</a:t>
            </a:r>
            <a:r>
              <a:rPr lang="en-US" sz="2400" dirty="0">
                <a:latin typeface="VAGRounded BT" panose="020F0702020204020204" pitchFamily="34" charset="0"/>
              </a:rPr>
              <a:t> commandment was abolished in Col 2:14-17 so can break the sabbath without sin as Christians. There is no weekly day of rest for Christians.</a:t>
            </a:r>
          </a:p>
          <a:p>
            <a:endParaRPr lang="en-US" sz="2400" dirty="0">
              <a:latin typeface="VAGRounded BT" panose="020F0702020204020204" pitchFamily="34" charset="0"/>
            </a:endParaRPr>
          </a:p>
        </p:txBody>
      </p:sp>
    </p:spTree>
    <p:extLst>
      <p:ext uri="{BB962C8B-B14F-4D97-AF65-F5344CB8AC3E}">
        <p14:creationId xmlns:p14="http://schemas.microsoft.com/office/powerpoint/2010/main" val="314703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holding a flag and giving a thumbs up&#10;&#10;Description automatically generated">
            <a:extLst>
              <a:ext uri="{FF2B5EF4-FFF2-40B4-BE49-F238E27FC236}">
                <a16:creationId xmlns:a16="http://schemas.microsoft.com/office/drawing/2014/main" id="{1CA1F5D9-ACCE-50EB-D230-1338BD7F3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2215990"/>
            <a:ext cx="6248400" cy="4642010"/>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3618739"/>
            <a:ext cx="6541626" cy="3108543"/>
          </a:xfrm>
          <a:prstGeom prst="rect">
            <a:avLst/>
          </a:prstGeom>
          <a:noFill/>
        </p:spPr>
        <p:txBody>
          <a:bodyPr wrap="square" rtlCol="0">
            <a:spAutoFit/>
          </a:bodyPr>
          <a:lstStyle/>
          <a:p>
            <a:r>
              <a:rPr lang="en-US" sz="2800" dirty="0">
                <a:latin typeface="VAGRounded BT" panose="020F0702020204020204" pitchFamily="34" charset="0"/>
              </a:rPr>
              <a:t>“</a:t>
            </a:r>
            <a:r>
              <a:rPr lang="en-US" sz="2800" dirty="0">
                <a:effectLst/>
                <a:latin typeface="VAGRounded BT" panose="020F0702020204020204" pitchFamily="34" charset="0"/>
              </a:rPr>
              <a:t>When God said, “A </a:t>
            </a:r>
            <a:r>
              <a:rPr lang="en-US" sz="2800" dirty="0">
                <a:solidFill>
                  <a:srgbClr val="FF0000"/>
                </a:solidFill>
                <a:effectLst/>
                <a:latin typeface="VAGRounded BT" panose="020F0702020204020204" pitchFamily="34" charset="0"/>
              </a:rPr>
              <a:t>new covenant</a:t>
            </a:r>
            <a:r>
              <a:rPr lang="en-US" sz="2800" dirty="0">
                <a:effectLst/>
                <a:latin typeface="VAGRounded BT" panose="020F0702020204020204" pitchFamily="34" charset="0"/>
              </a:rPr>
              <a:t>,”</a:t>
            </a:r>
          </a:p>
          <a:p>
            <a:r>
              <a:rPr lang="en-US" sz="2800" dirty="0">
                <a:latin typeface="VAGRounded BT" panose="020F0702020204020204" pitchFamily="34" charset="0"/>
              </a:rPr>
              <a:t>  </a:t>
            </a:r>
            <a:r>
              <a:rPr lang="en-US" sz="2800" dirty="0">
                <a:effectLst/>
                <a:latin typeface="VAGRounded BT" panose="020F0702020204020204" pitchFamily="34" charset="0"/>
              </a:rPr>
              <a:t>He has made the </a:t>
            </a:r>
            <a:r>
              <a:rPr lang="en-US" sz="2800" dirty="0">
                <a:solidFill>
                  <a:srgbClr val="FF0000"/>
                </a:solidFill>
                <a:effectLst/>
                <a:latin typeface="VAGRounded BT" panose="020F0702020204020204" pitchFamily="34" charset="0"/>
              </a:rPr>
              <a:t>first obsolete</a:t>
            </a:r>
            <a:r>
              <a:rPr lang="en-US" sz="2800" dirty="0">
                <a:effectLst/>
                <a:latin typeface="VAGRounded BT" panose="020F0702020204020204" pitchFamily="34" charset="0"/>
              </a:rPr>
              <a:t>.”</a:t>
            </a:r>
          </a:p>
          <a:p>
            <a:r>
              <a:rPr lang="en-US" sz="2800" dirty="0">
                <a:latin typeface="VAGRounded BT" panose="020F0702020204020204" pitchFamily="34" charset="0"/>
              </a:rPr>
              <a:t>                          </a:t>
            </a:r>
            <a:r>
              <a:rPr lang="en-US" sz="2800" dirty="0">
                <a:effectLst/>
                <a:latin typeface="VAGRounded BT" panose="020F0702020204020204" pitchFamily="34" charset="0"/>
              </a:rPr>
              <a:t>(Hebrews 8:13)</a:t>
            </a:r>
          </a:p>
          <a:p>
            <a:endParaRPr lang="en-US" sz="2800" dirty="0">
              <a:latin typeface="VAGRounded BT" panose="020F0702020204020204" pitchFamily="34" charset="0"/>
            </a:endParaRPr>
          </a:p>
          <a:p>
            <a:r>
              <a:rPr lang="en-US" sz="2800" dirty="0">
                <a:latin typeface="VAGRounded BT" panose="020F0702020204020204" pitchFamily="34" charset="0"/>
              </a:rPr>
              <a:t>“He has taken it out of the way,</a:t>
            </a:r>
          </a:p>
          <a:p>
            <a:r>
              <a:rPr lang="en-US" sz="2800" dirty="0">
                <a:latin typeface="VAGRounded BT" panose="020F0702020204020204" pitchFamily="34" charset="0"/>
              </a:rPr>
              <a:t> having </a:t>
            </a:r>
            <a:r>
              <a:rPr lang="en-US" sz="2800" dirty="0">
                <a:solidFill>
                  <a:srgbClr val="FF0000"/>
                </a:solidFill>
                <a:latin typeface="VAGRounded BT" panose="020F0702020204020204" pitchFamily="34" charset="0"/>
              </a:rPr>
              <a:t>nailed it to the cross</a:t>
            </a:r>
            <a:r>
              <a:rPr lang="en-US" sz="2800" dirty="0">
                <a:latin typeface="VAGRounded BT" panose="020F0702020204020204" pitchFamily="34" charset="0"/>
              </a:rPr>
              <a:t>.”</a:t>
            </a:r>
          </a:p>
          <a:p>
            <a:r>
              <a:rPr lang="en-US" sz="2800" dirty="0">
                <a:latin typeface="VAGRounded BT" panose="020F0702020204020204" pitchFamily="34" charset="0"/>
              </a:rPr>
              <a:t>                         (Colossian 2:14)</a:t>
            </a:r>
          </a:p>
        </p:txBody>
      </p:sp>
      <p:pic>
        <p:nvPicPr>
          <p:cNvPr id="2052" name="Picture 4" descr="Call Out Clipart ">
            <a:extLst>
              <a:ext uri="{FF2B5EF4-FFF2-40B4-BE49-F238E27FC236}">
                <a16:creationId xmlns:a16="http://schemas.microsoft.com/office/drawing/2014/main" id="{2733986C-DC0B-ACE5-312A-D824D057E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461001" y="666615"/>
            <a:ext cx="3520440" cy="22288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8E6F322-76BB-0C3F-4619-B2AF0611370B}"/>
              </a:ext>
            </a:extLst>
          </p:cNvPr>
          <p:cNvSpPr txBox="1"/>
          <p:nvPr/>
        </p:nvSpPr>
        <p:spPr>
          <a:xfrm>
            <a:off x="414760" y="2261724"/>
            <a:ext cx="7380790" cy="954107"/>
          </a:xfrm>
          <a:prstGeom prst="rect">
            <a:avLst/>
          </a:prstGeom>
          <a:noFill/>
        </p:spPr>
        <p:txBody>
          <a:bodyPr wrap="square">
            <a:spAutoFit/>
          </a:bodyPr>
          <a:lstStyle/>
          <a:p>
            <a:r>
              <a:rPr lang="en-CA" sz="2800" b="1" dirty="0">
                <a:solidFill>
                  <a:schemeClr val="accent1"/>
                </a:solidFill>
              </a:rPr>
              <a:t>“All Sabbatarians agree the first covenant was </a:t>
            </a:r>
          </a:p>
          <a:p>
            <a:r>
              <a:rPr lang="en-CA" sz="2800" b="1" dirty="0">
                <a:solidFill>
                  <a:schemeClr val="accent1"/>
                </a:solidFill>
              </a:rPr>
              <a:t> abolished when it was </a:t>
            </a:r>
            <a:r>
              <a:rPr lang="en-CA" sz="2800" b="1" i="0" u="none" strike="noStrike" baseline="0" dirty="0">
                <a:solidFill>
                  <a:schemeClr val="accent1"/>
                </a:solidFill>
              </a:rPr>
              <a:t>nailed to the cross.”</a:t>
            </a:r>
          </a:p>
        </p:txBody>
      </p:sp>
      <p:sp>
        <p:nvSpPr>
          <p:cNvPr id="3" name="TextBox 2">
            <a:extLst>
              <a:ext uri="{FF2B5EF4-FFF2-40B4-BE49-F238E27FC236}">
                <a16:creationId xmlns:a16="http://schemas.microsoft.com/office/drawing/2014/main" id="{1DEAB19E-2C5C-C950-C942-FA5CD840482C}"/>
              </a:ext>
            </a:extLst>
          </p:cNvPr>
          <p:cNvSpPr txBox="1"/>
          <p:nvPr/>
        </p:nvSpPr>
        <p:spPr>
          <a:xfrm>
            <a:off x="6135516" y="1020557"/>
            <a:ext cx="2561444" cy="830997"/>
          </a:xfrm>
          <a:prstGeom prst="rect">
            <a:avLst/>
          </a:prstGeom>
          <a:noFill/>
        </p:spPr>
        <p:txBody>
          <a:bodyPr wrap="square">
            <a:spAutoFit/>
          </a:bodyPr>
          <a:lstStyle/>
          <a:p>
            <a:r>
              <a:rPr lang="en-CA" sz="4800" dirty="0">
                <a:latin typeface="VAGRounded BT" panose="020F0702020204020204" pitchFamily="34" charset="0"/>
              </a:rPr>
              <a:t>I agree</a:t>
            </a:r>
          </a:p>
        </p:txBody>
      </p:sp>
    </p:spTree>
    <p:extLst>
      <p:ext uri="{BB962C8B-B14F-4D97-AF65-F5344CB8AC3E}">
        <p14:creationId xmlns:p14="http://schemas.microsoft.com/office/powerpoint/2010/main" val="2409214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3" name="Picture 4" descr="ADULTERY Red Stamp Text On White Stock Photo, Picture and Royalty Free  Image. Image 48010845.">
            <a:extLst>
              <a:ext uri="{FF2B5EF4-FFF2-40B4-BE49-F238E27FC236}">
                <a16:creationId xmlns:a16="http://schemas.microsoft.com/office/drawing/2014/main" id="{C7A4DBB7-950E-CB9F-4BCF-D4FA45939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68917">
            <a:off x="6602040" y="4726420"/>
            <a:ext cx="3103888" cy="19030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DULTERY Red Stamp Text On White Stock Photo, Picture and Royalty Free  Image. Image 48010845.">
            <a:extLst>
              <a:ext uri="{FF2B5EF4-FFF2-40B4-BE49-F238E27FC236}">
                <a16:creationId xmlns:a16="http://schemas.microsoft.com/office/drawing/2014/main" id="{B90A2448-DC5A-2AD4-2119-8B5D4B1C9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68917">
            <a:off x="630995" y="4736522"/>
            <a:ext cx="3103888" cy="19030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2947DC7-2D72-E3DE-3180-487E44C03614}"/>
              </a:ext>
            </a:extLst>
          </p:cNvPr>
          <p:cNvSpPr txBox="1"/>
          <p:nvPr/>
        </p:nvSpPr>
        <p:spPr>
          <a:xfrm>
            <a:off x="7129509" y="3666119"/>
            <a:ext cx="2146571" cy="461665"/>
          </a:xfrm>
          <a:prstGeom prst="rect">
            <a:avLst/>
          </a:prstGeom>
          <a:noFill/>
        </p:spPr>
        <p:txBody>
          <a:bodyPr wrap="square">
            <a:spAutoFit/>
          </a:bodyPr>
          <a:lstStyle/>
          <a:p>
            <a:r>
              <a:rPr lang="en-US" sz="2400" dirty="0">
                <a:latin typeface="VAGRounded BT" panose="020F0702020204020204" pitchFamily="34" charset="0"/>
              </a:rPr>
              <a:t>Romans 7:3</a:t>
            </a:r>
          </a:p>
        </p:txBody>
      </p:sp>
      <p:sp>
        <p:nvSpPr>
          <p:cNvPr id="3" name="Oval 2">
            <a:extLst>
              <a:ext uri="{FF2B5EF4-FFF2-40B4-BE49-F238E27FC236}">
                <a16:creationId xmlns:a16="http://schemas.microsoft.com/office/drawing/2014/main" id="{5CE94E7F-C541-E246-F243-D63880CD07C3}"/>
              </a:ext>
            </a:extLst>
          </p:cNvPr>
          <p:cNvSpPr/>
          <p:nvPr/>
        </p:nvSpPr>
        <p:spPr>
          <a:xfrm>
            <a:off x="3617082" y="358287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8277B65B-EF2B-20EB-0224-52F7B1C5E14C}"/>
              </a:ext>
            </a:extLst>
          </p:cNvPr>
          <p:cNvSpPr/>
          <p:nvPr/>
        </p:nvSpPr>
        <p:spPr>
          <a:xfrm>
            <a:off x="3542124" y="5237665"/>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BE8D79E2-8401-94AF-28CA-6B04B7B39AB5}"/>
              </a:ext>
            </a:extLst>
          </p:cNvPr>
          <p:cNvSpPr/>
          <p:nvPr/>
        </p:nvSpPr>
        <p:spPr>
          <a:xfrm>
            <a:off x="325118" y="426072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a:extLst>
              <a:ext uri="{FF2B5EF4-FFF2-40B4-BE49-F238E27FC236}">
                <a16:creationId xmlns:a16="http://schemas.microsoft.com/office/drawing/2014/main" id="{751774B9-36DA-9DAC-1995-36C08AA4700C}"/>
              </a:ext>
            </a:extLst>
          </p:cNvPr>
          <p:cNvCxnSpPr>
            <a:stCxn id="12" idx="6"/>
          </p:cNvCxnSpPr>
          <p:nvPr/>
        </p:nvCxnSpPr>
        <p:spPr>
          <a:xfrm flipV="1">
            <a:off x="1630680" y="4399280"/>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0EF679-7671-DF6F-6FD5-A56B26771E02}"/>
              </a:ext>
            </a:extLst>
          </p:cNvPr>
          <p:cNvSpPr txBox="1"/>
          <p:nvPr/>
        </p:nvSpPr>
        <p:spPr>
          <a:xfrm>
            <a:off x="460421" y="4591334"/>
            <a:ext cx="1034956" cy="646331"/>
          </a:xfrm>
          <a:prstGeom prst="rect">
            <a:avLst/>
          </a:prstGeom>
          <a:noFill/>
        </p:spPr>
        <p:txBody>
          <a:bodyPr wrap="square">
            <a:spAutoFit/>
          </a:bodyPr>
          <a:lstStyle/>
          <a:p>
            <a:pPr algn="ctr"/>
            <a:r>
              <a:rPr lang="en-US" sz="1800" dirty="0">
                <a:latin typeface="VAGRounded BT" panose="020F0702020204020204" pitchFamily="34" charset="0"/>
              </a:rPr>
              <a:t>Woman</a:t>
            </a: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20" name="TextBox 19">
            <a:extLst>
              <a:ext uri="{FF2B5EF4-FFF2-40B4-BE49-F238E27FC236}">
                <a16:creationId xmlns:a16="http://schemas.microsoft.com/office/drawing/2014/main" id="{0AC450A6-9EF4-800B-D4A2-0F69DF612FB4}"/>
              </a:ext>
            </a:extLst>
          </p:cNvPr>
          <p:cNvSpPr txBox="1"/>
          <p:nvPr/>
        </p:nvSpPr>
        <p:spPr>
          <a:xfrm>
            <a:off x="3667262" y="396642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21" name="TextBox 20">
            <a:extLst>
              <a:ext uri="{FF2B5EF4-FFF2-40B4-BE49-F238E27FC236}">
                <a16:creationId xmlns:a16="http://schemas.microsoft.com/office/drawing/2014/main" id="{FCD208FB-8677-6E69-8331-610B0404A937}"/>
              </a:ext>
            </a:extLst>
          </p:cNvPr>
          <p:cNvSpPr txBox="1"/>
          <p:nvPr/>
        </p:nvSpPr>
        <p:spPr>
          <a:xfrm>
            <a:off x="3617082" y="568346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cxnSp>
        <p:nvCxnSpPr>
          <p:cNvPr id="23" name="Straight Connector 22">
            <a:extLst>
              <a:ext uri="{FF2B5EF4-FFF2-40B4-BE49-F238E27FC236}">
                <a16:creationId xmlns:a16="http://schemas.microsoft.com/office/drawing/2014/main" id="{9CE7BFE5-6BAB-467A-D914-C6C3DDA02BAB}"/>
              </a:ext>
            </a:extLst>
          </p:cNvPr>
          <p:cNvCxnSpPr>
            <a:stCxn id="12" idx="6"/>
            <a:endCxn id="9" idx="2"/>
          </p:cNvCxnSpPr>
          <p:nvPr/>
        </p:nvCxnSpPr>
        <p:spPr>
          <a:xfrm>
            <a:off x="1630680" y="4913509"/>
            <a:ext cx="1911444" cy="9769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6A57018A-D0E9-A802-3B9B-4FF15D000D8E}"/>
              </a:ext>
            </a:extLst>
          </p:cNvPr>
          <p:cNvSpPr/>
          <p:nvPr/>
        </p:nvSpPr>
        <p:spPr>
          <a:xfrm>
            <a:off x="9588127" y="357277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65003E77-9981-A047-EF09-60BCE41D7E6D}"/>
              </a:ext>
            </a:extLst>
          </p:cNvPr>
          <p:cNvSpPr/>
          <p:nvPr/>
        </p:nvSpPr>
        <p:spPr>
          <a:xfrm>
            <a:off x="9513169" y="5227563"/>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3905200D-BD10-8E81-C47C-CD2D87463F74}"/>
              </a:ext>
            </a:extLst>
          </p:cNvPr>
          <p:cNvSpPr/>
          <p:nvPr/>
        </p:nvSpPr>
        <p:spPr>
          <a:xfrm>
            <a:off x="6296163" y="425062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 name="Straight Connector 36">
            <a:extLst>
              <a:ext uri="{FF2B5EF4-FFF2-40B4-BE49-F238E27FC236}">
                <a16:creationId xmlns:a16="http://schemas.microsoft.com/office/drawing/2014/main" id="{3B03C202-5074-6313-4AD1-4A566D46DA10}"/>
              </a:ext>
            </a:extLst>
          </p:cNvPr>
          <p:cNvCxnSpPr>
            <a:stCxn id="36" idx="6"/>
          </p:cNvCxnSpPr>
          <p:nvPr/>
        </p:nvCxnSpPr>
        <p:spPr>
          <a:xfrm flipV="1">
            <a:off x="7601725" y="4389178"/>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B23BCD0-3877-0038-A329-091392C5B4B2}"/>
              </a:ext>
            </a:extLst>
          </p:cNvPr>
          <p:cNvSpPr txBox="1"/>
          <p:nvPr/>
        </p:nvSpPr>
        <p:spPr>
          <a:xfrm>
            <a:off x="6431466" y="4581232"/>
            <a:ext cx="1034956" cy="646331"/>
          </a:xfrm>
          <a:prstGeom prst="rect">
            <a:avLst/>
          </a:prstGeom>
          <a:noFill/>
        </p:spPr>
        <p:txBody>
          <a:bodyPr wrap="square">
            <a:spAutoFit/>
          </a:bodyPr>
          <a:lstStyle/>
          <a:p>
            <a:pPr algn="ctr"/>
            <a:r>
              <a:rPr lang="en-US" dirty="0">
                <a:latin typeface="VAGRounded BT" panose="020F0702020204020204" pitchFamily="34" charset="0"/>
              </a:rPr>
              <a:t>Church</a:t>
            </a:r>
            <a:endParaRPr lang="en-US" sz="1800" dirty="0">
              <a:latin typeface="VAGRounded BT" panose="020F0702020204020204" pitchFamily="34" charset="0"/>
            </a:endParaRP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39" name="TextBox 38">
            <a:extLst>
              <a:ext uri="{FF2B5EF4-FFF2-40B4-BE49-F238E27FC236}">
                <a16:creationId xmlns:a16="http://schemas.microsoft.com/office/drawing/2014/main" id="{CC9DCD85-65C0-1954-D5D9-D2AEEE619C0A}"/>
              </a:ext>
            </a:extLst>
          </p:cNvPr>
          <p:cNvSpPr txBox="1"/>
          <p:nvPr/>
        </p:nvSpPr>
        <p:spPr>
          <a:xfrm>
            <a:off x="9638307" y="3819161"/>
            <a:ext cx="1180424" cy="923330"/>
          </a:xfrm>
          <a:prstGeom prst="rect">
            <a:avLst/>
          </a:prstGeom>
          <a:noFill/>
        </p:spPr>
        <p:txBody>
          <a:bodyPr wrap="square">
            <a:spAutoFit/>
          </a:bodyPr>
          <a:lstStyle/>
          <a:p>
            <a:pPr algn="ctr"/>
            <a:r>
              <a:rPr lang="en-US" sz="1800" dirty="0">
                <a:latin typeface="VAGRounded BT" panose="020F0702020204020204" pitchFamily="34" charset="0"/>
              </a:rPr>
              <a:t>Moses</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40" name="TextBox 39">
            <a:extLst>
              <a:ext uri="{FF2B5EF4-FFF2-40B4-BE49-F238E27FC236}">
                <a16:creationId xmlns:a16="http://schemas.microsoft.com/office/drawing/2014/main" id="{3925A1D6-3420-187D-77C0-0C3AF3E66ED3}"/>
              </a:ext>
            </a:extLst>
          </p:cNvPr>
          <p:cNvSpPr txBox="1"/>
          <p:nvPr/>
        </p:nvSpPr>
        <p:spPr>
          <a:xfrm>
            <a:off x="9588127" y="5480321"/>
            <a:ext cx="1180424" cy="923330"/>
          </a:xfrm>
          <a:prstGeom prst="rect">
            <a:avLst/>
          </a:prstGeom>
          <a:noFill/>
        </p:spPr>
        <p:txBody>
          <a:bodyPr wrap="square">
            <a:spAutoFit/>
          </a:bodyPr>
          <a:lstStyle/>
          <a:p>
            <a:pPr algn="ctr"/>
            <a:r>
              <a:rPr lang="en-US" sz="1800" dirty="0">
                <a:latin typeface="VAGRounded BT" panose="020F0702020204020204" pitchFamily="34" charset="0"/>
              </a:rPr>
              <a:t>Christ</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cxnSp>
        <p:nvCxnSpPr>
          <p:cNvPr id="41" name="Straight Connector 40">
            <a:extLst>
              <a:ext uri="{FF2B5EF4-FFF2-40B4-BE49-F238E27FC236}">
                <a16:creationId xmlns:a16="http://schemas.microsoft.com/office/drawing/2014/main" id="{2BE982C5-0F9F-C1C4-B472-8473473AD5F1}"/>
              </a:ext>
            </a:extLst>
          </p:cNvPr>
          <p:cNvCxnSpPr>
            <a:stCxn id="36" idx="6"/>
            <a:endCxn id="35" idx="2"/>
          </p:cNvCxnSpPr>
          <p:nvPr/>
        </p:nvCxnSpPr>
        <p:spPr>
          <a:xfrm>
            <a:off x="7601725" y="4903407"/>
            <a:ext cx="1911444" cy="9769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74B9892-F851-2C16-B685-CB6F2AECED72}"/>
              </a:ext>
            </a:extLst>
          </p:cNvPr>
          <p:cNvSpPr txBox="1"/>
          <p:nvPr/>
        </p:nvSpPr>
        <p:spPr>
          <a:xfrm>
            <a:off x="845549" y="3637822"/>
            <a:ext cx="2146571" cy="461665"/>
          </a:xfrm>
          <a:prstGeom prst="rect">
            <a:avLst/>
          </a:prstGeom>
          <a:noFill/>
        </p:spPr>
        <p:txBody>
          <a:bodyPr wrap="square">
            <a:spAutoFit/>
          </a:bodyPr>
          <a:lstStyle/>
          <a:p>
            <a:r>
              <a:rPr lang="en-US" sz="2400" dirty="0">
                <a:latin typeface="VAGRounded BT" panose="020F0702020204020204" pitchFamily="34" charset="0"/>
              </a:rPr>
              <a:t>Romans 7:1-2</a:t>
            </a:r>
          </a:p>
        </p:txBody>
      </p:sp>
      <p:sp>
        <p:nvSpPr>
          <p:cNvPr id="44" name="TextBox 43">
            <a:extLst>
              <a:ext uri="{FF2B5EF4-FFF2-40B4-BE49-F238E27FC236}">
                <a16:creationId xmlns:a16="http://schemas.microsoft.com/office/drawing/2014/main" id="{4DA63A55-F80B-CB39-A78B-74729DA8EDA7}"/>
              </a:ext>
            </a:extLst>
          </p:cNvPr>
          <p:cNvSpPr txBox="1"/>
          <p:nvPr/>
        </p:nvSpPr>
        <p:spPr>
          <a:xfrm>
            <a:off x="4797506" y="3532693"/>
            <a:ext cx="1305562" cy="646331"/>
          </a:xfrm>
          <a:prstGeom prst="rect">
            <a:avLst/>
          </a:prstGeom>
          <a:noFill/>
        </p:spPr>
        <p:txBody>
          <a:bodyPr wrap="square">
            <a:spAutoFit/>
          </a:bodyPr>
          <a:lstStyle/>
          <a:p>
            <a:r>
              <a:rPr lang="en-US" sz="1800" dirty="0">
                <a:solidFill>
                  <a:srgbClr val="FF0000"/>
                </a:solidFill>
                <a:latin typeface="VAGRounded BT" panose="020F0702020204020204" pitchFamily="34" charset="0"/>
              </a:rPr>
              <a:t>“Dead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CA" dirty="0">
              <a:solidFill>
                <a:srgbClr val="FF0000"/>
              </a:solidFill>
              <a:latin typeface="VAGRounded BT" panose="020F0702020204020204" pitchFamily="34" charset="0"/>
            </a:endParaRPr>
          </a:p>
        </p:txBody>
      </p:sp>
      <p:sp>
        <p:nvSpPr>
          <p:cNvPr id="45" name="TextBox 44">
            <a:extLst>
              <a:ext uri="{FF2B5EF4-FFF2-40B4-BE49-F238E27FC236}">
                <a16:creationId xmlns:a16="http://schemas.microsoft.com/office/drawing/2014/main" id="{FEE44397-AEFE-1A72-B307-375885F9743F}"/>
              </a:ext>
            </a:extLst>
          </p:cNvPr>
          <p:cNvSpPr txBox="1"/>
          <p:nvPr/>
        </p:nvSpPr>
        <p:spPr>
          <a:xfrm>
            <a:off x="10725372" y="5125491"/>
            <a:ext cx="1305562" cy="923330"/>
          </a:xfrm>
          <a:prstGeom prst="rect">
            <a:avLst/>
          </a:prstGeom>
          <a:noFill/>
        </p:spPr>
        <p:txBody>
          <a:bodyPr wrap="square">
            <a:spAutoFit/>
          </a:bodyPr>
          <a:lstStyle/>
          <a:p>
            <a:r>
              <a:rPr lang="en-US" dirty="0">
                <a:solidFill>
                  <a:srgbClr val="FF0000"/>
                </a:solidFill>
                <a:latin typeface="VAGRounded BT" panose="020F0702020204020204" pitchFamily="34" charset="0"/>
              </a:rPr>
              <a:t>“Alive to</a:t>
            </a:r>
          </a:p>
          <a:p>
            <a:r>
              <a:rPr lang="en-US" dirty="0">
                <a:solidFill>
                  <a:srgbClr val="FF0000"/>
                </a:solidFill>
                <a:latin typeface="VAGRounded BT" panose="020F0702020204020204" pitchFamily="34" charset="0"/>
              </a:rPr>
              <a:t> L</a:t>
            </a:r>
            <a:r>
              <a:rPr lang="en-US" sz="1800" dirty="0">
                <a:solidFill>
                  <a:srgbClr val="FF0000"/>
                </a:solidFill>
                <a:latin typeface="VAGRounded BT" panose="020F0702020204020204" pitchFamily="34" charset="0"/>
              </a:rPr>
              <a:t>aw of</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Christ”</a:t>
            </a:r>
            <a:endParaRPr lang="en-CA" dirty="0">
              <a:solidFill>
                <a:srgbClr val="FF0000"/>
              </a:solidFill>
              <a:latin typeface="VAGRounded BT" panose="020F0702020204020204" pitchFamily="34" charset="0"/>
            </a:endParaRPr>
          </a:p>
        </p:txBody>
      </p:sp>
      <p:pic>
        <p:nvPicPr>
          <p:cNvPr id="6152" name="Picture 8" descr="Check Mark clip art - vector clip art online, royalty free ">
            <a:extLst>
              <a:ext uri="{FF2B5EF4-FFF2-40B4-BE49-F238E27FC236}">
                <a16:creationId xmlns:a16="http://schemas.microsoft.com/office/drawing/2014/main" id="{CC0302A1-4F23-FC9E-CA04-F62F260D4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8202" y="5762174"/>
            <a:ext cx="1092203" cy="101210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ck Mark clip art - vector clip art online, royalty free ">
            <a:extLst>
              <a:ext uri="{FF2B5EF4-FFF2-40B4-BE49-F238E27FC236}">
                <a16:creationId xmlns:a16="http://schemas.microsoft.com/office/drawing/2014/main" id="{2C5BCF6F-E12B-CF0E-5BF3-877A5FAE5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8731" y="5762174"/>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1BE3392-47B0-4501-0416-DD7868DBB198}"/>
              </a:ext>
            </a:extLst>
          </p:cNvPr>
          <p:cNvSpPr txBox="1"/>
          <p:nvPr/>
        </p:nvSpPr>
        <p:spPr>
          <a:xfrm>
            <a:off x="10714497" y="3603235"/>
            <a:ext cx="1420231" cy="923330"/>
          </a:xfrm>
          <a:prstGeom prst="rect">
            <a:avLst/>
          </a:prstGeom>
          <a:noFill/>
        </p:spPr>
        <p:txBody>
          <a:bodyPr wrap="square">
            <a:spAutoFit/>
          </a:bodyPr>
          <a:lstStyle/>
          <a:p>
            <a:r>
              <a:rPr lang="en-US" sz="1800" dirty="0">
                <a:solidFill>
                  <a:srgbClr val="FF0000"/>
                </a:solidFill>
                <a:latin typeface="VAGRounded BT" panose="020F0702020204020204" pitchFamily="34" charset="0"/>
              </a:rPr>
              <a:t>“Dead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US" dirty="0">
              <a:solidFill>
                <a:srgbClr val="FF0000"/>
              </a:solidFill>
              <a:latin typeface="VAGRounded BT" panose="020F0702020204020204" pitchFamily="34" charset="0"/>
            </a:endParaRPr>
          </a:p>
          <a:p>
            <a:r>
              <a:rPr lang="en-US" sz="1800" dirty="0">
                <a:solidFill>
                  <a:srgbClr val="FF0000"/>
                </a:solidFill>
                <a:latin typeface="VAGRounded BT" panose="020F0702020204020204" pitchFamily="34" charset="0"/>
              </a:rPr>
              <a:t>  of Moses”</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3799425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3" name="Oval 2">
            <a:extLst>
              <a:ext uri="{FF2B5EF4-FFF2-40B4-BE49-F238E27FC236}">
                <a16:creationId xmlns:a16="http://schemas.microsoft.com/office/drawing/2014/main" id="{5CE94E7F-C541-E246-F243-D63880CD07C3}"/>
              </a:ext>
            </a:extLst>
          </p:cNvPr>
          <p:cNvSpPr/>
          <p:nvPr/>
        </p:nvSpPr>
        <p:spPr>
          <a:xfrm>
            <a:off x="3617082" y="358287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8277B65B-EF2B-20EB-0224-52F7B1C5E14C}"/>
              </a:ext>
            </a:extLst>
          </p:cNvPr>
          <p:cNvSpPr/>
          <p:nvPr/>
        </p:nvSpPr>
        <p:spPr>
          <a:xfrm>
            <a:off x="3542124" y="5237665"/>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BE8D79E2-8401-94AF-28CA-6B04B7B39AB5}"/>
              </a:ext>
            </a:extLst>
          </p:cNvPr>
          <p:cNvSpPr/>
          <p:nvPr/>
        </p:nvSpPr>
        <p:spPr>
          <a:xfrm>
            <a:off x="325118" y="426072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a:extLst>
              <a:ext uri="{FF2B5EF4-FFF2-40B4-BE49-F238E27FC236}">
                <a16:creationId xmlns:a16="http://schemas.microsoft.com/office/drawing/2014/main" id="{751774B9-36DA-9DAC-1995-36C08AA4700C}"/>
              </a:ext>
            </a:extLst>
          </p:cNvPr>
          <p:cNvCxnSpPr>
            <a:stCxn id="12" idx="6"/>
          </p:cNvCxnSpPr>
          <p:nvPr/>
        </p:nvCxnSpPr>
        <p:spPr>
          <a:xfrm flipV="1">
            <a:off x="1630680" y="4399280"/>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0EF679-7671-DF6F-6FD5-A56B26771E02}"/>
              </a:ext>
            </a:extLst>
          </p:cNvPr>
          <p:cNvSpPr txBox="1"/>
          <p:nvPr/>
        </p:nvSpPr>
        <p:spPr>
          <a:xfrm>
            <a:off x="460421" y="4591334"/>
            <a:ext cx="1034956" cy="646331"/>
          </a:xfrm>
          <a:prstGeom prst="rect">
            <a:avLst/>
          </a:prstGeom>
          <a:noFill/>
        </p:spPr>
        <p:txBody>
          <a:bodyPr wrap="square">
            <a:spAutoFit/>
          </a:bodyPr>
          <a:lstStyle/>
          <a:p>
            <a:pPr algn="ctr"/>
            <a:r>
              <a:rPr lang="en-US" sz="1800" dirty="0">
                <a:latin typeface="VAGRounded BT" panose="020F0702020204020204" pitchFamily="34" charset="0"/>
              </a:rPr>
              <a:t>Woman</a:t>
            </a: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20" name="TextBox 19">
            <a:extLst>
              <a:ext uri="{FF2B5EF4-FFF2-40B4-BE49-F238E27FC236}">
                <a16:creationId xmlns:a16="http://schemas.microsoft.com/office/drawing/2014/main" id="{0AC450A6-9EF4-800B-D4A2-0F69DF612FB4}"/>
              </a:ext>
            </a:extLst>
          </p:cNvPr>
          <p:cNvSpPr txBox="1"/>
          <p:nvPr/>
        </p:nvSpPr>
        <p:spPr>
          <a:xfrm>
            <a:off x="3667262" y="396642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21" name="TextBox 20">
            <a:extLst>
              <a:ext uri="{FF2B5EF4-FFF2-40B4-BE49-F238E27FC236}">
                <a16:creationId xmlns:a16="http://schemas.microsoft.com/office/drawing/2014/main" id="{FCD208FB-8677-6E69-8331-610B0404A937}"/>
              </a:ext>
            </a:extLst>
          </p:cNvPr>
          <p:cNvSpPr txBox="1"/>
          <p:nvPr/>
        </p:nvSpPr>
        <p:spPr>
          <a:xfrm>
            <a:off x="3617082" y="568346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42" name="TextBox 41">
            <a:extLst>
              <a:ext uri="{FF2B5EF4-FFF2-40B4-BE49-F238E27FC236}">
                <a16:creationId xmlns:a16="http://schemas.microsoft.com/office/drawing/2014/main" id="{374B9892-F851-2C16-B685-CB6F2AECED72}"/>
              </a:ext>
            </a:extLst>
          </p:cNvPr>
          <p:cNvSpPr txBox="1"/>
          <p:nvPr/>
        </p:nvSpPr>
        <p:spPr>
          <a:xfrm>
            <a:off x="845549" y="3637822"/>
            <a:ext cx="2146571" cy="461665"/>
          </a:xfrm>
          <a:prstGeom prst="rect">
            <a:avLst/>
          </a:prstGeom>
          <a:noFill/>
        </p:spPr>
        <p:txBody>
          <a:bodyPr wrap="square">
            <a:spAutoFit/>
          </a:bodyPr>
          <a:lstStyle/>
          <a:p>
            <a:r>
              <a:rPr lang="en-US" sz="2400" dirty="0">
                <a:latin typeface="VAGRounded BT" panose="020F0702020204020204" pitchFamily="34" charset="0"/>
              </a:rPr>
              <a:t>Romans 7:1-2</a:t>
            </a:r>
          </a:p>
        </p:txBody>
      </p:sp>
      <p:pic>
        <p:nvPicPr>
          <p:cNvPr id="6152" name="Picture 8" descr="Check Mark clip art - vector clip art online, royalty free ">
            <a:extLst>
              <a:ext uri="{FF2B5EF4-FFF2-40B4-BE49-F238E27FC236}">
                <a16:creationId xmlns:a16="http://schemas.microsoft.com/office/drawing/2014/main" id="{CC0302A1-4F23-FC9E-CA04-F62F260D4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553" y="3706696"/>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D466AF31-EE90-7738-2707-F9F49FF94DDF}"/>
              </a:ext>
            </a:extLst>
          </p:cNvPr>
          <p:cNvSpPr txBox="1"/>
          <p:nvPr/>
        </p:nvSpPr>
        <p:spPr>
          <a:xfrm>
            <a:off x="7174106" y="3480620"/>
            <a:ext cx="3961436" cy="3139321"/>
          </a:xfrm>
          <a:prstGeom prst="rect">
            <a:avLst/>
          </a:prstGeom>
          <a:noFill/>
        </p:spPr>
        <p:txBody>
          <a:bodyPr wrap="square">
            <a:spAutoFit/>
          </a:bodyPr>
          <a:lstStyle/>
          <a:p>
            <a:r>
              <a:rPr lang="en-CA" sz="6600" dirty="0">
                <a:latin typeface="VAGRounded BT" panose="020F0702020204020204" pitchFamily="34" charset="0"/>
              </a:rPr>
              <a:t>Marriage</a:t>
            </a:r>
          </a:p>
          <a:p>
            <a:r>
              <a:rPr lang="en-CA" sz="6600" dirty="0">
                <a:latin typeface="VAGRounded BT" panose="020F0702020204020204" pitchFamily="34" charset="0"/>
              </a:rPr>
              <a:t>And</a:t>
            </a:r>
          </a:p>
          <a:p>
            <a:r>
              <a:rPr lang="en-CA" sz="6600" dirty="0">
                <a:latin typeface="VAGRounded BT" panose="020F0702020204020204" pitchFamily="34" charset="0"/>
              </a:rPr>
              <a:t>Divorce</a:t>
            </a:r>
            <a:endParaRPr lang="en-CA" dirty="0"/>
          </a:p>
        </p:txBody>
      </p:sp>
      <p:sp>
        <p:nvSpPr>
          <p:cNvPr id="15" name="TextBox 14">
            <a:extLst>
              <a:ext uri="{FF2B5EF4-FFF2-40B4-BE49-F238E27FC236}">
                <a16:creationId xmlns:a16="http://schemas.microsoft.com/office/drawing/2014/main" id="{3C12DE74-A13A-BEBD-1B38-3E679F9E4AAF}"/>
              </a:ext>
            </a:extLst>
          </p:cNvPr>
          <p:cNvSpPr txBox="1"/>
          <p:nvPr/>
        </p:nvSpPr>
        <p:spPr>
          <a:xfrm>
            <a:off x="4665759" y="3394205"/>
            <a:ext cx="1305562" cy="646331"/>
          </a:xfrm>
          <a:prstGeom prst="rect">
            <a:avLst/>
          </a:prstGeom>
          <a:noFill/>
        </p:spPr>
        <p:txBody>
          <a:bodyPr wrap="square">
            <a:spAutoFit/>
          </a:bodyPr>
          <a:lstStyle/>
          <a:p>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356798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ADULTERY Red Stamp Text On White Stock Photo, Picture and Royalty Free  Image. Image 48010845.">
            <a:extLst>
              <a:ext uri="{FF2B5EF4-FFF2-40B4-BE49-F238E27FC236}">
                <a16:creationId xmlns:a16="http://schemas.microsoft.com/office/drawing/2014/main" id="{B90A2448-DC5A-2AD4-2119-8B5D4B1C97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68917">
            <a:off x="630995" y="4736522"/>
            <a:ext cx="3103888" cy="19030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3" name="Oval 2">
            <a:extLst>
              <a:ext uri="{FF2B5EF4-FFF2-40B4-BE49-F238E27FC236}">
                <a16:creationId xmlns:a16="http://schemas.microsoft.com/office/drawing/2014/main" id="{5CE94E7F-C541-E246-F243-D63880CD07C3}"/>
              </a:ext>
            </a:extLst>
          </p:cNvPr>
          <p:cNvSpPr/>
          <p:nvPr/>
        </p:nvSpPr>
        <p:spPr>
          <a:xfrm>
            <a:off x="3617082" y="358287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8277B65B-EF2B-20EB-0224-52F7B1C5E14C}"/>
              </a:ext>
            </a:extLst>
          </p:cNvPr>
          <p:cNvSpPr/>
          <p:nvPr/>
        </p:nvSpPr>
        <p:spPr>
          <a:xfrm>
            <a:off x="3542124" y="5237665"/>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BE8D79E2-8401-94AF-28CA-6B04B7B39AB5}"/>
              </a:ext>
            </a:extLst>
          </p:cNvPr>
          <p:cNvSpPr/>
          <p:nvPr/>
        </p:nvSpPr>
        <p:spPr>
          <a:xfrm>
            <a:off x="325118" y="426072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a:extLst>
              <a:ext uri="{FF2B5EF4-FFF2-40B4-BE49-F238E27FC236}">
                <a16:creationId xmlns:a16="http://schemas.microsoft.com/office/drawing/2014/main" id="{751774B9-36DA-9DAC-1995-36C08AA4700C}"/>
              </a:ext>
            </a:extLst>
          </p:cNvPr>
          <p:cNvCxnSpPr>
            <a:stCxn id="12" idx="6"/>
          </p:cNvCxnSpPr>
          <p:nvPr/>
        </p:nvCxnSpPr>
        <p:spPr>
          <a:xfrm flipV="1">
            <a:off x="1630680" y="4399280"/>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0EF679-7671-DF6F-6FD5-A56B26771E02}"/>
              </a:ext>
            </a:extLst>
          </p:cNvPr>
          <p:cNvSpPr txBox="1"/>
          <p:nvPr/>
        </p:nvSpPr>
        <p:spPr>
          <a:xfrm>
            <a:off x="460421" y="4591334"/>
            <a:ext cx="1034956" cy="646331"/>
          </a:xfrm>
          <a:prstGeom prst="rect">
            <a:avLst/>
          </a:prstGeom>
          <a:noFill/>
        </p:spPr>
        <p:txBody>
          <a:bodyPr wrap="square">
            <a:spAutoFit/>
          </a:bodyPr>
          <a:lstStyle/>
          <a:p>
            <a:pPr algn="ctr"/>
            <a:r>
              <a:rPr lang="en-US" sz="1800" dirty="0">
                <a:latin typeface="VAGRounded BT" panose="020F0702020204020204" pitchFamily="34" charset="0"/>
              </a:rPr>
              <a:t>Woman</a:t>
            </a: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20" name="TextBox 19">
            <a:extLst>
              <a:ext uri="{FF2B5EF4-FFF2-40B4-BE49-F238E27FC236}">
                <a16:creationId xmlns:a16="http://schemas.microsoft.com/office/drawing/2014/main" id="{0AC450A6-9EF4-800B-D4A2-0F69DF612FB4}"/>
              </a:ext>
            </a:extLst>
          </p:cNvPr>
          <p:cNvSpPr txBox="1"/>
          <p:nvPr/>
        </p:nvSpPr>
        <p:spPr>
          <a:xfrm>
            <a:off x="3667262" y="396642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21" name="TextBox 20">
            <a:extLst>
              <a:ext uri="{FF2B5EF4-FFF2-40B4-BE49-F238E27FC236}">
                <a16:creationId xmlns:a16="http://schemas.microsoft.com/office/drawing/2014/main" id="{FCD208FB-8677-6E69-8331-610B0404A937}"/>
              </a:ext>
            </a:extLst>
          </p:cNvPr>
          <p:cNvSpPr txBox="1"/>
          <p:nvPr/>
        </p:nvSpPr>
        <p:spPr>
          <a:xfrm>
            <a:off x="3617082" y="568346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cxnSp>
        <p:nvCxnSpPr>
          <p:cNvPr id="23" name="Straight Connector 22">
            <a:extLst>
              <a:ext uri="{FF2B5EF4-FFF2-40B4-BE49-F238E27FC236}">
                <a16:creationId xmlns:a16="http://schemas.microsoft.com/office/drawing/2014/main" id="{9CE7BFE5-6BAB-467A-D914-C6C3DDA02BAB}"/>
              </a:ext>
            </a:extLst>
          </p:cNvPr>
          <p:cNvCxnSpPr>
            <a:stCxn id="12" idx="6"/>
            <a:endCxn id="9" idx="2"/>
          </p:cNvCxnSpPr>
          <p:nvPr/>
        </p:nvCxnSpPr>
        <p:spPr>
          <a:xfrm>
            <a:off x="1630680" y="4913509"/>
            <a:ext cx="1911444" cy="9769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74B9892-F851-2C16-B685-CB6F2AECED72}"/>
              </a:ext>
            </a:extLst>
          </p:cNvPr>
          <p:cNvSpPr txBox="1"/>
          <p:nvPr/>
        </p:nvSpPr>
        <p:spPr>
          <a:xfrm>
            <a:off x="845549" y="3637822"/>
            <a:ext cx="2146571" cy="461665"/>
          </a:xfrm>
          <a:prstGeom prst="rect">
            <a:avLst/>
          </a:prstGeom>
          <a:noFill/>
        </p:spPr>
        <p:txBody>
          <a:bodyPr wrap="square">
            <a:spAutoFit/>
          </a:bodyPr>
          <a:lstStyle/>
          <a:p>
            <a:r>
              <a:rPr lang="en-US" sz="2400" dirty="0">
                <a:latin typeface="VAGRounded BT" panose="020F0702020204020204" pitchFamily="34" charset="0"/>
              </a:rPr>
              <a:t>Romans 7:1-2</a:t>
            </a:r>
          </a:p>
        </p:txBody>
      </p:sp>
      <p:sp>
        <p:nvSpPr>
          <p:cNvPr id="14" name="TextBox 13">
            <a:extLst>
              <a:ext uri="{FF2B5EF4-FFF2-40B4-BE49-F238E27FC236}">
                <a16:creationId xmlns:a16="http://schemas.microsoft.com/office/drawing/2014/main" id="{584EFD66-DB72-223D-EDDB-ACEA45C570A4}"/>
              </a:ext>
            </a:extLst>
          </p:cNvPr>
          <p:cNvSpPr txBox="1"/>
          <p:nvPr/>
        </p:nvSpPr>
        <p:spPr>
          <a:xfrm>
            <a:off x="4825250" y="5237665"/>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sp>
        <p:nvSpPr>
          <p:cNvPr id="15" name="TextBox 14">
            <a:extLst>
              <a:ext uri="{FF2B5EF4-FFF2-40B4-BE49-F238E27FC236}">
                <a16:creationId xmlns:a16="http://schemas.microsoft.com/office/drawing/2014/main" id="{FCD47CC4-EE0A-0C5E-C877-AA90BDC91EB3}"/>
              </a:ext>
            </a:extLst>
          </p:cNvPr>
          <p:cNvSpPr txBox="1"/>
          <p:nvPr/>
        </p:nvSpPr>
        <p:spPr>
          <a:xfrm>
            <a:off x="7174106" y="3480620"/>
            <a:ext cx="3961436" cy="3139321"/>
          </a:xfrm>
          <a:prstGeom prst="rect">
            <a:avLst/>
          </a:prstGeom>
          <a:noFill/>
        </p:spPr>
        <p:txBody>
          <a:bodyPr wrap="square">
            <a:spAutoFit/>
          </a:bodyPr>
          <a:lstStyle/>
          <a:p>
            <a:r>
              <a:rPr lang="en-CA" sz="6600" dirty="0">
                <a:latin typeface="VAGRounded BT" panose="020F0702020204020204" pitchFamily="34" charset="0"/>
              </a:rPr>
              <a:t>Marriage</a:t>
            </a:r>
          </a:p>
          <a:p>
            <a:r>
              <a:rPr lang="en-CA" sz="6600" dirty="0">
                <a:latin typeface="VAGRounded BT" panose="020F0702020204020204" pitchFamily="34" charset="0"/>
              </a:rPr>
              <a:t>And</a:t>
            </a:r>
          </a:p>
          <a:p>
            <a:r>
              <a:rPr lang="en-CA" sz="6600" dirty="0">
                <a:latin typeface="VAGRounded BT" panose="020F0702020204020204" pitchFamily="34" charset="0"/>
              </a:rPr>
              <a:t>Divorce</a:t>
            </a:r>
            <a:endParaRPr lang="en-CA" dirty="0"/>
          </a:p>
        </p:txBody>
      </p:sp>
      <p:sp>
        <p:nvSpPr>
          <p:cNvPr id="16" name="TextBox 15">
            <a:extLst>
              <a:ext uri="{FF2B5EF4-FFF2-40B4-BE49-F238E27FC236}">
                <a16:creationId xmlns:a16="http://schemas.microsoft.com/office/drawing/2014/main" id="{5694B694-5F7E-8A57-ACE4-A82EF51AD470}"/>
              </a:ext>
            </a:extLst>
          </p:cNvPr>
          <p:cNvSpPr txBox="1"/>
          <p:nvPr/>
        </p:nvSpPr>
        <p:spPr>
          <a:xfrm>
            <a:off x="4972824" y="3912493"/>
            <a:ext cx="1305562" cy="646331"/>
          </a:xfrm>
          <a:prstGeom prst="rect">
            <a:avLst/>
          </a:prstGeom>
          <a:noFill/>
        </p:spPr>
        <p:txBody>
          <a:bodyPr wrap="square">
            <a:spAutoFit/>
          </a:bodyPr>
          <a:lstStyle/>
          <a:p>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CA" dirty="0">
              <a:solidFill>
                <a:srgbClr val="FF0000"/>
              </a:solidFill>
              <a:latin typeface="VAGRounded BT" panose="020F0702020204020204" pitchFamily="34" charset="0"/>
            </a:endParaRPr>
          </a:p>
        </p:txBody>
      </p:sp>
      <p:sp>
        <p:nvSpPr>
          <p:cNvPr id="18" name="TextBox 17">
            <a:extLst>
              <a:ext uri="{FF2B5EF4-FFF2-40B4-BE49-F238E27FC236}">
                <a16:creationId xmlns:a16="http://schemas.microsoft.com/office/drawing/2014/main" id="{069217F0-78A2-FDEB-B6C7-E5A5CE3A9FD0}"/>
              </a:ext>
            </a:extLst>
          </p:cNvPr>
          <p:cNvSpPr txBox="1"/>
          <p:nvPr/>
        </p:nvSpPr>
        <p:spPr>
          <a:xfrm>
            <a:off x="4709537" y="5053180"/>
            <a:ext cx="1214101" cy="646331"/>
          </a:xfrm>
          <a:prstGeom prst="rect">
            <a:avLst/>
          </a:prstGeom>
          <a:noFill/>
        </p:spPr>
        <p:txBody>
          <a:bodyPr wrap="square">
            <a:spAutoFit/>
          </a:bodyPr>
          <a:lstStyle/>
          <a:p>
            <a:pPr algn="ctr"/>
            <a:r>
              <a:rPr lang="en-US" dirty="0">
                <a:solidFill>
                  <a:srgbClr val="FF0000"/>
                </a:solidFill>
                <a:latin typeface="VAGRounded BT" panose="020F0702020204020204" pitchFamily="34" charset="0"/>
              </a:rPr>
              <a:t>“Alive to the Law</a:t>
            </a:r>
            <a:r>
              <a:rPr lang="en-US" sz="1800" dirty="0">
                <a:solidFill>
                  <a:srgbClr val="FF0000"/>
                </a:solidFill>
                <a:latin typeface="VAGRounded BT" panose="020F0702020204020204" pitchFamily="34" charset="0"/>
              </a:rPr>
              <a:t>”</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1769377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3" name="Oval 2">
            <a:extLst>
              <a:ext uri="{FF2B5EF4-FFF2-40B4-BE49-F238E27FC236}">
                <a16:creationId xmlns:a16="http://schemas.microsoft.com/office/drawing/2014/main" id="{5CE94E7F-C541-E246-F243-D63880CD07C3}"/>
              </a:ext>
            </a:extLst>
          </p:cNvPr>
          <p:cNvSpPr/>
          <p:nvPr/>
        </p:nvSpPr>
        <p:spPr>
          <a:xfrm>
            <a:off x="3617082" y="358287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8277B65B-EF2B-20EB-0224-52F7B1C5E14C}"/>
              </a:ext>
            </a:extLst>
          </p:cNvPr>
          <p:cNvSpPr/>
          <p:nvPr/>
        </p:nvSpPr>
        <p:spPr>
          <a:xfrm>
            <a:off x="3542124" y="5237665"/>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BE8D79E2-8401-94AF-28CA-6B04B7B39AB5}"/>
              </a:ext>
            </a:extLst>
          </p:cNvPr>
          <p:cNvSpPr/>
          <p:nvPr/>
        </p:nvSpPr>
        <p:spPr>
          <a:xfrm>
            <a:off x="325118" y="426072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a:extLst>
              <a:ext uri="{FF2B5EF4-FFF2-40B4-BE49-F238E27FC236}">
                <a16:creationId xmlns:a16="http://schemas.microsoft.com/office/drawing/2014/main" id="{751774B9-36DA-9DAC-1995-36C08AA4700C}"/>
              </a:ext>
            </a:extLst>
          </p:cNvPr>
          <p:cNvCxnSpPr>
            <a:cxnSpLocks/>
            <a:stCxn id="12" idx="6"/>
            <a:endCxn id="9" idx="2"/>
          </p:cNvCxnSpPr>
          <p:nvPr/>
        </p:nvCxnSpPr>
        <p:spPr>
          <a:xfrm>
            <a:off x="1630680" y="4913509"/>
            <a:ext cx="1911444" cy="97693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0EF679-7671-DF6F-6FD5-A56B26771E02}"/>
              </a:ext>
            </a:extLst>
          </p:cNvPr>
          <p:cNvSpPr txBox="1"/>
          <p:nvPr/>
        </p:nvSpPr>
        <p:spPr>
          <a:xfrm>
            <a:off x="460421" y="4591334"/>
            <a:ext cx="1034956" cy="646331"/>
          </a:xfrm>
          <a:prstGeom prst="rect">
            <a:avLst/>
          </a:prstGeom>
          <a:noFill/>
        </p:spPr>
        <p:txBody>
          <a:bodyPr wrap="square">
            <a:spAutoFit/>
          </a:bodyPr>
          <a:lstStyle/>
          <a:p>
            <a:pPr algn="ctr"/>
            <a:r>
              <a:rPr lang="en-US" sz="1800" dirty="0">
                <a:latin typeface="VAGRounded BT" panose="020F0702020204020204" pitchFamily="34" charset="0"/>
              </a:rPr>
              <a:t>Woman</a:t>
            </a: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20" name="TextBox 19">
            <a:extLst>
              <a:ext uri="{FF2B5EF4-FFF2-40B4-BE49-F238E27FC236}">
                <a16:creationId xmlns:a16="http://schemas.microsoft.com/office/drawing/2014/main" id="{0AC450A6-9EF4-800B-D4A2-0F69DF612FB4}"/>
              </a:ext>
            </a:extLst>
          </p:cNvPr>
          <p:cNvSpPr txBox="1"/>
          <p:nvPr/>
        </p:nvSpPr>
        <p:spPr>
          <a:xfrm>
            <a:off x="3667262" y="396642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21" name="TextBox 20">
            <a:extLst>
              <a:ext uri="{FF2B5EF4-FFF2-40B4-BE49-F238E27FC236}">
                <a16:creationId xmlns:a16="http://schemas.microsoft.com/office/drawing/2014/main" id="{FCD208FB-8677-6E69-8331-610B0404A937}"/>
              </a:ext>
            </a:extLst>
          </p:cNvPr>
          <p:cNvSpPr txBox="1"/>
          <p:nvPr/>
        </p:nvSpPr>
        <p:spPr>
          <a:xfrm>
            <a:off x="3617082" y="568346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42" name="TextBox 41">
            <a:extLst>
              <a:ext uri="{FF2B5EF4-FFF2-40B4-BE49-F238E27FC236}">
                <a16:creationId xmlns:a16="http://schemas.microsoft.com/office/drawing/2014/main" id="{374B9892-F851-2C16-B685-CB6F2AECED72}"/>
              </a:ext>
            </a:extLst>
          </p:cNvPr>
          <p:cNvSpPr txBox="1"/>
          <p:nvPr/>
        </p:nvSpPr>
        <p:spPr>
          <a:xfrm>
            <a:off x="845549" y="3637822"/>
            <a:ext cx="2146571" cy="461665"/>
          </a:xfrm>
          <a:prstGeom prst="rect">
            <a:avLst/>
          </a:prstGeom>
          <a:noFill/>
        </p:spPr>
        <p:txBody>
          <a:bodyPr wrap="square">
            <a:spAutoFit/>
          </a:bodyPr>
          <a:lstStyle/>
          <a:p>
            <a:r>
              <a:rPr lang="en-US" sz="2400" dirty="0">
                <a:latin typeface="VAGRounded BT" panose="020F0702020204020204" pitchFamily="34" charset="0"/>
              </a:rPr>
              <a:t>Romans 7:1-2</a:t>
            </a:r>
          </a:p>
        </p:txBody>
      </p:sp>
      <p:pic>
        <p:nvPicPr>
          <p:cNvPr id="6152" name="Picture 8" descr="Check Mark clip art - vector clip art online, royalty free ">
            <a:extLst>
              <a:ext uri="{FF2B5EF4-FFF2-40B4-BE49-F238E27FC236}">
                <a16:creationId xmlns:a16="http://schemas.microsoft.com/office/drawing/2014/main" id="{CC0302A1-4F23-FC9E-CA04-F62F260D4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795" y="5329828"/>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B092B87-2F56-4C41-9F88-5B526D57F203}"/>
              </a:ext>
            </a:extLst>
          </p:cNvPr>
          <p:cNvSpPr txBox="1"/>
          <p:nvPr/>
        </p:nvSpPr>
        <p:spPr>
          <a:xfrm>
            <a:off x="3807057" y="3307900"/>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sp>
        <p:nvSpPr>
          <p:cNvPr id="16" name="TextBox 15">
            <a:extLst>
              <a:ext uri="{FF2B5EF4-FFF2-40B4-BE49-F238E27FC236}">
                <a16:creationId xmlns:a16="http://schemas.microsoft.com/office/drawing/2014/main" id="{845AAEC1-815C-D8FF-23EB-03969896284D}"/>
              </a:ext>
            </a:extLst>
          </p:cNvPr>
          <p:cNvSpPr txBox="1"/>
          <p:nvPr/>
        </p:nvSpPr>
        <p:spPr>
          <a:xfrm>
            <a:off x="4972824" y="3912493"/>
            <a:ext cx="1305562" cy="646331"/>
          </a:xfrm>
          <a:prstGeom prst="rect">
            <a:avLst/>
          </a:prstGeom>
          <a:noFill/>
        </p:spPr>
        <p:txBody>
          <a:bodyPr wrap="square">
            <a:spAutoFit/>
          </a:bodyPr>
          <a:lstStyle/>
          <a:p>
            <a:r>
              <a:rPr lang="en-US" sz="1800" dirty="0">
                <a:solidFill>
                  <a:srgbClr val="FF0000"/>
                </a:solidFill>
                <a:latin typeface="VAGRounded BT" panose="020F0702020204020204" pitchFamily="34" charset="0"/>
              </a:rPr>
              <a:t>“Dead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CA" dirty="0">
              <a:solidFill>
                <a:srgbClr val="FF0000"/>
              </a:solidFill>
              <a:latin typeface="VAGRounded BT" panose="020F0702020204020204" pitchFamily="34" charset="0"/>
            </a:endParaRPr>
          </a:p>
        </p:txBody>
      </p:sp>
      <p:sp>
        <p:nvSpPr>
          <p:cNvPr id="18" name="TextBox 17">
            <a:extLst>
              <a:ext uri="{FF2B5EF4-FFF2-40B4-BE49-F238E27FC236}">
                <a16:creationId xmlns:a16="http://schemas.microsoft.com/office/drawing/2014/main" id="{0CABAECB-FA28-6641-ECF2-EAEA13E1DFB4}"/>
              </a:ext>
            </a:extLst>
          </p:cNvPr>
          <p:cNvSpPr txBox="1"/>
          <p:nvPr/>
        </p:nvSpPr>
        <p:spPr>
          <a:xfrm>
            <a:off x="7174106" y="3480620"/>
            <a:ext cx="3961436" cy="3139321"/>
          </a:xfrm>
          <a:prstGeom prst="rect">
            <a:avLst/>
          </a:prstGeom>
          <a:noFill/>
        </p:spPr>
        <p:txBody>
          <a:bodyPr wrap="square">
            <a:spAutoFit/>
          </a:bodyPr>
          <a:lstStyle/>
          <a:p>
            <a:r>
              <a:rPr lang="en-CA" sz="6600" dirty="0">
                <a:latin typeface="VAGRounded BT" panose="020F0702020204020204" pitchFamily="34" charset="0"/>
              </a:rPr>
              <a:t>Marriage</a:t>
            </a:r>
          </a:p>
          <a:p>
            <a:r>
              <a:rPr lang="en-CA" sz="6600" dirty="0">
                <a:latin typeface="VAGRounded BT" panose="020F0702020204020204" pitchFamily="34" charset="0"/>
              </a:rPr>
              <a:t>And</a:t>
            </a:r>
          </a:p>
          <a:p>
            <a:r>
              <a:rPr lang="en-CA" sz="6600" dirty="0">
                <a:latin typeface="VAGRounded BT" panose="020F0702020204020204" pitchFamily="34" charset="0"/>
              </a:rPr>
              <a:t>Divorce</a:t>
            </a:r>
            <a:endParaRPr lang="en-CA" dirty="0"/>
          </a:p>
        </p:txBody>
      </p:sp>
    </p:spTree>
    <p:extLst>
      <p:ext uri="{BB962C8B-B14F-4D97-AF65-F5344CB8AC3E}">
        <p14:creationId xmlns:p14="http://schemas.microsoft.com/office/powerpoint/2010/main" val="279967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2947DC7-2D72-E3DE-3180-487E44C03614}"/>
              </a:ext>
            </a:extLst>
          </p:cNvPr>
          <p:cNvSpPr txBox="1"/>
          <p:nvPr/>
        </p:nvSpPr>
        <p:spPr>
          <a:xfrm>
            <a:off x="7129509" y="3666119"/>
            <a:ext cx="2146571" cy="461665"/>
          </a:xfrm>
          <a:prstGeom prst="rect">
            <a:avLst/>
          </a:prstGeom>
          <a:noFill/>
        </p:spPr>
        <p:txBody>
          <a:bodyPr wrap="square">
            <a:spAutoFit/>
          </a:bodyPr>
          <a:lstStyle/>
          <a:p>
            <a:r>
              <a:rPr lang="en-US" sz="2400" dirty="0">
                <a:latin typeface="VAGRounded BT" panose="020F0702020204020204" pitchFamily="34" charset="0"/>
              </a:rPr>
              <a:t>Romans 7:3</a:t>
            </a:r>
          </a:p>
        </p:txBody>
      </p:sp>
      <p:sp>
        <p:nvSpPr>
          <p:cNvPr id="34" name="Oval 33">
            <a:extLst>
              <a:ext uri="{FF2B5EF4-FFF2-40B4-BE49-F238E27FC236}">
                <a16:creationId xmlns:a16="http://schemas.microsoft.com/office/drawing/2014/main" id="{6A57018A-D0E9-A802-3B9B-4FF15D000D8E}"/>
              </a:ext>
            </a:extLst>
          </p:cNvPr>
          <p:cNvSpPr/>
          <p:nvPr/>
        </p:nvSpPr>
        <p:spPr>
          <a:xfrm>
            <a:off x="9588127" y="357277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65003E77-9981-A047-EF09-60BCE41D7E6D}"/>
              </a:ext>
            </a:extLst>
          </p:cNvPr>
          <p:cNvSpPr/>
          <p:nvPr/>
        </p:nvSpPr>
        <p:spPr>
          <a:xfrm>
            <a:off x="9513169" y="5227563"/>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3905200D-BD10-8E81-C47C-CD2D87463F74}"/>
              </a:ext>
            </a:extLst>
          </p:cNvPr>
          <p:cNvSpPr/>
          <p:nvPr/>
        </p:nvSpPr>
        <p:spPr>
          <a:xfrm>
            <a:off x="6296163" y="425062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 name="Straight Connector 36">
            <a:extLst>
              <a:ext uri="{FF2B5EF4-FFF2-40B4-BE49-F238E27FC236}">
                <a16:creationId xmlns:a16="http://schemas.microsoft.com/office/drawing/2014/main" id="{3B03C202-5074-6313-4AD1-4A566D46DA10}"/>
              </a:ext>
            </a:extLst>
          </p:cNvPr>
          <p:cNvCxnSpPr>
            <a:stCxn id="36" idx="6"/>
          </p:cNvCxnSpPr>
          <p:nvPr/>
        </p:nvCxnSpPr>
        <p:spPr>
          <a:xfrm flipV="1">
            <a:off x="7601725" y="4389178"/>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B23BCD0-3877-0038-A329-091392C5B4B2}"/>
              </a:ext>
            </a:extLst>
          </p:cNvPr>
          <p:cNvSpPr txBox="1"/>
          <p:nvPr/>
        </p:nvSpPr>
        <p:spPr>
          <a:xfrm>
            <a:off x="6431466" y="4581232"/>
            <a:ext cx="1034956" cy="646331"/>
          </a:xfrm>
          <a:prstGeom prst="rect">
            <a:avLst/>
          </a:prstGeom>
          <a:noFill/>
        </p:spPr>
        <p:txBody>
          <a:bodyPr wrap="square">
            <a:spAutoFit/>
          </a:bodyPr>
          <a:lstStyle/>
          <a:p>
            <a:pPr algn="ctr"/>
            <a:r>
              <a:rPr lang="en-US" dirty="0">
                <a:latin typeface="VAGRounded BT" panose="020F0702020204020204" pitchFamily="34" charset="0"/>
              </a:rPr>
              <a:t>Church</a:t>
            </a:r>
            <a:endParaRPr lang="en-US" sz="1800" dirty="0">
              <a:latin typeface="VAGRounded BT" panose="020F0702020204020204" pitchFamily="34" charset="0"/>
            </a:endParaRP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39" name="TextBox 38">
            <a:extLst>
              <a:ext uri="{FF2B5EF4-FFF2-40B4-BE49-F238E27FC236}">
                <a16:creationId xmlns:a16="http://schemas.microsoft.com/office/drawing/2014/main" id="{CC9DCD85-65C0-1954-D5D9-D2AEEE619C0A}"/>
              </a:ext>
            </a:extLst>
          </p:cNvPr>
          <p:cNvSpPr txBox="1"/>
          <p:nvPr/>
        </p:nvSpPr>
        <p:spPr>
          <a:xfrm>
            <a:off x="9638307" y="3819161"/>
            <a:ext cx="1180424" cy="923330"/>
          </a:xfrm>
          <a:prstGeom prst="rect">
            <a:avLst/>
          </a:prstGeom>
          <a:noFill/>
        </p:spPr>
        <p:txBody>
          <a:bodyPr wrap="square">
            <a:spAutoFit/>
          </a:bodyPr>
          <a:lstStyle/>
          <a:p>
            <a:pPr algn="ctr"/>
            <a:r>
              <a:rPr lang="en-US" sz="1800" dirty="0">
                <a:latin typeface="VAGRounded BT" panose="020F0702020204020204" pitchFamily="34" charset="0"/>
              </a:rPr>
              <a:t>Moses</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40" name="TextBox 39">
            <a:extLst>
              <a:ext uri="{FF2B5EF4-FFF2-40B4-BE49-F238E27FC236}">
                <a16:creationId xmlns:a16="http://schemas.microsoft.com/office/drawing/2014/main" id="{3925A1D6-3420-187D-77C0-0C3AF3E66ED3}"/>
              </a:ext>
            </a:extLst>
          </p:cNvPr>
          <p:cNvSpPr txBox="1"/>
          <p:nvPr/>
        </p:nvSpPr>
        <p:spPr>
          <a:xfrm>
            <a:off x="9588127" y="5480321"/>
            <a:ext cx="1180424" cy="923330"/>
          </a:xfrm>
          <a:prstGeom prst="rect">
            <a:avLst/>
          </a:prstGeom>
          <a:noFill/>
        </p:spPr>
        <p:txBody>
          <a:bodyPr wrap="square">
            <a:spAutoFit/>
          </a:bodyPr>
          <a:lstStyle/>
          <a:p>
            <a:pPr algn="ctr"/>
            <a:r>
              <a:rPr lang="en-US" sz="1800" dirty="0">
                <a:latin typeface="VAGRounded BT" panose="020F0702020204020204" pitchFamily="34" charset="0"/>
              </a:rPr>
              <a:t>Christ</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pic>
        <p:nvPicPr>
          <p:cNvPr id="46" name="Picture 8" descr="Check Mark clip art - vector clip art online, royalty free ">
            <a:extLst>
              <a:ext uri="{FF2B5EF4-FFF2-40B4-BE49-F238E27FC236}">
                <a16:creationId xmlns:a16="http://schemas.microsoft.com/office/drawing/2014/main" id="{2C5BCF6F-E12B-CF0E-5BF3-877A5FAE5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9797" y="3935468"/>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28C6A6C-BFCE-A1B6-A66D-AF49E5487568}"/>
              </a:ext>
            </a:extLst>
          </p:cNvPr>
          <p:cNvSpPr txBox="1"/>
          <p:nvPr/>
        </p:nvSpPr>
        <p:spPr>
          <a:xfrm>
            <a:off x="0" y="3261244"/>
            <a:ext cx="6296163" cy="1938992"/>
          </a:xfrm>
          <a:prstGeom prst="rect">
            <a:avLst/>
          </a:prstGeom>
          <a:noFill/>
        </p:spPr>
        <p:txBody>
          <a:bodyPr wrap="square">
            <a:spAutoFit/>
          </a:bodyPr>
          <a:lstStyle/>
          <a:p>
            <a:pPr algn="ctr"/>
            <a:r>
              <a:rPr lang="en-CA" sz="6600" dirty="0">
                <a:latin typeface="VAGRounded BT" panose="020F0702020204020204" pitchFamily="34" charset="0"/>
              </a:rPr>
              <a:t>Church Bride</a:t>
            </a:r>
          </a:p>
          <a:p>
            <a:pPr algn="ctr"/>
            <a:r>
              <a:rPr lang="en-CA" sz="5400" dirty="0">
                <a:latin typeface="VAGRounded BT" panose="020F0702020204020204" pitchFamily="34" charset="0"/>
              </a:rPr>
              <a:t>Law of Moses</a:t>
            </a:r>
          </a:p>
        </p:txBody>
      </p:sp>
      <p:sp>
        <p:nvSpPr>
          <p:cNvPr id="14" name="TextBox 13">
            <a:extLst>
              <a:ext uri="{FF2B5EF4-FFF2-40B4-BE49-F238E27FC236}">
                <a16:creationId xmlns:a16="http://schemas.microsoft.com/office/drawing/2014/main" id="{41668682-5376-E23C-49BE-E6B65F1681EF}"/>
              </a:ext>
            </a:extLst>
          </p:cNvPr>
          <p:cNvSpPr txBox="1"/>
          <p:nvPr/>
        </p:nvSpPr>
        <p:spPr>
          <a:xfrm>
            <a:off x="10581642" y="3518192"/>
            <a:ext cx="1305562" cy="923330"/>
          </a:xfrm>
          <a:prstGeom prst="rect">
            <a:avLst/>
          </a:prstGeom>
          <a:noFill/>
        </p:spPr>
        <p:txBody>
          <a:bodyPr wrap="square">
            <a:spAutoFit/>
          </a:bodyPr>
          <a:lstStyle/>
          <a:p>
            <a:pPr algn="ctr"/>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Law of</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Moses”</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3841682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ADULTERY Red Stamp Text On White Stock Photo, Picture and Royalty Free  Image. Image 48010845.">
            <a:extLst>
              <a:ext uri="{FF2B5EF4-FFF2-40B4-BE49-F238E27FC236}">
                <a16:creationId xmlns:a16="http://schemas.microsoft.com/office/drawing/2014/main" id="{1CD2D00B-CED9-C137-3AD1-2D13CEA38C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268917">
            <a:off x="6602040" y="4726420"/>
            <a:ext cx="3103888" cy="190303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2947DC7-2D72-E3DE-3180-487E44C03614}"/>
              </a:ext>
            </a:extLst>
          </p:cNvPr>
          <p:cNvSpPr txBox="1"/>
          <p:nvPr/>
        </p:nvSpPr>
        <p:spPr>
          <a:xfrm>
            <a:off x="7129509" y="3666119"/>
            <a:ext cx="2146571" cy="461665"/>
          </a:xfrm>
          <a:prstGeom prst="rect">
            <a:avLst/>
          </a:prstGeom>
          <a:noFill/>
        </p:spPr>
        <p:txBody>
          <a:bodyPr wrap="square">
            <a:spAutoFit/>
          </a:bodyPr>
          <a:lstStyle/>
          <a:p>
            <a:r>
              <a:rPr lang="en-US" sz="2400" dirty="0">
                <a:latin typeface="VAGRounded BT" panose="020F0702020204020204" pitchFamily="34" charset="0"/>
              </a:rPr>
              <a:t>Romans 7:3</a:t>
            </a:r>
          </a:p>
        </p:txBody>
      </p:sp>
      <p:sp>
        <p:nvSpPr>
          <p:cNvPr id="34" name="Oval 33">
            <a:extLst>
              <a:ext uri="{FF2B5EF4-FFF2-40B4-BE49-F238E27FC236}">
                <a16:creationId xmlns:a16="http://schemas.microsoft.com/office/drawing/2014/main" id="{6A57018A-D0E9-A802-3B9B-4FF15D000D8E}"/>
              </a:ext>
            </a:extLst>
          </p:cNvPr>
          <p:cNvSpPr/>
          <p:nvPr/>
        </p:nvSpPr>
        <p:spPr>
          <a:xfrm>
            <a:off x="9588127" y="357277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65003E77-9981-A047-EF09-60BCE41D7E6D}"/>
              </a:ext>
            </a:extLst>
          </p:cNvPr>
          <p:cNvSpPr/>
          <p:nvPr/>
        </p:nvSpPr>
        <p:spPr>
          <a:xfrm>
            <a:off x="9513169" y="5227563"/>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3905200D-BD10-8E81-C47C-CD2D87463F74}"/>
              </a:ext>
            </a:extLst>
          </p:cNvPr>
          <p:cNvSpPr/>
          <p:nvPr/>
        </p:nvSpPr>
        <p:spPr>
          <a:xfrm>
            <a:off x="6296163" y="425062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 name="Straight Connector 36">
            <a:extLst>
              <a:ext uri="{FF2B5EF4-FFF2-40B4-BE49-F238E27FC236}">
                <a16:creationId xmlns:a16="http://schemas.microsoft.com/office/drawing/2014/main" id="{3B03C202-5074-6313-4AD1-4A566D46DA10}"/>
              </a:ext>
            </a:extLst>
          </p:cNvPr>
          <p:cNvCxnSpPr>
            <a:stCxn id="36" idx="6"/>
          </p:cNvCxnSpPr>
          <p:nvPr/>
        </p:nvCxnSpPr>
        <p:spPr>
          <a:xfrm flipV="1">
            <a:off x="7601725" y="4389178"/>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B23BCD0-3877-0038-A329-091392C5B4B2}"/>
              </a:ext>
            </a:extLst>
          </p:cNvPr>
          <p:cNvSpPr txBox="1"/>
          <p:nvPr/>
        </p:nvSpPr>
        <p:spPr>
          <a:xfrm>
            <a:off x="6431466" y="4581232"/>
            <a:ext cx="1034956" cy="646331"/>
          </a:xfrm>
          <a:prstGeom prst="rect">
            <a:avLst/>
          </a:prstGeom>
          <a:noFill/>
        </p:spPr>
        <p:txBody>
          <a:bodyPr wrap="square">
            <a:spAutoFit/>
          </a:bodyPr>
          <a:lstStyle/>
          <a:p>
            <a:pPr algn="ctr"/>
            <a:r>
              <a:rPr lang="en-US" dirty="0">
                <a:latin typeface="VAGRounded BT" panose="020F0702020204020204" pitchFamily="34" charset="0"/>
              </a:rPr>
              <a:t>Church</a:t>
            </a:r>
            <a:endParaRPr lang="en-US" sz="1800" dirty="0">
              <a:latin typeface="VAGRounded BT" panose="020F0702020204020204" pitchFamily="34" charset="0"/>
            </a:endParaRP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39" name="TextBox 38">
            <a:extLst>
              <a:ext uri="{FF2B5EF4-FFF2-40B4-BE49-F238E27FC236}">
                <a16:creationId xmlns:a16="http://schemas.microsoft.com/office/drawing/2014/main" id="{CC9DCD85-65C0-1954-D5D9-D2AEEE619C0A}"/>
              </a:ext>
            </a:extLst>
          </p:cNvPr>
          <p:cNvSpPr txBox="1"/>
          <p:nvPr/>
        </p:nvSpPr>
        <p:spPr>
          <a:xfrm>
            <a:off x="9638307" y="3819161"/>
            <a:ext cx="1180424" cy="923330"/>
          </a:xfrm>
          <a:prstGeom prst="rect">
            <a:avLst/>
          </a:prstGeom>
          <a:noFill/>
        </p:spPr>
        <p:txBody>
          <a:bodyPr wrap="square">
            <a:spAutoFit/>
          </a:bodyPr>
          <a:lstStyle/>
          <a:p>
            <a:pPr algn="ctr"/>
            <a:r>
              <a:rPr lang="en-US" sz="1800" dirty="0">
                <a:latin typeface="VAGRounded BT" panose="020F0702020204020204" pitchFamily="34" charset="0"/>
              </a:rPr>
              <a:t>Moses</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40" name="TextBox 39">
            <a:extLst>
              <a:ext uri="{FF2B5EF4-FFF2-40B4-BE49-F238E27FC236}">
                <a16:creationId xmlns:a16="http://schemas.microsoft.com/office/drawing/2014/main" id="{3925A1D6-3420-187D-77C0-0C3AF3E66ED3}"/>
              </a:ext>
            </a:extLst>
          </p:cNvPr>
          <p:cNvSpPr txBox="1"/>
          <p:nvPr/>
        </p:nvSpPr>
        <p:spPr>
          <a:xfrm>
            <a:off x="9588127" y="5480321"/>
            <a:ext cx="1180424" cy="923330"/>
          </a:xfrm>
          <a:prstGeom prst="rect">
            <a:avLst/>
          </a:prstGeom>
          <a:noFill/>
        </p:spPr>
        <p:txBody>
          <a:bodyPr wrap="square">
            <a:spAutoFit/>
          </a:bodyPr>
          <a:lstStyle/>
          <a:p>
            <a:pPr algn="ctr"/>
            <a:r>
              <a:rPr lang="en-US" sz="1800" dirty="0">
                <a:latin typeface="VAGRounded BT" panose="020F0702020204020204" pitchFamily="34" charset="0"/>
              </a:rPr>
              <a:t>Christ</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3" name="TextBox 2">
            <a:extLst>
              <a:ext uri="{FF2B5EF4-FFF2-40B4-BE49-F238E27FC236}">
                <a16:creationId xmlns:a16="http://schemas.microsoft.com/office/drawing/2014/main" id="{DF37B5E8-C3CB-30B6-D59A-A16370DC7462}"/>
              </a:ext>
            </a:extLst>
          </p:cNvPr>
          <p:cNvSpPr txBox="1"/>
          <p:nvPr/>
        </p:nvSpPr>
        <p:spPr>
          <a:xfrm>
            <a:off x="10818731" y="5154327"/>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cxnSp>
        <p:nvCxnSpPr>
          <p:cNvPr id="9" name="Straight Connector 8">
            <a:extLst>
              <a:ext uri="{FF2B5EF4-FFF2-40B4-BE49-F238E27FC236}">
                <a16:creationId xmlns:a16="http://schemas.microsoft.com/office/drawing/2014/main" id="{FC81A90A-AC6D-57B4-F202-39A1F72AE9F5}"/>
              </a:ext>
            </a:extLst>
          </p:cNvPr>
          <p:cNvCxnSpPr>
            <a:cxnSpLocks/>
            <a:stCxn id="36" idx="6"/>
          </p:cNvCxnSpPr>
          <p:nvPr/>
        </p:nvCxnSpPr>
        <p:spPr>
          <a:xfrm>
            <a:off x="7601725" y="4903407"/>
            <a:ext cx="1911444" cy="95383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03B6CBF-5846-4A2D-C6A3-189CA35CFF6D}"/>
              </a:ext>
            </a:extLst>
          </p:cNvPr>
          <p:cNvSpPr txBox="1"/>
          <p:nvPr/>
        </p:nvSpPr>
        <p:spPr>
          <a:xfrm>
            <a:off x="0" y="3261244"/>
            <a:ext cx="6296163" cy="3600986"/>
          </a:xfrm>
          <a:prstGeom prst="rect">
            <a:avLst/>
          </a:prstGeom>
          <a:noFill/>
        </p:spPr>
        <p:txBody>
          <a:bodyPr wrap="square">
            <a:spAutoFit/>
          </a:bodyPr>
          <a:lstStyle/>
          <a:p>
            <a:pPr algn="ctr"/>
            <a:r>
              <a:rPr lang="en-CA" sz="6600" dirty="0">
                <a:latin typeface="VAGRounded BT" panose="020F0702020204020204" pitchFamily="34" charset="0"/>
              </a:rPr>
              <a:t>Church Bride</a:t>
            </a:r>
          </a:p>
          <a:p>
            <a:pPr algn="ctr"/>
            <a:r>
              <a:rPr lang="en-CA" sz="5400" dirty="0">
                <a:solidFill>
                  <a:srgbClr val="FF0000"/>
                </a:solidFill>
                <a:latin typeface="VAGRounded BT" panose="020F0702020204020204" pitchFamily="34" charset="0"/>
              </a:rPr>
              <a:t>Sabbath</a:t>
            </a:r>
          </a:p>
          <a:p>
            <a:pPr algn="ctr"/>
            <a:r>
              <a:rPr lang="en-CA" sz="5400" dirty="0">
                <a:solidFill>
                  <a:srgbClr val="FF0000"/>
                </a:solidFill>
                <a:latin typeface="VAGRounded BT" panose="020F0702020204020204" pitchFamily="34" charset="0"/>
              </a:rPr>
              <a:t>+</a:t>
            </a:r>
          </a:p>
          <a:p>
            <a:pPr algn="ctr"/>
            <a:r>
              <a:rPr lang="en-CA" sz="5400" dirty="0">
                <a:solidFill>
                  <a:srgbClr val="FF0000"/>
                </a:solidFill>
                <a:latin typeface="VAGRounded BT" panose="020F0702020204020204" pitchFamily="34" charset="0"/>
              </a:rPr>
              <a:t>Law of Christ</a:t>
            </a:r>
            <a:endParaRPr lang="en-CA" sz="1400" dirty="0">
              <a:solidFill>
                <a:srgbClr val="FF0000"/>
              </a:solidFill>
            </a:endParaRPr>
          </a:p>
        </p:txBody>
      </p:sp>
      <p:sp>
        <p:nvSpPr>
          <p:cNvPr id="18" name="TextBox 17">
            <a:extLst>
              <a:ext uri="{FF2B5EF4-FFF2-40B4-BE49-F238E27FC236}">
                <a16:creationId xmlns:a16="http://schemas.microsoft.com/office/drawing/2014/main" id="{60BDD272-83BE-70A3-4A83-DB639B082D6F}"/>
              </a:ext>
            </a:extLst>
          </p:cNvPr>
          <p:cNvSpPr txBox="1"/>
          <p:nvPr/>
        </p:nvSpPr>
        <p:spPr>
          <a:xfrm>
            <a:off x="10725372" y="3572776"/>
            <a:ext cx="1305562" cy="923330"/>
          </a:xfrm>
          <a:prstGeom prst="rect">
            <a:avLst/>
          </a:prstGeom>
          <a:noFill/>
        </p:spPr>
        <p:txBody>
          <a:bodyPr wrap="square">
            <a:spAutoFit/>
          </a:bodyPr>
          <a:lstStyle/>
          <a:p>
            <a:pPr algn="ctr"/>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Law of</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Moses”</a:t>
            </a:r>
            <a:endParaRPr lang="en-CA" dirty="0">
              <a:solidFill>
                <a:srgbClr val="FF0000"/>
              </a:solidFill>
              <a:latin typeface="VAGRounded BT" panose="020F0702020204020204" pitchFamily="34" charset="0"/>
            </a:endParaRPr>
          </a:p>
        </p:txBody>
      </p:sp>
      <p:sp>
        <p:nvSpPr>
          <p:cNvPr id="19" name="TextBox 18">
            <a:extLst>
              <a:ext uri="{FF2B5EF4-FFF2-40B4-BE49-F238E27FC236}">
                <a16:creationId xmlns:a16="http://schemas.microsoft.com/office/drawing/2014/main" id="{53E2B5E1-E108-E008-1ADB-ED91C56DC1A1}"/>
              </a:ext>
            </a:extLst>
          </p:cNvPr>
          <p:cNvSpPr txBox="1"/>
          <p:nvPr/>
        </p:nvSpPr>
        <p:spPr>
          <a:xfrm>
            <a:off x="10537135" y="4885832"/>
            <a:ext cx="1214101" cy="646331"/>
          </a:xfrm>
          <a:prstGeom prst="rect">
            <a:avLst/>
          </a:prstGeom>
          <a:noFill/>
        </p:spPr>
        <p:txBody>
          <a:bodyPr wrap="square">
            <a:spAutoFit/>
          </a:bodyPr>
          <a:lstStyle/>
          <a:p>
            <a:pPr algn="ctr"/>
            <a:r>
              <a:rPr lang="en-US" dirty="0">
                <a:solidFill>
                  <a:srgbClr val="FF0000"/>
                </a:solidFill>
                <a:latin typeface="VAGRounded BT" panose="020F0702020204020204" pitchFamily="34" charset="0"/>
              </a:rPr>
              <a:t>“Alive to the Law</a:t>
            </a:r>
            <a:r>
              <a:rPr lang="en-US" sz="1800" dirty="0">
                <a:solidFill>
                  <a:srgbClr val="FF0000"/>
                </a:solidFill>
                <a:latin typeface="VAGRounded BT" panose="020F0702020204020204" pitchFamily="34" charset="0"/>
              </a:rPr>
              <a:t>”</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3644151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2947DC7-2D72-E3DE-3180-487E44C03614}"/>
              </a:ext>
            </a:extLst>
          </p:cNvPr>
          <p:cNvSpPr txBox="1"/>
          <p:nvPr/>
        </p:nvSpPr>
        <p:spPr>
          <a:xfrm>
            <a:off x="7129509" y="3666119"/>
            <a:ext cx="2146571" cy="461665"/>
          </a:xfrm>
          <a:prstGeom prst="rect">
            <a:avLst/>
          </a:prstGeom>
          <a:noFill/>
        </p:spPr>
        <p:txBody>
          <a:bodyPr wrap="square">
            <a:spAutoFit/>
          </a:bodyPr>
          <a:lstStyle/>
          <a:p>
            <a:r>
              <a:rPr lang="en-US" sz="2400" dirty="0">
                <a:latin typeface="VAGRounded BT" panose="020F0702020204020204" pitchFamily="34" charset="0"/>
              </a:rPr>
              <a:t>Romans 7:3</a:t>
            </a:r>
          </a:p>
        </p:txBody>
      </p:sp>
      <p:sp>
        <p:nvSpPr>
          <p:cNvPr id="34" name="Oval 33">
            <a:extLst>
              <a:ext uri="{FF2B5EF4-FFF2-40B4-BE49-F238E27FC236}">
                <a16:creationId xmlns:a16="http://schemas.microsoft.com/office/drawing/2014/main" id="{6A57018A-D0E9-A802-3B9B-4FF15D000D8E}"/>
              </a:ext>
            </a:extLst>
          </p:cNvPr>
          <p:cNvSpPr/>
          <p:nvPr/>
        </p:nvSpPr>
        <p:spPr>
          <a:xfrm>
            <a:off x="9588127" y="357277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65003E77-9981-A047-EF09-60BCE41D7E6D}"/>
              </a:ext>
            </a:extLst>
          </p:cNvPr>
          <p:cNvSpPr/>
          <p:nvPr/>
        </p:nvSpPr>
        <p:spPr>
          <a:xfrm>
            <a:off x="9513169" y="5227563"/>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3905200D-BD10-8E81-C47C-CD2D87463F74}"/>
              </a:ext>
            </a:extLst>
          </p:cNvPr>
          <p:cNvSpPr/>
          <p:nvPr/>
        </p:nvSpPr>
        <p:spPr>
          <a:xfrm>
            <a:off x="6296163" y="425062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 name="Straight Connector 36">
            <a:extLst>
              <a:ext uri="{FF2B5EF4-FFF2-40B4-BE49-F238E27FC236}">
                <a16:creationId xmlns:a16="http://schemas.microsoft.com/office/drawing/2014/main" id="{3B03C202-5074-6313-4AD1-4A566D46DA10}"/>
              </a:ext>
            </a:extLst>
          </p:cNvPr>
          <p:cNvCxnSpPr>
            <a:cxnSpLocks/>
            <a:endCxn id="35" idx="2"/>
          </p:cNvCxnSpPr>
          <p:nvPr/>
        </p:nvCxnSpPr>
        <p:spPr>
          <a:xfrm>
            <a:off x="7611518" y="4895635"/>
            <a:ext cx="1901651" cy="98470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B23BCD0-3877-0038-A329-091392C5B4B2}"/>
              </a:ext>
            </a:extLst>
          </p:cNvPr>
          <p:cNvSpPr txBox="1"/>
          <p:nvPr/>
        </p:nvSpPr>
        <p:spPr>
          <a:xfrm>
            <a:off x="6431466" y="4581232"/>
            <a:ext cx="1034956" cy="646331"/>
          </a:xfrm>
          <a:prstGeom prst="rect">
            <a:avLst/>
          </a:prstGeom>
          <a:noFill/>
        </p:spPr>
        <p:txBody>
          <a:bodyPr wrap="square">
            <a:spAutoFit/>
          </a:bodyPr>
          <a:lstStyle/>
          <a:p>
            <a:pPr algn="ctr"/>
            <a:r>
              <a:rPr lang="en-US" dirty="0">
                <a:latin typeface="VAGRounded BT" panose="020F0702020204020204" pitchFamily="34" charset="0"/>
              </a:rPr>
              <a:t>Church</a:t>
            </a:r>
            <a:endParaRPr lang="en-US" sz="1800" dirty="0">
              <a:latin typeface="VAGRounded BT" panose="020F0702020204020204" pitchFamily="34" charset="0"/>
            </a:endParaRP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39" name="TextBox 38">
            <a:extLst>
              <a:ext uri="{FF2B5EF4-FFF2-40B4-BE49-F238E27FC236}">
                <a16:creationId xmlns:a16="http://schemas.microsoft.com/office/drawing/2014/main" id="{CC9DCD85-65C0-1954-D5D9-D2AEEE619C0A}"/>
              </a:ext>
            </a:extLst>
          </p:cNvPr>
          <p:cNvSpPr txBox="1"/>
          <p:nvPr/>
        </p:nvSpPr>
        <p:spPr>
          <a:xfrm>
            <a:off x="9638307" y="3819161"/>
            <a:ext cx="1180424" cy="923330"/>
          </a:xfrm>
          <a:prstGeom prst="rect">
            <a:avLst/>
          </a:prstGeom>
          <a:noFill/>
        </p:spPr>
        <p:txBody>
          <a:bodyPr wrap="square">
            <a:spAutoFit/>
          </a:bodyPr>
          <a:lstStyle/>
          <a:p>
            <a:pPr algn="ctr"/>
            <a:r>
              <a:rPr lang="en-US" sz="1800" dirty="0">
                <a:latin typeface="VAGRounded BT" panose="020F0702020204020204" pitchFamily="34" charset="0"/>
              </a:rPr>
              <a:t>Moses</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40" name="TextBox 39">
            <a:extLst>
              <a:ext uri="{FF2B5EF4-FFF2-40B4-BE49-F238E27FC236}">
                <a16:creationId xmlns:a16="http://schemas.microsoft.com/office/drawing/2014/main" id="{3925A1D6-3420-187D-77C0-0C3AF3E66ED3}"/>
              </a:ext>
            </a:extLst>
          </p:cNvPr>
          <p:cNvSpPr txBox="1"/>
          <p:nvPr/>
        </p:nvSpPr>
        <p:spPr>
          <a:xfrm>
            <a:off x="9588127" y="5480321"/>
            <a:ext cx="1180424" cy="923330"/>
          </a:xfrm>
          <a:prstGeom prst="rect">
            <a:avLst/>
          </a:prstGeom>
          <a:noFill/>
        </p:spPr>
        <p:txBody>
          <a:bodyPr wrap="square">
            <a:spAutoFit/>
          </a:bodyPr>
          <a:lstStyle/>
          <a:p>
            <a:pPr algn="ctr"/>
            <a:r>
              <a:rPr lang="en-US" sz="1800" dirty="0">
                <a:latin typeface="VAGRounded BT" panose="020F0702020204020204" pitchFamily="34" charset="0"/>
              </a:rPr>
              <a:t>Christ</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3" name="TextBox 2">
            <a:extLst>
              <a:ext uri="{FF2B5EF4-FFF2-40B4-BE49-F238E27FC236}">
                <a16:creationId xmlns:a16="http://schemas.microsoft.com/office/drawing/2014/main" id="{DF37B5E8-C3CB-30B6-D59A-A16370DC7462}"/>
              </a:ext>
            </a:extLst>
          </p:cNvPr>
          <p:cNvSpPr txBox="1"/>
          <p:nvPr/>
        </p:nvSpPr>
        <p:spPr>
          <a:xfrm>
            <a:off x="9800680" y="3239136"/>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sp>
        <p:nvSpPr>
          <p:cNvPr id="12" name="TextBox 11">
            <a:extLst>
              <a:ext uri="{FF2B5EF4-FFF2-40B4-BE49-F238E27FC236}">
                <a16:creationId xmlns:a16="http://schemas.microsoft.com/office/drawing/2014/main" id="{8914396D-B442-DE79-18BC-EAB2B6CDDB06}"/>
              </a:ext>
            </a:extLst>
          </p:cNvPr>
          <p:cNvSpPr txBox="1"/>
          <p:nvPr/>
        </p:nvSpPr>
        <p:spPr>
          <a:xfrm>
            <a:off x="0" y="3261244"/>
            <a:ext cx="6296163" cy="3600986"/>
          </a:xfrm>
          <a:prstGeom prst="rect">
            <a:avLst/>
          </a:prstGeom>
          <a:noFill/>
        </p:spPr>
        <p:txBody>
          <a:bodyPr wrap="square">
            <a:spAutoFit/>
          </a:bodyPr>
          <a:lstStyle/>
          <a:p>
            <a:pPr algn="ctr"/>
            <a:r>
              <a:rPr lang="en-CA" sz="6600" dirty="0">
                <a:latin typeface="VAGRounded BT" panose="020F0702020204020204" pitchFamily="34" charset="0"/>
              </a:rPr>
              <a:t>Church Bride</a:t>
            </a:r>
          </a:p>
          <a:p>
            <a:pPr algn="ctr"/>
            <a:r>
              <a:rPr lang="en-CA" sz="5400" strike="sngStrike" dirty="0">
                <a:solidFill>
                  <a:srgbClr val="FF0000"/>
                </a:solidFill>
                <a:latin typeface="VAGRounded BT" panose="020F0702020204020204" pitchFamily="34" charset="0"/>
              </a:rPr>
              <a:t>Law of Moses</a:t>
            </a:r>
          </a:p>
          <a:p>
            <a:pPr algn="ctr"/>
            <a:r>
              <a:rPr lang="en-CA" sz="5400" dirty="0">
                <a:latin typeface="VAGRounded BT" panose="020F0702020204020204" pitchFamily="34" charset="0"/>
              </a:rPr>
              <a:t>+</a:t>
            </a:r>
          </a:p>
          <a:p>
            <a:pPr algn="ctr"/>
            <a:r>
              <a:rPr lang="en-CA" sz="5400" dirty="0">
                <a:solidFill>
                  <a:srgbClr val="00B050"/>
                </a:solidFill>
                <a:latin typeface="VAGRounded BT" panose="020F0702020204020204" pitchFamily="34" charset="0"/>
              </a:rPr>
              <a:t>Law of Christ</a:t>
            </a:r>
            <a:endParaRPr lang="en-CA" sz="1400" dirty="0">
              <a:solidFill>
                <a:srgbClr val="00B050"/>
              </a:solidFill>
            </a:endParaRPr>
          </a:p>
        </p:txBody>
      </p:sp>
      <p:pic>
        <p:nvPicPr>
          <p:cNvPr id="22" name="Picture 8" descr="Check Mark clip art - vector clip art online, royalty free ">
            <a:extLst>
              <a:ext uri="{FF2B5EF4-FFF2-40B4-BE49-F238E27FC236}">
                <a16:creationId xmlns:a16="http://schemas.microsoft.com/office/drawing/2014/main" id="{9F7F974E-D6F3-21F1-BA12-B248737E97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8731" y="5635639"/>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E3C7B61-C05C-E29C-BBDD-A578D8BDA364}"/>
              </a:ext>
            </a:extLst>
          </p:cNvPr>
          <p:cNvSpPr txBox="1"/>
          <p:nvPr/>
        </p:nvSpPr>
        <p:spPr>
          <a:xfrm>
            <a:off x="10714497" y="3603235"/>
            <a:ext cx="1420231" cy="923330"/>
          </a:xfrm>
          <a:prstGeom prst="rect">
            <a:avLst/>
          </a:prstGeom>
          <a:noFill/>
        </p:spPr>
        <p:txBody>
          <a:bodyPr wrap="square">
            <a:spAutoFit/>
          </a:bodyPr>
          <a:lstStyle/>
          <a:p>
            <a:r>
              <a:rPr lang="en-US" sz="1800" dirty="0">
                <a:solidFill>
                  <a:srgbClr val="FF0000"/>
                </a:solidFill>
                <a:latin typeface="VAGRounded BT" panose="020F0702020204020204" pitchFamily="34" charset="0"/>
              </a:rPr>
              <a:t>“Dead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US" dirty="0">
              <a:solidFill>
                <a:srgbClr val="FF0000"/>
              </a:solidFill>
              <a:latin typeface="VAGRounded BT" panose="020F0702020204020204" pitchFamily="34" charset="0"/>
            </a:endParaRPr>
          </a:p>
          <a:p>
            <a:r>
              <a:rPr lang="en-US" sz="1800" dirty="0">
                <a:solidFill>
                  <a:srgbClr val="FF0000"/>
                </a:solidFill>
                <a:latin typeface="VAGRounded BT" panose="020F0702020204020204" pitchFamily="34" charset="0"/>
              </a:rPr>
              <a:t>  of Moses”</a:t>
            </a:r>
            <a:endParaRPr lang="en-CA" dirty="0">
              <a:solidFill>
                <a:srgbClr val="FF0000"/>
              </a:solidFill>
              <a:latin typeface="VAGRounded BT" panose="020F0702020204020204" pitchFamily="34" charset="0"/>
            </a:endParaRPr>
          </a:p>
        </p:txBody>
      </p:sp>
      <p:sp>
        <p:nvSpPr>
          <p:cNvPr id="24" name="TextBox 23">
            <a:extLst>
              <a:ext uri="{FF2B5EF4-FFF2-40B4-BE49-F238E27FC236}">
                <a16:creationId xmlns:a16="http://schemas.microsoft.com/office/drawing/2014/main" id="{6442B314-3A4F-28C4-3BA8-17DE308A0542}"/>
              </a:ext>
            </a:extLst>
          </p:cNvPr>
          <p:cNvSpPr txBox="1"/>
          <p:nvPr/>
        </p:nvSpPr>
        <p:spPr>
          <a:xfrm>
            <a:off x="10725372" y="5125491"/>
            <a:ext cx="1305562" cy="923330"/>
          </a:xfrm>
          <a:prstGeom prst="rect">
            <a:avLst/>
          </a:prstGeom>
          <a:noFill/>
        </p:spPr>
        <p:txBody>
          <a:bodyPr wrap="square">
            <a:spAutoFit/>
          </a:bodyPr>
          <a:lstStyle/>
          <a:p>
            <a:r>
              <a:rPr lang="en-US" dirty="0">
                <a:solidFill>
                  <a:srgbClr val="FF0000"/>
                </a:solidFill>
                <a:latin typeface="VAGRounded BT" panose="020F0702020204020204" pitchFamily="34" charset="0"/>
              </a:rPr>
              <a:t>“Alive to</a:t>
            </a:r>
          </a:p>
          <a:p>
            <a:r>
              <a:rPr lang="en-US" dirty="0">
                <a:solidFill>
                  <a:srgbClr val="FF0000"/>
                </a:solidFill>
                <a:latin typeface="VAGRounded BT" panose="020F0702020204020204" pitchFamily="34" charset="0"/>
              </a:rPr>
              <a:t> L</a:t>
            </a:r>
            <a:r>
              <a:rPr lang="en-US" sz="1800" dirty="0">
                <a:solidFill>
                  <a:srgbClr val="FF0000"/>
                </a:solidFill>
                <a:latin typeface="VAGRounded BT" panose="020F0702020204020204" pitchFamily="34" charset="0"/>
              </a:rPr>
              <a:t>aw of</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Christ”</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77492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16" name="Oval 15">
            <a:extLst>
              <a:ext uri="{FF2B5EF4-FFF2-40B4-BE49-F238E27FC236}">
                <a16:creationId xmlns:a16="http://schemas.microsoft.com/office/drawing/2014/main" id="{08E0CE8A-ECAA-118B-F56B-184BBD791874}"/>
              </a:ext>
            </a:extLst>
          </p:cNvPr>
          <p:cNvSpPr/>
          <p:nvPr/>
        </p:nvSpPr>
        <p:spPr>
          <a:xfrm>
            <a:off x="3617082" y="358287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65F694F4-EE9F-A355-F154-4CAD15F811F8}"/>
              </a:ext>
            </a:extLst>
          </p:cNvPr>
          <p:cNvSpPr/>
          <p:nvPr/>
        </p:nvSpPr>
        <p:spPr>
          <a:xfrm>
            <a:off x="3542124" y="5237665"/>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a:extLst>
              <a:ext uri="{FF2B5EF4-FFF2-40B4-BE49-F238E27FC236}">
                <a16:creationId xmlns:a16="http://schemas.microsoft.com/office/drawing/2014/main" id="{1E19C876-8750-1FC6-38DF-CECFC204E26D}"/>
              </a:ext>
            </a:extLst>
          </p:cNvPr>
          <p:cNvSpPr/>
          <p:nvPr/>
        </p:nvSpPr>
        <p:spPr>
          <a:xfrm>
            <a:off x="325118" y="426072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4" name="Straight Connector 23">
            <a:extLst>
              <a:ext uri="{FF2B5EF4-FFF2-40B4-BE49-F238E27FC236}">
                <a16:creationId xmlns:a16="http://schemas.microsoft.com/office/drawing/2014/main" id="{1862DC13-4572-BE58-CBE5-4EB15BB6B63B}"/>
              </a:ext>
            </a:extLst>
          </p:cNvPr>
          <p:cNvCxnSpPr>
            <a:stCxn id="22" idx="6"/>
          </p:cNvCxnSpPr>
          <p:nvPr/>
        </p:nvCxnSpPr>
        <p:spPr>
          <a:xfrm flipV="1">
            <a:off x="1630680" y="4399280"/>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BEA2A73-64A0-37E5-9D24-A2F3AA31BD51}"/>
              </a:ext>
            </a:extLst>
          </p:cNvPr>
          <p:cNvSpPr txBox="1"/>
          <p:nvPr/>
        </p:nvSpPr>
        <p:spPr>
          <a:xfrm>
            <a:off x="460421" y="4591334"/>
            <a:ext cx="1034956" cy="646331"/>
          </a:xfrm>
          <a:prstGeom prst="rect">
            <a:avLst/>
          </a:prstGeom>
          <a:noFill/>
        </p:spPr>
        <p:txBody>
          <a:bodyPr wrap="square">
            <a:spAutoFit/>
          </a:bodyPr>
          <a:lstStyle/>
          <a:p>
            <a:pPr algn="ctr"/>
            <a:r>
              <a:rPr lang="en-US" sz="1800" dirty="0">
                <a:latin typeface="VAGRounded BT" panose="020F0702020204020204" pitchFamily="34" charset="0"/>
              </a:rPr>
              <a:t>Woman</a:t>
            </a: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26" name="TextBox 25">
            <a:extLst>
              <a:ext uri="{FF2B5EF4-FFF2-40B4-BE49-F238E27FC236}">
                <a16:creationId xmlns:a16="http://schemas.microsoft.com/office/drawing/2014/main" id="{5B9C2C07-6266-E444-030C-AB6DA3852279}"/>
              </a:ext>
            </a:extLst>
          </p:cNvPr>
          <p:cNvSpPr txBox="1"/>
          <p:nvPr/>
        </p:nvSpPr>
        <p:spPr>
          <a:xfrm>
            <a:off x="3667262" y="396642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27" name="TextBox 26">
            <a:extLst>
              <a:ext uri="{FF2B5EF4-FFF2-40B4-BE49-F238E27FC236}">
                <a16:creationId xmlns:a16="http://schemas.microsoft.com/office/drawing/2014/main" id="{F20B1398-2D9F-0522-9E70-0B0A2549A197}"/>
              </a:ext>
            </a:extLst>
          </p:cNvPr>
          <p:cNvSpPr txBox="1"/>
          <p:nvPr/>
        </p:nvSpPr>
        <p:spPr>
          <a:xfrm>
            <a:off x="3617082" y="568346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28" name="TextBox 27">
            <a:extLst>
              <a:ext uri="{FF2B5EF4-FFF2-40B4-BE49-F238E27FC236}">
                <a16:creationId xmlns:a16="http://schemas.microsoft.com/office/drawing/2014/main" id="{A3E0F35D-2B52-09E2-267D-33061F0650DB}"/>
              </a:ext>
            </a:extLst>
          </p:cNvPr>
          <p:cNvSpPr txBox="1"/>
          <p:nvPr/>
        </p:nvSpPr>
        <p:spPr>
          <a:xfrm>
            <a:off x="845549" y="3637822"/>
            <a:ext cx="2146571" cy="461665"/>
          </a:xfrm>
          <a:prstGeom prst="rect">
            <a:avLst/>
          </a:prstGeom>
          <a:noFill/>
        </p:spPr>
        <p:txBody>
          <a:bodyPr wrap="square">
            <a:spAutoFit/>
          </a:bodyPr>
          <a:lstStyle/>
          <a:p>
            <a:r>
              <a:rPr lang="en-US" sz="2400" dirty="0">
                <a:latin typeface="VAGRounded BT" panose="020F0702020204020204" pitchFamily="34" charset="0"/>
              </a:rPr>
              <a:t>Romans 7:1-2</a:t>
            </a:r>
          </a:p>
        </p:txBody>
      </p:sp>
      <p:pic>
        <p:nvPicPr>
          <p:cNvPr id="29" name="Picture 8" descr="Check Mark clip art - vector clip art online, royalty free ">
            <a:extLst>
              <a:ext uri="{FF2B5EF4-FFF2-40B4-BE49-F238E27FC236}">
                <a16:creationId xmlns:a16="http://schemas.microsoft.com/office/drawing/2014/main" id="{CC08F0A6-6535-3FF2-9245-87CE586B5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553" y="3706696"/>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32EFAC15-729F-AEFB-2040-784A4C9B762F}"/>
              </a:ext>
            </a:extLst>
          </p:cNvPr>
          <p:cNvSpPr txBox="1"/>
          <p:nvPr/>
        </p:nvSpPr>
        <p:spPr>
          <a:xfrm>
            <a:off x="4665759" y="3394205"/>
            <a:ext cx="1305562" cy="646331"/>
          </a:xfrm>
          <a:prstGeom prst="rect">
            <a:avLst/>
          </a:prstGeom>
          <a:noFill/>
        </p:spPr>
        <p:txBody>
          <a:bodyPr wrap="square">
            <a:spAutoFit/>
          </a:bodyPr>
          <a:lstStyle/>
          <a:p>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CA" dirty="0">
              <a:solidFill>
                <a:srgbClr val="FF0000"/>
              </a:solidFill>
              <a:latin typeface="VAGRounded BT" panose="020F0702020204020204" pitchFamily="34" charset="0"/>
            </a:endParaRPr>
          </a:p>
        </p:txBody>
      </p:sp>
      <p:sp>
        <p:nvSpPr>
          <p:cNvPr id="31" name="TextBox 30">
            <a:extLst>
              <a:ext uri="{FF2B5EF4-FFF2-40B4-BE49-F238E27FC236}">
                <a16:creationId xmlns:a16="http://schemas.microsoft.com/office/drawing/2014/main" id="{572B4759-AF40-2209-976D-2225325F6C33}"/>
              </a:ext>
            </a:extLst>
          </p:cNvPr>
          <p:cNvSpPr txBox="1"/>
          <p:nvPr/>
        </p:nvSpPr>
        <p:spPr>
          <a:xfrm>
            <a:off x="7129509" y="3666119"/>
            <a:ext cx="2146571" cy="461665"/>
          </a:xfrm>
          <a:prstGeom prst="rect">
            <a:avLst/>
          </a:prstGeom>
          <a:noFill/>
        </p:spPr>
        <p:txBody>
          <a:bodyPr wrap="square">
            <a:spAutoFit/>
          </a:bodyPr>
          <a:lstStyle/>
          <a:p>
            <a:r>
              <a:rPr lang="en-US" sz="2400" dirty="0">
                <a:latin typeface="VAGRounded BT" panose="020F0702020204020204" pitchFamily="34" charset="0"/>
              </a:rPr>
              <a:t>Romans 7:3</a:t>
            </a:r>
          </a:p>
        </p:txBody>
      </p:sp>
      <p:sp>
        <p:nvSpPr>
          <p:cNvPr id="32" name="Oval 31">
            <a:extLst>
              <a:ext uri="{FF2B5EF4-FFF2-40B4-BE49-F238E27FC236}">
                <a16:creationId xmlns:a16="http://schemas.microsoft.com/office/drawing/2014/main" id="{03EFD9D9-C979-006A-5ED6-9C595B8AD02B}"/>
              </a:ext>
            </a:extLst>
          </p:cNvPr>
          <p:cNvSpPr/>
          <p:nvPr/>
        </p:nvSpPr>
        <p:spPr>
          <a:xfrm>
            <a:off x="9588127" y="357277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C2047220-353E-7C91-16FD-6B557B9A5FBB}"/>
              </a:ext>
            </a:extLst>
          </p:cNvPr>
          <p:cNvSpPr/>
          <p:nvPr/>
        </p:nvSpPr>
        <p:spPr>
          <a:xfrm>
            <a:off x="9513169" y="5227563"/>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a:extLst>
              <a:ext uri="{FF2B5EF4-FFF2-40B4-BE49-F238E27FC236}">
                <a16:creationId xmlns:a16="http://schemas.microsoft.com/office/drawing/2014/main" id="{5F0337C4-5C17-3A0A-96E4-8B5BDD7B80B8}"/>
              </a:ext>
            </a:extLst>
          </p:cNvPr>
          <p:cNvSpPr/>
          <p:nvPr/>
        </p:nvSpPr>
        <p:spPr>
          <a:xfrm>
            <a:off x="6296163" y="425062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49" name="Straight Connector 48">
            <a:extLst>
              <a:ext uri="{FF2B5EF4-FFF2-40B4-BE49-F238E27FC236}">
                <a16:creationId xmlns:a16="http://schemas.microsoft.com/office/drawing/2014/main" id="{C0C8F10C-44F4-48CF-CC06-E70622643973}"/>
              </a:ext>
            </a:extLst>
          </p:cNvPr>
          <p:cNvCxnSpPr>
            <a:stCxn id="48" idx="6"/>
          </p:cNvCxnSpPr>
          <p:nvPr/>
        </p:nvCxnSpPr>
        <p:spPr>
          <a:xfrm flipV="1">
            <a:off x="7601725" y="4389178"/>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78F215D-F559-6A0C-17AE-FB2C723C8F06}"/>
              </a:ext>
            </a:extLst>
          </p:cNvPr>
          <p:cNvSpPr txBox="1"/>
          <p:nvPr/>
        </p:nvSpPr>
        <p:spPr>
          <a:xfrm>
            <a:off x="6431466" y="4581232"/>
            <a:ext cx="1034956" cy="646331"/>
          </a:xfrm>
          <a:prstGeom prst="rect">
            <a:avLst/>
          </a:prstGeom>
          <a:noFill/>
        </p:spPr>
        <p:txBody>
          <a:bodyPr wrap="square">
            <a:spAutoFit/>
          </a:bodyPr>
          <a:lstStyle/>
          <a:p>
            <a:pPr algn="ctr"/>
            <a:r>
              <a:rPr lang="en-US" dirty="0">
                <a:latin typeface="VAGRounded BT" panose="020F0702020204020204" pitchFamily="34" charset="0"/>
              </a:rPr>
              <a:t>Church</a:t>
            </a:r>
            <a:endParaRPr lang="en-US" sz="1800" dirty="0">
              <a:latin typeface="VAGRounded BT" panose="020F0702020204020204" pitchFamily="34" charset="0"/>
            </a:endParaRP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51" name="TextBox 50">
            <a:extLst>
              <a:ext uri="{FF2B5EF4-FFF2-40B4-BE49-F238E27FC236}">
                <a16:creationId xmlns:a16="http://schemas.microsoft.com/office/drawing/2014/main" id="{2D14B8D3-C8DA-B701-6C62-0FC34043782B}"/>
              </a:ext>
            </a:extLst>
          </p:cNvPr>
          <p:cNvSpPr txBox="1"/>
          <p:nvPr/>
        </p:nvSpPr>
        <p:spPr>
          <a:xfrm>
            <a:off x="9638307" y="3819161"/>
            <a:ext cx="1180424" cy="923330"/>
          </a:xfrm>
          <a:prstGeom prst="rect">
            <a:avLst/>
          </a:prstGeom>
          <a:noFill/>
        </p:spPr>
        <p:txBody>
          <a:bodyPr wrap="square">
            <a:spAutoFit/>
          </a:bodyPr>
          <a:lstStyle/>
          <a:p>
            <a:pPr algn="ctr"/>
            <a:r>
              <a:rPr lang="en-US" sz="1800" dirty="0">
                <a:latin typeface="VAGRounded BT" panose="020F0702020204020204" pitchFamily="34" charset="0"/>
              </a:rPr>
              <a:t>Moses</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52" name="TextBox 51">
            <a:extLst>
              <a:ext uri="{FF2B5EF4-FFF2-40B4-BE49-F238E27FC236}">
                <a16:creationId xmlns:a16="http://schemas.microsoft.com/office/drawing/2014/main" id="{65A988FA-9B3D-9A59-503A-79CEEF066532}"/>
              </a:ext>
            </a:extLst>
          </p:cNvPr>
          <p:cNvSpPr txBox="1"/>
          <p:nvPr/>
        </p:nvSpPr>
        <p:spPr>
          <a:xfrm>
            <a:off x="9588127" y="5480321"/>
            <a:ext cx="1180424" cy="923330"/>
          </a:xfrm>
          <a:prstGeom prst="rect">
            <a:avLst/>
          </a:prstGeom>
          <a:noFill/>
        </p:spPr>
        <p:txBody>
          <a:bodyPr wrap="square">
            <a:spAutoFit/>
          </a:bodyPr>
          <a:lstStyle/>
          <a:p>
            <a:pPr algn="ctr"/>
            <a:r>
              <a:rPr lang="en-US" sz="1800" dirty="0">
                <a:latin typeface="VAGRounded BT" panose="020F0702020204020204" pitchFamily="34" charset="0"/>
              </a:rPr>
              <a:t>Christ</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pic>
        <p:nvPicPr>
          <p:cNvPr id="53" name="Picture 8" descr="Check Mark clip art - vector clip art online, royalty free ">
            <a:extLst>
              <a:ext uri="{FF2B5EF4-FFF2-40B4-BE49-F238E27FC236}">
                <a16:creationId xmlns:a16="http://schemas.microsoft.com/office/drawing/2014/main" id="{5E29CC12-E74F-637C-0361-704BB3BF1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9797" y="3935468"/>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8112D445-8691-CFC5-1222-7C1265C16E0D}"/>
              </a:ext>
            </a:extLst>
          </p:cNvPr>
          <p:cNvSpPr txBox="1"/>
          <p:nvPr/>
        </p:nvSpPr>
        <p:spPr>
          <a:xfrm>
            <a:off x="10581642" y="3518192"/>
            <a:ext cx="1305562" cy="923330"/>
          </a:xfrm>
          <a:prstGeom prst="rect">
            <a:avLst/>
          </a:prstGeom>
          <a:noFill/>
        </p:spPr>
        <p:txBody>
          <a:bodyPr wrap="square">
            <a:spAutoFit/>
          </a:bodyPr>
          <a:lstStyle/>
          <a:p>
            <a:pPr algn="ctr"/>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Law of</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Moses”</a:t>
            </a:r>
            <a:endParaRPr lang="en-CA" dirty="0">
              <a:solidFill>
                <a:srgbClr val="FF0000"/>
              </a:solidFill>
              <a:latin typeface="VAGRounded BT" panose="020F0702020204020204" pitchFamily="34" charset="0"/>
            </a:endParaRPr>
          </a:p>
        </p:txBody>
      </p:sp>
      <p:sp>
        <p:nvSpPr>
          <p:cNvPr id="56" name="TextBox 55">
            <a:extLst>
              <a:ext uri="{FF2B5EF4-FFF2-40B4-BE49-F238E27FC236}">
                <a16:creationId xmlns:a16="http://schemas.microsoft.com/office/drawing/2014/main" id="{3155E4DB-3021-B4B5-5C41-226DBE3A6C9F}"/>
              </a:ext>
            </a:extLst>
          </p:cNvPr>
          <p:cNvSpPr txBox="1"/>
          <p:nvPr/>
        </p:nvSpPr>
        <p:spPr>
          <a:xfrm>
            <a:off x="2230046" y="4698291"/>
            <a:ext cx="1898717" cy="646331"/>
          </a:xfrm>
          <a:prstGeom prst="rect">
            <a:avLst/>
          </a:prstGeom>
          <a:noFill/>
        </p:spPr>
        <p:txBody>
          <a:bodyPr wrap="square">
            <a:spAutoFit/>
          </a:bodyPr>
          <a:lstStyle/>
          <a:p>
            <a:pPr algn="ctr"/>
            <a:r>
              <a:rPr lang="en-US" sz="1800" dirty="0">
                <a:latin typeface="VAGRounded BT" panose="020F0702020204020204" pitchFamily="34" charset="0"/>
              </a:rPr>
              <a:t>Marriage</a:t>
            </a:r>
          </a:p>
          <a:p>
            <a:pPr algn="ctr"/>
            <a:r>
              <a:rPr lang="en-US" dirty="0">
                <a:latin typeface="VAGRounded BT" panose="020F0702020204020204" pitchFamily="34" charset="0"/>
              </a:rPr>
              <a:t>and </a:t>
            </a:r>
            <a:r>
              <a:rPr lang="en-US" sz="1800" dirty="0">
                <a:latin typeface="VAGRounded BT" panose="020F0702020204020204" pitchFamily="34" charset="0"/>
              </a:rPr>
              <a:t>Divorce</a:t>
            </a:r>
          </a:p>
        </p:txBody>
      </p:sp>
      <p:sp>
        <p:nvSpPr>
          <p:cNvPr id="57" name="TextBox 56">
            <a:extLst>
              <a:ext uri="{FF2B5EF4-FFF2-40B4-BE49-F238E27FC236}">
                <a16:creationId xmlns:a16="http://schemas.microsoft.com/office/drawing/2014/main" id="{5A0BF39F-FA86-1694-07D0-409035AF1A7A}"/>
              </a:ext>
            </a:extLst>
          </p:cNvPr>
          <p:cNvSpPr txBox="1"/>
          <p:nvPr/>
        </p:nvSpPr>
        <p:spPr>
          <a:xfrm>
            <a:off x="8385879" y="4834653"/>
            <a:ext cx="1606590" cy="461665"/>
          </a:xfrm>
          <a:prstGeom prst="rect">
            <a:avLst/>
          </a:prstGeom>
          <a:noFill/>
        </p:spPr>
        <p:txBody>
          <a:bodyPr wrap="square">
            <a:spAutoFit/>
          </a:bodyPr>
          <a:lstStyle/>
          <a:p>
            <a:pPr algn="ctr"/>
            <a:r>
              <a:rPr lang="en-US" sz="2400" dirty="0">
                <a:latin typeface="VAGRounded BT" panose="020F0702020204020204" pitchFamily="34" charset="0"/>
              </a:rPr>
              <a:t>CHURCH</a:t>
            </a:r>
            <a:endParaRPr lang="en-US" sz="1800" dirty="0">
              <a:latin typeface="VAGRounded BT" panose="020F0702020204020204" pitchFamily="34" charset="0"/>
            </a:endParaRPr>
          </a:p>
        </p:txBody>
      </p:sp>
    </p:spTree>
    <p:extLst>
      <p:ext uri="{BB962C8B-B14F-4D97-AF65-F5344CB8AC3E}">
        <p14:creationId xmlns:p14="http://schemas.microsoft.com/office/powerpoint/2010/main" val="337522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pic>
        <p:nvPicPr>
          <p:cNvPr id="2" name="Picture 4" descr="ADULTERY Red Stamp Text On White Stock Photo, Picture and Royalty Free  Image. Image 48010845.">
            <a:extLst>
              <a:ext uri="{FF2B5EF4-FFF2-40B4-BE49-F238E27FC236}">
                <a16:creationId xmlns:a16="http://schemas.microsoft.com/office/drawing/2014/main" id="{D7673E4B-AFBD-6B97-0828-74C672919D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8917">
            <a:off x="630995" y="4736522"/>
            <a:ext cx="3103888" cy="190303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FB8B1114-B8C8-85C6-5B72-43A262F85214}"/>
              </a:ext>
            </a:extLst>
          </p:cNvPr>
          <p:cNvSpPr/>
          <p:nvPr/>
        </p:nvSpPr>
        <p:spPr>
          <a:xfrm>
            <a:off x="3617082" y="358287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D1F135D6-C5F0-1A00-AD5D-92D014A57274}"/>
              </a:ext>
            </a:extLst>
          </p:cNvPr>
          <p:cNvSpPr/>
          <p:nvPr/>
        </p:nvSpPr>
        <p:spPr>
          <a:xfrm>
            <a:off x="3542124" y="5237665"/>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A75796CF-87EA-5C9B-F0ED-52E36CF668A2}"/>
              </a:ext>
            </a:extLst>
          </p:cNvPr>
          <p:cNvSpPr/>
          <p:nvPr/>
        </p:nvSpPr>
        <p:spPr>
          <a:xfrm>
            <a:off x="325118" y="426072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3" name="Straight Connector 12">
            <a:extLst>
              <a:ext uri="{FF2B5EF4-FFF2-40B4-BE49-F238E27FC236}">
                <a16:creationId xmlns:a16="http://schemas.microsoft.com/office/drawing/2014/main" id="{89399D62-1F36-B789-FC59-0F247E7B6714}"/>
              </a:ext>
            </a:extLst>
          </p:cNvPr>
          <p:cNvCxnSpPr>
            <a:stCxn id="12" idx="6"/>
          </p:cNvCxnSpPr>
          <p:nvPr/>
        </p:nvCxnSpPr>
        <p:spPr>
          <a:xfrm flipV="1">
            <a:off x="1630680" y="4399280"/>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3BD451C-CC2E-981A-3E5A-607B7E65898C}"/>
              </a:ext>
            </a:extLst>
          </p:cNvPr>
          <p:cNvSpPr txBox="1"/>
          <p:nvPr/>
        </p:nvSpPr>
        <p:spPr>
          <a:xfrm>
            <a:off x="460421" y="4591334"/>
            <a:ext cx="1034956" cy="646331"/>
          </a:xfrm>
          <a:prstGeom prst="rect">
            <a:avLst/>
          </a:prstGeom>
          <a:noFill/>
        </p:spPr>
        <p:txBody>
          <a:bodyPr wrap="square">
            <a:spAutoFit/>
          </a:bodyPr>
          <a:lstStyle/>
          <a:p>
            <a:pPr algn="ctr"/>
            <a:r>
              <a:rPr lang="en-US" sz="1800" dirty="0">
                <a:latin typeface="VAGRounded BT" panose="020F0702020204020204" pitchFamily="34" charset="0"/>
              </a:rPr>
              <a:t>Woman</a:t>
            </a: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15" name="TextBox 14">
            <a:extLst>
              <a:ext uri="{FF2B5EF4-FFF2-40B4-BE49-F238E27FC236}">
                <a16:creationId xmlns:a16="http://schemas.microsoft.com/office/drawing/2014/main" id="{9D9DE123-5C80-A894-6515-68E48AD5151C}"/>
              </a:ext>
            </a:extLst>
          </p:cNvPr>
          <p:cNvSpPr txBox="1"/>
          <p:nvPr/>
        </p:nvSpPr>
        <p:spPr>
          <a:xfrm>
            <a:off x="3667262" y="396642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17" name="TextBox 16">
            <a:extLst>
              <a:ext uri="{FF2B5EF4-FFF2-40B4-BE49-F238E27FC236}">
                <a16:creationId xmlns:a16="http://schemas.microsoft.com/office/drawing/2014/main" id="{1BC37801-16A5-718F-30CC-4F46CDF6A0BF}"/>
              </a:ext>
            </a:extLst>
          </p:cNvPr>
          <p:cNvSpPr txBox="1"/>
          <p:nvPr/>
        </p:nvSpPr>
        <p:spPr>
          <a:xfrm>
            <a:off x="3617082" y="568346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cxnSp>
        <p:nvCxnSpPr>
          <p:cNvPr id="19" name="Straight Connector 18">
            <a:extLst>
              <a:ext uri="{FF2B5EF4-FFF2-40B4-BE49-F238E27FC236}">
                <a16:creationId xmlns:a16="http://schemas.microsoft.com/office/drawing/2014/main" id="{F25C9113-1CD9-26DC-48E1-8C7ED16599F5}"/>
              </a:ext>
            </a:extLst>
          </p:cNvPr>
          <p:cNvCxnSpPr>
            <a:stCxn id="12" idx="6"/>
            <a:endCxn id="9" idx="2"/>
          </p:cNvCxnSpPr>
          <p:nvPr/>
        </p:nvCxnSpPr>
        <p:spPr>
          <a:xfrm>
            <a:off x="1630680" y="4913509"/>
            <a:ext cx="1911444" cy="9769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6640B3D-8FDD-831C-C43A-CD28E4D25CB3}"/>
              </a:ext>
            </a:extLst>
          </p:cNvPr>
          <p:cNvSpPr txBox="1"/>
          <p:nvPr/>
        </p:nvSpPr>
        <p:spPr>
          <a:xfrm>
            <a:off x="845549" y="3637822"/>
            <a:ext cx="2146571" cy="830997"/>
          </a:xfrm>
          <a:prstGeom prst="rect">
            <a:avLst/>
          </a:prstGeom>
          <a:noFill/>
        </p:spPr>
        <p:txBody>
          <a:bodyPr wrap="square">
            <a:spAutoFit/>
          </a:bodyPr>
          <a:lstStyle/>
          <a:p>
            <a:r>
              <a:rPr lang="en-US" sz="2400" dirty="0">
                <a:latin typeface="VAGRounded BT" panose="020F0702020204020204" pitchFamily="34" charset="0"/>
              </a:rPr>
              <a:t>Romans 7:1-2</a:t>
            </a:r>
          </a:p>
          <a:p>
            <a:endParaRPr lang="en-US" sz="2400" dirty="0">
              <a:latin typeface="VAGRounded BT" panose="020F0702020204020204" pitchFamily="34" charset="0"/>
            </a:endParaRPr>
          </a:p>
        </p:txBody>
      </p:sp>
      <p:sp>
        <p:nvSpPr>
          <p:cNvPr id="23" name="TextBox 22">
            <a:extLst>
              <a:ext uri="{FF2B5EF4-FFF2-40B4-BE49-F238E27FC236}">
                <a16:creationId xmlns:a16="http://schemas.microsoft.com/office/drawing/2014/main" id="{7904D69F-C616-1E46-5788-049EB3D2897F}"/>
              </a:ext>
            </a:extLst>
          </p:cNvPr>
          <p:cNvSpPr txBox="1"/>
          <p:nvPr/>
        </p:nvSpPr>
        <p:spPr>
          <a:xfrm>
            <a:off x="4972824" y="3912493"/>
            <a:ext cx="1305562" cy="646331"/>
          </a:xfrm>
          <a:prstGeom prst="rect">
            <a:avLst/>
          </a:prstGeom>
          <a:noFill/>
        </p:spPr>
        <p:txBody>
          <a:bodyPr wrap="square">
            <a:spAutoFit/>
          </a:bodyPr>
          <a:lstStyle/>
          <a:p>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CA" dirty="0">
              <a:solidFill>
                <a:srgbClr val="FF0000"/>
              </a:solidFill>
              <a:latin typeface="VAGRounded BT" panose="020F0702020204020204" pitchFamily="34" charset="0"/>
            </a:endParaRPr>
          </a:p>
        </p:txBody>
      </p:sp>
      <p:pic>
        <p:nvPicPr>
          <p:cNvPr id="33" name="Picture 4" descr="ADULTERY Red Stamp Text On White Stock Photo, Picture and Royalty Free  Image. Image 48010845.">
            <a:extLst>
              <a:ext uri="{FF2B5EF4-FFF2-40B4-BE49-F238E27FC236}">
                <a16:creationId xmlns:a16="http://schemas.microsoft.com/office/drawing/2014/main" id="{F6EC1147-B9F3-FAD4-8AF6-B510A1724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68917">
            <a:off x="6602040" y="4726420"/>
            <a:ext cx="3103888" cy="190303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2E0D1B4-8152-8311-72BA-9C7BB910092D}"/>
              </a:ext>
            </a:extLst>
          </p:cNvPr>
          <p:cNvSpPr txBox="1"/>
          <p:nvPr/>
        </p:nvSpPr>
        <p:spPr>
          <a:xfrm>
            <a:off x="7129509" y="3666119"/>
            <a:ext cx="2146571" cy="461665"/>
          </a:xfrm>
          <a:prstGeom prst="rect">
            <a:avLst/>
          </a:prstGeom>
          <a:noFill/>
        </p:spPr>
        <p:txBody>
          <a:bodyPr wrap="square">
            <a:spAutoFit/>
          </a:bodyPr>
          <a:lstStyle/>
          <a:p>
            <a:r>
              <a:rPr lang="en-US" sz="2400" dirty="0">
                <a:latin typeface="VAGRounded BT" panose="020F0702020204020204" pitchFamily="34" charset="0"/>
              </a:rPr>
              <a:t>Romans 7:3</a:t>
            </a:r>
          </a:p>
        </p:txBody>
      </p:sp>
      <p:sp>
        <p:nvSpPr>
          <p:cNvPr id="35" name="Oval 34">
            <a:extLst>
              <a:ext uri="{FF2B5EF4-FFF2-40B4-BE49-F238E27FC236}">
                <a16:creationId xmlns:a16="http://schemas.microsoft.com/office/drawing/2014/main" id="{0F89EBB9-0A4C-B2DF-A025-F927295466F8}"/>
              </a:ext>
            </a:extLst>
          </p:cNvPr>
          <p:cNvSpPr/>
          <p:nvPr/>
        </p:nvSpPr>
        <p:spPr>
          <a:xfrm>
            <a:off x="9588127" y="357277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A9BA1847-7272-C923-B39B-972899A79BB4}"/>
              </a:ext>
            </a:extLst>
          </p:cNvPr>
          <p:cNvSpPr/>
          <p:nvPr/>
        </p:nvSpPr>
        <p:spPr>
          <a:xfrm>
            <a:off x="9513169" y="5227563"/>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Oval 36">
            <a:extLst>
              <a:ext uri="{FF2B5EF4-FFF2-40B4-BE49-F238E27FC236}">
                <a16:creationId xmlns:a16="http://schemas.microsoft.com/office/drawing/2014/main" id="{81DC05E8-AC29-3E80-57D5-38050A612A54}"/>
              </a:ext>
            </a:extLst>
          </p:cNvPr>
          <p:cNvSpPr/>
          <p:nvPr/>
        </p:nvSpPr>
        <p:spPr>
          <a:xfrm>
            <a:off x="6296163" y="425062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8" name="Straight Connector 37">
            <a:extLst>
              <a:ext uri="{FF2B5EF4-FFF2-40B4-BE49-F238E27FC236}">
                <a16:creationId xmlns:a16="http://schemas.microsoft.com/office/drawing/2014/main" id="{BEBD31BB-82BB-2879-B582-8F97BF9706D5}"/>
              </a:ext>
            </a:extLst>
          </p:cNvPr>
          <p:cNvCxnSpPr>
            <a:stCxn id="37" idx="6"/>
          </p:cNvCxnSpPr>
          <p:nvPr/>
        </p:nvCxnSpPr>
        <p:spPr>
          <a:xfrm flipV="1">
            <a:off x="7601725" y="4389178"/>
            <a:ext cx="1986402" cy="514229"/>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5DA0069-D0FC-7F4A-5745-C9A22A52CA8B}"/>
              </a:ext>
            </a:extLst>
          </p:cNvPr>
          <p:cNvSpPr txBox="1"/>
          <p:nvPr/>
        </p:nvSpPr>
        <p:spPr>
          <a:xfrm>
            <a:off x="6431466" y="4581232"/>
            <a:ext cx="1034956" cy="646331"/>
          </a:xfrm>
          <a:prstGeom prst="rect">
            <a:avLst/>
          </a:prstGeom>
          <a:noFill/>
        </p:spPr>
        <p:txBody>
          <a:bodyPr wrap="square">
            <a:spAutoFit/>
          </a:bodyPr>
          <a:lstStyle/>
          <a:p>
            <a:pPr algn="ctr"/>
            <a:r>
              <a:rPr lang="en-US" dirty="0">
                <a:latin typeface="VAGRounded BT" panose="020F0702020204020204" pitchFamily="34" charset="0"/>
              </a:rPr>
              <a:t>Church</a:t>
            </a:r>
            <a:endParaRPr lang="en-US" sz="1800" dirty="0">
              <a:latin typeface="VAGRounded BT" panose="020F0702020204020204" pitchFamily="34" charset="0"/>
            </a:endParaRP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40" name="TextBox 39">
            <a:extLst>
              <a:ext uri="{FF2B5EF4-FFF2-40B4-BE49-F238E27FC236}">
                <a16:creationId xmlns:a16="http://schemas.microsoft.com/office/drawing/2014/main" id="{5EDCB1BD-855F-B33A-F6EB-7AA0B5887917}"/>
              </a:ext>
            </a:extLst>
          </p:cNvPr>
          <p:cNvSpPr txBox="1"/>
          <p:nvPr/>
        </p:nvSpPr>
        <p:spPr>
          <a:xfrm>
            <a:off x="9638307" y="3819161"/>
            <a:ext cx="1180424" cy="923330"/>
          </a:xfrm>
          <a:prstGeom prst="rect">
            <a:avLst/>
          </a:prstGeom>
          <a:noFill/>
        </p:spPr>
        <p:txBody>
          <a:bodyPr wrap="square">
            <a:spAutoFit/>
          </a:bodyPr>
          <a:lstStyle/>
          <a:p>
            <a:pPr algn="ctr"/>
            <a:r>
              <a:rPr lang="en-US" sz="1800" dirty="0">
                <a:latin typeface="VAGRounded BT" panose="020F0702020204020204" pitchFamily="34" charset="0"/>
              </a:rPr>
              <a:t>Moses</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41" name="TextBox 40">
            <a:extLst>
              <a:ext uri="{FF2B5EF4-FFF2-40B4-BE49-F238E27FC236}">
                <a16:creationId xmlns:a16="http://schemas.microsoft.com/office/drawing/2014/main" id="{A6DB4583-500D-2096-853E-9FDC913CF974}"/>
              </a:ext>
            </a:extLst>
          </p:cNvPr>
          <p:cNvSpPr txBox="1"/>
          <p:nvPr/>
        </p:nvSpPr>
        <p:spPr>
          <a:xfrm>
            <a:off x="9588127" y="5480321"/>
            <a:ext cx="1180424" cy="923330"/>
          </a:xfrm>
          <a:prstGeom prst="rect">
            <a:avLst/>
          </a:prstGeom>
          <a:noFill/>
        </p:spPr>
        <p:txBody>
          <a:bodyPr wrap="square">
            <a:spAutoFit/>
          </a:bodyPr>
          <a:lstStyle/>
          <a:p>
            <a:pPr algn="ctr"/>
            <a:r>
              <a:rPr lang="en-US" sz="1800" dirty="0">
                <a:latin typeface="VAGRounded BT" panose="020F0702020204020204" pitchFamily="34" charset="0"/>
              </a:rPr>
              <a:t>Christ</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42" name="TextBox 41">
            <a:extLst>
              <a:ext uri="{FF2B5EF4-FFF2-40B4-BE49-F238E27FC236}">
                <a16:creationId xmlns:a16="http://schemas.microsoft.com/office/drawing/2014/main" id="{4D0B7CED-0943-BC0E-B313-B37D2A2086C7}"/>
              </a:ext>
            </a:extLst>
          </p:cNvPr>
          <p:cNvSpPr txBox="1"/>
          <p:nvPr/>
        </p:nvSpPr>
        <p:spPr>
          <a:xfrm>
            <a:off x="10768551" y="5380326"/>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cxnSp>
        <p:nvCxnSpPr>
          <p:cNvPr id="44" name="Straight Connector 43">
            <a:extLst>
              <a:ext uri="{FF2B5EF4-FFF2-40B4-BE49-F238E27FC236}">
                <a16:creationId xmlns:a16="http://schemas.microsoft.com/office/drawing/2014/main" id="{D21789D2-4213-4DFA-4678-58F9219D35A6}"/>
              </a:ext>
            </a:extLst>
          </p:cNvPr>
          <p:cNvCxnSpPr>
            <a:cxnSpLocks/>
            <a:stCxn id="37" idx="6"/>
          </p:cNvCxnSpPr>
          <p:nvPr/>
        </p:nvCxnSpPr>
        <p:spPr>
          <a:xfrm>
            <a:off x="7601725" y="4903407"/>
            <a:ext cx="1911444" cy="953839"/>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D8F7A0C9-2917-454F-2425-4059011B77B4}"/>
              </a:ext>
            </a:extLst>
          </p:cNvPr>
          <p:cNvSpPr txBox="1"/>
          <p:nvPr/>
        </p:nvSpPr>
        <p:spPr>
          <a:xfrm>
            <a:off x="10725372" y="3572776"/>
            <a:ext cx="1305562" cy="923330"/>
          </a:xfrm>
          <a:prstGeom prst="rect">
            <a:avLst/>
          </a:prstGeom>
          <a:noFill/>
        </p:spPr>
        <p:txBody>
          <a:bodyPr wrap="square">
            <a:spAutoFit/>
          </a:bodyPr>
          <a:lstStyle/>
          <a:p>
            <a:pPr algn="ctr"/>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Alive</a:t>
            </a:r>
            <a:r>
              <a:rPr lang="en-US" sz="1800" dirty="0">
                <a:solidFill>
                  <a:srgbClr val="FF0000"/>
                </a:solidFill>
                <a:latin typeface="VAGRounded BT" panose="020F0702020204020204" pitchFamily="34" charset="0"/>
              </a:rPr>
              <a:t> to</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Law of</a:t>
            </a:r>
          </a:p>
          <a:p>
            <a:pPr algn="ctr"/>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Moses”</a:t>
            </a:r>
            <a:endParaRPr lang="en-CA" dirty="0">
              <a:solidFill>
                <a:srgbClr val="FF0000"/>
              </a:solidFill>
              <a:latin typeface="VAGRounded BT" panose="020F0702020204020204" pitchFamily="34" charset="0"/>
            </a:endParaRPr>
          </a:p>
        </p:txBody>
      </p:sp>
      <p:sp>
        <p:nvSpPr>
          <p:cNvPr id="46" name="TextBox 45">
            <a:extLst>
              <a:ext uri="{FF2B5EF4-FFF2-40B4-BE49-F238E27FC236}">
                <a16:creationId xmlns:a16="http://schemas.microsoft.com/office/drawing/2014/main" id="{731E767A-EFF9-53AB-EA49-7E734C94BFFD}"/>
              </a:ext>
            </a:extLst>
          </p:cNvPr>
          <p:cNvSpPr txBox="1"/>
          <p:nvPr/>
        </p:nvSpPr>
        <p:spPr>
          <a:xfrm>
            <a:off x="1047814" y="3955532"/>
            <a:ext cx="2306381" cy="646331"/>
          </a:xfrm>
          <a:prstGeom prst="rect">
            <a:avLst/>
          </a:prstGeom>
          <a:noFill/>
        </p:spPr>
        <p:txBody>
          <a:bodyPr wrap="square">
            <a:spAutoFit/>
          </a:bodyPr>
          <a:lstStyle/>
          <a:p>
            <a:pPr algn="ctr"/>
            <a:r>
              <a:rPr lang="en-US" sz="1800" dirty="0">
                <a:latin typeface="VAGRounded BT" panose="020F0702020204020204" pitchFamily="34" charset="0"/>
              </a:rPr>
              <a:t>Marriage</a:t>
            </a:r>
          </a:p>
          <a:p>
            <a:pPr algn="ctr"/>
            <a:r>
              <a:rPr lang="en-US" dirty="0">
                <a:latin typeface="VAGRounded BT" panose="020F0702020204020204" pitchFamily="34" charset="0"/>
              </a:rPr>
              <a:t>and </a:t>
            </a:r>
            <a:r>
              <a:rPr lang="en-US" sz="1800" dirty="0">
                <a:latin typeface="VAGRounded BT" panose="020F0702020204020204" pitchFamily="34" charset="0"/>
              </a:rPr>
              <a:t>Divorce</a:t>
            </a:r>
          </a:p>
        </p:txBody>
      </p:sp>
      <p:sp>
        <p:nvSpPr>
          <p:cNvPr id="47" name="TextBox 46">
            <a:extLst>
              <a:ext uri="{FF2B5EF4-FFF2-40B4-BE49-F238E27FC236}">
                <a16:creationId xmlns:a16="http://schemas.microsoft.com/office/drawing/2014/main" id="{FD3A3B5B-DBDF-8708-88F3-0B8B0A7C86D7}"/>
              </a:ext>
            </a:extLst>
          </p:cNvPr>
          <p:cNvSpPr txBox="1"/>
          <p:nvPr/>
        </p:nvSpPr>
        <p:spPr>
          <a:xfrm>
            <a:off x="7488185" y="4113189"/>
            <a:ext cx="1606590" cy="461665"/>
          </a:xfrm>
          <a:prstGeom prst="rect">
            <a:avLst/>
          </a:prstGeom>
          <a:noFill/>
        </p:spPr>
        <p:txBody>
          <a:bodyPr wrap="square">
            <a:spAutoFit/>
          </a:bodyPr>
          <a:lstStyle/>
          <a:p>
            <a:pPr algn="ctr"/>
            <a:r>
              <a:rPr lang="en-US" sz="2400" dirty="0">
                <a:latin typeface="VAGRounded BT" panose="020F0702020204020204" pitchFamily="34" charset="0"/>
              </a:rPr>
              <a:t>CHURCH</a:t>
            </a:r>
            <a:endParaRPr lang="en-US" sz="1800" dirty="0">
              <a:latin typeface="VAGRounded BT" panose="020F0702020204020204" pitchFamily="34" charset="0"/>
            </a:endParaRPr>
          </a:p>
        </p:txBody>
      </p:sp>
      <p:sp>
        <p:nvSpPr>
          <p:cNvPr id="55" name="TextBox 54">
            <a:extLst>
              <a:ext uri="{FF2B5EF4-FFF2-40B4-BE49-F238E27FC236}">
                <a16:creationId xmlns:a16="http://schemas.microsoft.com/office/drawing/2014/main" id="{D0C210B2-9B79-B486-EEC9-9F40B5ECE112}"/>
              </a:ext>
            </a:extLst>
          </p:cNvPr>
          <p:cNvSpPr txBox="1"/>
          <p:nvPr/>
        </p:nvSpPr>
        <p:spPr>
          <a:xfrm>
            <a:off x="10712083" y="4958169"/>
            <a:ext cx="1305562" cy="923330"/>
          </a:xfrm>
          <a:prstGeom prst="rect">
            <a:avLst/>
          </a:prstGeom>
          <a:noFill/>
        </p:spPr>
        <p:txBody>
          <a:bodyPr wrap="square">
            <a:spAutoFit/>
          </a:bodyPr>
          <a:lstStyle/>
          <a:p>
            <a:r>
              <a:rPr lang="en-US" dirty="0">
                <a:solidFill>
                  <a:srgbClr val="FF0000"/>
                </a:solidFill>
                <a:latin typeface="VAGRounded BT" panose="020F0702020204020204" pitchFamily="34" charset="0"/>
              </a:rPr>
              <a:t>“Alive to</a:t>
            </a:r>
          </a:p>
          <a:p>
            <a:r>
              <a:rPr lang="en-US" dirty="0">
                <a:solidFill>
                  <a:srgbClr val="FF0000"/>
                </a:solidFill>
                <a:latin typeface="VAGRounded BT" panose="020F0702020204020204" pitchFamily="34" charset="0"/>
              </a:rPr>
              <a:t> L</a:t>
            </a:r>
            <a:r>
              <a:rPr lang="en-US" sz="1800" dirty="0">
                <a:solidFill>
                  <a:srgbClr val="FF0000"/>
                </a:solidFill>
                <a:latin typeface="VAGRounded BT" panose="020F0702020204020204" pitchFamily="34" charset="0"/>
              </a:rPr>
              <a:t>aw of</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Christ”</a:t>
            </a:r>
            <a:endParaRPr lang="en-CA" dirty="0">
              <a:solidFill>
                <a:srgbClr val="FF0000"/>
              </a:solidFill>
              <a:latin typeface="VAGRounded BT" panose="020F0702020204020204" pitchFamily="34" charset="0"/>
            </a:endParaRPr>
          </a:p>
        </p:txBody>
      </p:sp>
      <p:sp>
        <p:nvSpPr>
          <p:cNvPr id="58" name="TextBox 57">
            <a:extLst>
              <a:ext uri="{FF2B5EF4-FFF2-40B4-BE49-F238E27FC236}">
                <a16:creationId xmlns:a16="http://schemas.microsoft.com/office/drawing/2014/main" id="{1A2C6A62-249A-92A7-57D5-170BE5B4A536}"/>
              </a:ext>
            </a:extLst>
          </p:cNvPr>
          <p:cNvSpPr txBox="1"/>
          <p:nvPr/>
        </p:nvSpPr>
        <p:spPr>
          <a:xfrm>
            <a:off x="4778792" y="5226096"/>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sp>
        <p:nvSpPr>
          <p:cNvPr id="59" name="TextBox 58">
            <a:extLst>
              <a:ext uri="{FF2B5EF4-FFF2-40B4-BE49-F238E27FC236}">
                <a16:creationId xmlns:a16="http://schemas.microsoft.com/office/drawing/2014/main" id="{17429065-C6D1-A7D6-159B-CF6D2E587911}"/>
              </a:ext>
            </a:extLst>
          </p:cNvPr>
          <p:cNvSpPr txBox="1"/>
          <p:nvPr/>
        </p:nvSpPr>
        <p:spPr>
          <a:xfrm>
            <a:off x="4709537" y="5053180"/>
            <a:ext cx="1214101" cy="646331"/>
          </a:xfrm>
          <a:prstGeom prst="rect">
            <a:avLst/>
          </a:prstGeom>
          <a:noFill/>
        </p:spPr>
        <p:txBody>
          <a:bodyPr wrap="square">
            <a:spAutoFit/>
          </a:bodyPr>
          <a:lstStyle/>
          <a:p>
            <a:pPr algn="ctr"/>
            <a:r>
              <a:rPr lang="en-US" dirty="0">
                <a:solidFill>
                  <a:srgbClr val="FF0000"/>
                </a:solidFill>
                <a:latin typeface="VAGRounded BT" panose="020F0702020204020204" pitchFamily="34" charset="0"/>
              </a:rPr>
              <a:t>“Alive to the Law</a:t>
            </a:r>
            <a:r>
              <a:rPr lang="en-US" sz="1800" dirty="0">
                <a:solidFill>
                  <a:srgbClr val="FF0000"/>
                </a:solidFill>
                <a:latin typeface="VAGRounded BT" panose="020F0702020204020204" pitchFamily="34" charset="0"/>
              </a:rPr>
              <a:t>”</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3199558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2" name="TextBox 1">
            <a:extLst>
              <a:ext uri="{FF2B5EF4-FFF2-40B4-BE49-F238E27FC236}">
                <a16:creationId xmlns:a16="http://schemas.microsoft.com/office/drawing/2014/main" id="{42947DC7-2D72-E3DE-3180-487E44C03614}"/>
              </a:ext>
            </a:extLst>
          </p:cNvPr>
          <p:cNvSpPr txBox="1"/>
          <p:nvPr/>
        </p:nvSpPr>
        <p:spPr>
          <a:xfrm>
            <a:off x="7129509" y="3666119"/>
            <a:ext cx="2146571" cy="461665"/>
          </a:xfrm>
          <a:prstGeom prst="rect">
            <a:avLst/>
          </a:prstGeom>
          <a:noFill/>
        </p:spPr>
        <p:txBody>
          <a:bodyPr wrap="square">
            <a:spAutoFit/>
          </a:bodyPr>
          <a:lstStyle/>
          <a:p>
            <a:r>
              <a:rPr lang="en-US" sz="2400" dirty="0">
                <a:latin typeface="VAGRounded BT" panose="020F0702020204020204" pitchFamily="34" charset="0"/>
              </a:rPr>
              <a:t>Romans 7:3</a:t>
            </a:r>
          </a:p>
        </p:txBody>
      </p:sp>
      <p:sp>
        <p:nvSpPr>
          <p:cNvPr id="3" name="Oval 2">
            <a:extLst>
              <a:ext uri="{FF2B5EF4-FFF2-40B4-BE49-F238E27FC236}">
                <a16:creationId xmlns:a16="http://schemas.microsoft.com/office/drawing/2014/main" id="{5CE94E7F-C541-E246-F243-D63880CD07C3}"/>
              </a:ext>
            </a:extLst>
          </p:cNvPr>
          <p:cNvSpPr/>
          <p:nvPr/>
        </p:nvSpPr>
        <p:spPr>
          <a:xfrm>
            <a:off x="3617082" y="358287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8277B65B-EF2B-20EB-0224-52F7B1C5E14C}"/>
              </a:ext>
            </a:extLst>
          </p:cNvPr>
          <p:cNvSpPr/>
          <p:nvPr/>
        </p:nvSpPr>
        <p:spPr>
          <a:xfrm>
            <a:off x="3542124" y="5237665"/>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Oval 11">
            <a:extLst>
              <a:ext uri="{FF2B5EF4-FFF2-40B4-BE49-F238E27FC236}">
                <a16:creationId xmlns:a16="http://schemas.microsoft.com/office/drawing/2014/main" id="{BE8D79E2-8401-94AF-28CA-6B04B7B39AB5}"/>
              </a:ext>
            </a:extLst>
          </p:cNvPr>
          <p:cNvSpPr/>
          <p:nvPr/>
        </p:nvSpPr>
        <p:spPr>
          <a:xfrm>
            <a:off x="325118" y="4260728"/>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7" name="Straight Connector 16">
            <a:extLst>
              <a:ext uri="{FF2B5EF4-FFF2-40B4-BE49-F238E27FC236}">
                <a16:creationId xmlns:a16="http://schemas.microsoft.com/office/drawing/2014/main" id="{751774B9-36DA-9DAC-1995-36C08AA4700C}"/>
              </a:ext>
            </a:extLst>
          </p:cNvPr>
          <p:cNvCxnSpPr>
            <a:cxnSpLocks/>
            <a:endCxn id="9" idx="2"/>
          </p:cNvCxnSpPr>
          <p:nvPr/>
        </p:nvCxnSpPr>
        <p:spPr>
          <a:xfrm>
            <a:off x="1630680" y="4913681"/>
            <a:ext cx="1911444" cy="976765"/>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0EF679-7671-DF6F-6FD5-A56B26771E02}"/>
              </a:ext>
            </a:extLst>
          </p:cNvPr>
          <p:cNvSpPr txBox="1"/>
          <p:nvPr/>
        </p:nvSpPr>
        <p:spPr>
          <a:xfrm>
            <a:off x="460421" y="4591334"/>
            <a:ext cx="1034956" cy="646331"/>
          </a:xfrm>
          <a:prstGeom prst="rect">
            <a:avLst/>
          </a:prstGeom>
          <a:noFill/>
        </p:spPr>
        <p:txBody>
          <a:bodyPr wrap="square">
            <a:spAutoFit/>
          </a:bodyPr>
          <a:lstStyle/>
          <a:p>
            <a:pPr algn="ctr"/>
            <a:r>
              <a:rPr lang="en-US" sz="1800" dirty="0">
                <a:latin typeface="VAGRounded BT" panose="020F0702020204020204" pitchFamily="34" charset="0"/>
              </a:rPr>
              <a:t>Woman</a:t>
            </a: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20" name="TextBox 19">
            <a:extLst>
              <a:ext uri="{FF2B5EF4-FFF2-40B4-BE49-F238E27FC236}">
                <a16:creationId xmlns:a16="http://schemas.microsoft.com/office/drawing/2014/main" id="{0AC450A6-9EF4-800B-D4A2-0F69DF612FB4}"/>
              </a:ext>
            </a:extLst>
          </p:cNvPr>
          <p:cNvSpPr txBox="1"/>
          <p:nvPr/>
        </p:nvSpPr>
        <p:spPr>
          <a:xfrm>
            <a:off x="3667262" y="396642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21" name="TextBox 20">
            <a:extLst>
              <a:ext uri="{FF2B5EF4-FFF2-40B4-BE49-F238E27FC236}">
                <a16:creationId xmlns:a16="http://schemas.microsoft.com/office/drawing/2014/main" id="{FCD208FB-8677-6E69-8331-610B0404A937}"/>
              </a:ext>
            </a:extLst>
          </p:cNvPr>
          <p:cNvSpPr txBox="1"/>
          <p:nvPr/>
        </p:nvSpPr>
        <p:spPr>
          <a:xfrm>
            <a:off x="3617082" y="5683463"/>
            <a:ext cx="1180424" cy="646331"/>
          </a:xfrm>
          <a:prstGeom prst="rect">
            <a:avLst/>
          </a:prstGeom>
          <a:noFill/>
        </p:spPr>
        <p:txBody>
          <a:bodyPr wrap="square">
            <a:spAutoFit/>
          </a:bodyPr>
          <a:lstStyle/>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34" name="Oval 33">
            <a:extLst>
              <a:ext uri="{FF2B5EF4-FFF2-40B4-BE49-F238E27FC236}">
                <a16:creationId xmlns:a16="http://schemas.microsoft.com/office/drawing/2014/main" id="{6A57018A-D0E9-A802-3B9B-4FF15D000D8E}"/>
              </a:ext>
            </a:extLst>
          </p:cNvPr>
          <p:cNvSpPr/>
          <p:nvPr/>
        </p:nvSpPr>
        <p:spPr>
          <a:xfrm>
            <a:off x="9588127" y="357277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5" name="Oval 34">
            <a:extLst>
              <a:ext uri="{FF2B5EF4-FFF2-40B4-BE49-F238E27FC236}">
                <a16:creationId xmlns:a16="http://schemas.microsoft.com/office/drawing/2014/main" id="{65003E77-9981-A047-EF09-60BCE41D7E6D}"/>
              </a:ext>
            </a:extLst>
          </p:cNvPr>
          <p:cNvSpPr/>
          <p:nvPr/>
        </p:nvSpPr>
        <p:spPr>
          <a:xfrm>
            <a:off x="9513169" y="5227563"/>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6" name="Oval 35">
            <a:extLst>
              <a:ext uri="{FF2B5EF4-FFF2-40B4-BE49-F238E27FC236}">
                <a16:creationId xmlns:a16="http://schemas.microsoft.com/office/drawing/2014/main" id="{3905200D-BD10-8E81-C47C-CD2D87463F74}"/>
              </a:ext>
            </a:extLst>
          </p:cNvPr>
          <p:cNvSpPr/>
          <p:nvPr/>
        </p:nvSpPr>
        <p:spPr>
          <a:xfrm>
            <a:off x="6296163" y="4250626"/>
            <a:ext cx="1305562" cy="1305562"/>
          </a:xfrm>
          <a:prstGeom prst="ellipse">
            <a:avLst/>
          </a:prstGeom>
          <a:noFill/>
          <a:ln w="349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7" name="Straight Connector 36">
            <a:extLst>
              <a:ext uri="{FF2B5EF4-FFF2-40B4-BE49-F238E27FC236}">
                <a16:creationId xmlns:a16="http://schemas.microsoft.com/office/drawing/2014/main" id="{3B03C202-5074-6313-4AD1-4A566D46DA10}"/>
              </a:ext>
            </a:extLst>
          </p:cNvPr>
          <p:cNvCxnSpPr>
            <a:cxnSpLocks/>
            <a:stCxn id="36" idx="6"/>
          </p:cNvCxnSpPr>
          <p:nvPr/>
        </p:nvCxnSpPr>
        <p:spPr>
          <a:xfrm>
            <a:off x="7601725" y="4903407"/>
            <a:ext cx="1911444" cy="976937"/>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B23BCD0-3877-0038-A329-091392C5B4B2}"/>
              </a:ext>
            </a:extLst>
          </p:cNvPr>
          <p:cNvSpPr txBox="1"/>
          <p:nvPr/>
        </p:nvSpPr>
        <p:spPr>
          <a:xfrm>
            <a:off x="6431466" y="4581232"/>
            <a:ext cx="1034956" cy="646331"/>
          </a:xfrm>
          <a:prstGeom prst="rect">
            <a:avLst/>
          </a:prstGeom>
          <a:noFill/>
        </p:spPr>
        <p:txBody>
          <a:bodyPr wrap="square">
            <a:spAutoFit/>
          </a:bodyPr>
          <a:lstStyle/>
          <a:p>
            <a:pPr algn="ctr"/>
            <a:r>
              <a:rPr lang="en-US" dirty="0">
                <a:latin typeface="VAGRounded BT" panose="020F0702020204020204" pitchFamily="34" charset="0"/>
              </a:rPr>
              <a:t>Church</a:t>
            </a:r>
            <a:endParaRPr lang="en-US" sz="1800" dirty="0">
              <a:latin typeface="VAGRounded BT" panose="020F0702020204020204" pitchFamily="34" charset="0"/>
            </a:endParaRPr>
          </a:p>
          <a:p>
            <a:pPr algn="ctr"/>
            <a:r>
              <a:rPr lang="en-US" dirty="0">
                <a:latin typeface="VAGRounded BT" panose="020F0702020204020204" pitchFamily="34" charset="0"/>
              </a:rPr>
              <a:t>Bride</a:t>
            </a:r>
            <a:endParaRPr lang="en-US" sz="1800" dirty="0">
              <a:latin typeface="VAGRounded BT" panose="020F0702020204020204" pitchFamily="34" charset="0"/>
            </a:endParaRPr>
          </a:p>
        </p:txBody>
      </p:sp>
      <p:sp>
        <p:nvSpPr>
          <p:cNvPr id="39" name="TextBox 38">
            <a:extLst>
              <a:ext uri="{FF2B5EF4-FFF2-40B4-BE49-F238E27FC236}">
                <a16:creationId xmlns:a16="http://schemas.microsoft.com/office/drawing/2014/main" id="{CC9DCD85-65C0-1954-D5D9-D2AEEE619C0A}"/>
              </a:ext>
            </a:extLst>
          </p:cNvPr>
          <p:cNvSpPr txBox="1"/>
          <p:nvPr/>
        </p:nvSpPr>
        <p:spPr>
          <a:xfrm>
            <a:off x="9638307" y="3819161"/>
            <a:ext cx="1180424" cy="923330"/>
          </a:xfrm>
          <a:prstGeom prst="rect">
            <a:avLst/>
          </a:prstGeom>
          <a:noFill/>
        </p:spPr>
        <p:txBody>
          <a:bodyPr wrap="square">
            <a:spAutoFit/>
          </a:bodyPr>
          <a:lstStyle/>
          <a:p>
            <a:pPr algn="ctr"/>
            <a:r>
              <a:rPr lang="en-US" sz="1800" dirty="0">
                <a:latin typeface="VAGRounded BT" panose="020F0702020204020204" pitchFamily="34" charset="0"/>
              </a:rPr>
              <a:t>Moses</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#1</a:t>
            </a:r>
          </a:p>
        </p:txBody>
      </p:sp>
      <p:sp>
        <p:nvSpPr>
          <p:cNvPr id="40" name="TextBox 39">
            <a:extLst>
              <a:ext uri="{FF2B5EF4-FFF2-40B4-BE49-F238E27FC236}">
                <a16:creationId xmlns:a16="http://schemas.microsoft.com/office/drawing/2014/main" id="{3925A1D6-3420-187D-77C0-0C3AF3E66ED3}"/>
              </a:ext>
            </a:extLst>
          </p:cNvPr>
          <p:cNvSpPr txBox="1"/>
          <p:nvPr/>
        </p:nvSpPr>
        <p:spPr>
          <a:xfrm>
            <a:off x="9588127" y="5480321"/>
            <a:ext cx="1180424" cy="923330"/>
          </a:xfrm>
          <a:prstGeom prst="rect">
            <a:avLst/>
          </a:prstGeom>
          <a:noFill/>
        </p:spPr>
        <p:txBody>
          <a:bodyPr wrap="square">
            <a:spAutoFit/>
          </a:bodyPr>
          <a:lstStyle/>
          <a:p>
            <a:pPr algn="ctr"/>
            <a:r>
              <a:rPr lang="en-US" sz="1800" dirty="0">
                <a:latin typeface="VAGRounded BT" panose="020F0702020204020204" pitchFamily="34" charset="0"/>
              </a:rPr>
              <a:t>Christ</a:t>
            </a:r>
          </a:p>
          <a:p>
            <a:pPr algn="ctr"/>
            <a:r>
              <a:rPr lang="en-US" sz="1800" dirty="0">
                <a:latin typeface="VAGRounded BT" panose="020F0702020204020204" pitchFamily="34" charset="0"/>
              </a:rPr>
              <a:t>Husband</a:t>
            </a:r>
          </a:p>
          <a:p>
            <a:pPr algn="ctr"/>
            <a:r>
              <a:rPr lang="en-US" sz="1800" dirty="0">
                <a:latin typeface="VAGRounded BT" panose="020F0702020204020204" pitchFamily="34" charset="0"/>
              </a:rPr>
              <a:t>#2</a:t>
            </a:r>
          </a:p>
        </p:txBody>
      </p:sp>
      <p:sp>
        <p:nvSpPr>
          <p:cNvPr id="42" name="TextBox 41">
            <a:extLst>
              <a:ext uri="{FF2B5EF4-FFF2-40B4-BE49-F238E27FC236}">
                <a16:creationId xmlns:a16="http://schemas.microsoft.com/office/drawing/2014/main" id="{374B9892-F851-2C16-B685-CB6F2AECED72}"/>
              </a:ext>
            </a:extLst>
          </p:cNvPr>
          <p:cNvSpPr txBox="1"/>
          <p:nvPr/>
        </p:nvSpPr>
        <p:spPr>
          <a:xfrm>
            <a:off x="845549" y="3637822"/>
            <a:ext cx="2146571" cy="461665"/>
          </a:xfrm>
          <a:prstGeom prst="rect">
            <a:avLst/>
          </a:prstGeom>
          <a:noFill/>
        </p:spPr>
        <p:txBody>
          <a:bodyPr wrap="square">
            <a:spAutoFit/>
          </a:bodyPr>
          <a:lstStyle/>
          <a:p>
            <a:r>
              <a:rPr lang="en-US" sz="2400" dirty="0">
                <a:latin typeface="VAGRounded BT" panose="020F0702020204020204" pitchFamily="34" charset="0"/>
              </a:rPr>
              <a:t>Romans 7:1-2</a:t>
            </a:r>
          </a:p>
        </p:txBody>
      </p:sp>
      <p:sp>
        <p:nvSpPr>
          <p:cNvPr id="44" name="TextBox 43">
            <a:extLst>
              <a:ext uri="{FF2B5EF4-FFF2-40B4-BE49-F238E27FC236}">
                <a16:creationId xmlns:a16="http://schemas.microsoft.com/office/drawing/2014/main" id="{4DA63A55-F80B-CB39-A78B-74729DA8EDA7}"/>
              </a:ext>
            </a:extLst>
          </p:cNvPr>
          <p:cNvSpPr txBox="1"/>
          <p:nvPr/>
        </p:nvSpPr>
        <p:spPr>
          <a:xfrm>
            <a:off x="4797506" y="3532693"/>
            <a:ext cx="1305562" cy="646331"/>
          </a:xfrm>
          <a:prstGeom prst="rect">
            <a:avLst/>
          </a:prstGeom>
          <a:noFill/>
        </p:spPr>
        <p:txBody>
          <a:bodyPr wrap="square">
            <a:spAutoFit/>
          </a:bodyPr>
          <a:lstStyle/>
          <a:p>
            <a:r>
              <a:rPr lang="en-US" sz="1800" dirty="0">
                <a:solidFill>
                  <a:srgbClr val="FF0000"/>
                </a:solidFill>
                <a:latin typeface="VAGRounded BT" panose="020F0702020204020204" pitchFamily="34" charset="0"/>
              </a:rPr>
              <a:t>“</a:t>
            </a:r>
            <a:r>
              <a:rPr lang="en-US" dirty="0">
                <a:solidFill>
                  <a:srgbClr val="FF0000"/>
                </a:solidFill>
                <a:latin typeface="VAGRounded BT" panose="020F0702020204020204" pitchFamily="34" charset="0"/>
              </a:rPr>
              <a:t>D</a:t>
            </a:r>
            <a:r>
              <a:rPr lang="en-US" sz="1800" dirty="0">
                <a:solidFill>
                  <a:srgbClr val="FF0000"/>
                </a:solidFill>
                <a:latin typeface="VAGRounded BT" panose="020F0702020204020204" pitchFamily="34" charset="0"/>
              </a:rPr>
              <a:t>ead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CA" dirty="0">
              <a:solidFill>
                <a:srgbClr val="FF0000"/>
              </a:solidFill>
              <a:latin typeface="VAGRounded BT" panose="020F0702020204020204" pitchFamily="34" charset="0"/>
            </a:endParaRPr>
          </a:p>
        </p:txBody>
      </p:sp>
      <p:sp>
        <p:nvSpPr>
          <p:cNvPr id="45" name="TextBox 44">
            <a:extLst>
              <a:ext uri="{FF2B5EF4-FFF2-40B4-BE49-F238E27FC236}">
                <a16:creationId xmlns:a16="http://schemas.microsoft.com/office/drawing/2014/main" id="{FEE44397-AEFE-1A72-B307-375885F9743F}"/>
              </a:ext>
            </a:extLst>
          </p:cNvPr>
          <p:cNvSpPr txBox="1"/>
          <p:nvPr/>
        </p:nvSpPr>
        <p:spPr>
          <a:xfrm>
            <a:off x="10725372" y="5125491"/>
            <a:ext cx="1305562" cy="923330"/>
          </a:xfrm>
          <a:prstGeom prst="rect">
            <a:avLst/>
          </a:prstGeom>
          <a:noFill/>
        </p:spPr>
        <p:txBody>
          <a:bodyPr wrap="square">
            <a:spAutoFit/>
          </a:bodyPr>
          <a:lstStyle/>
          <a:p>
            <a:r>
              <a:rPr lang="en-US" dirty="0">
                <a:solidFill>
                  <a:srgbClr val="FF0000"/>
                </a:solidFill>
                <a:latin typeface="VAGRounded BT" panose="020F0702020204020204" pitchFamily="34" charset="0"/>
              </a:rPr>
              <a:t>“Alive to</a:t>
            </a:r>
          </a:p>
          <a:p>
            <a:r>
              <a:rPr lang="en-US" dirty="0">
                <a:solidFill>
                  <a:srgbClr val="FF0000"/>
                </a:solidFill>
                <a:latin typeface="VAGRounded BT" panose="020F0702020204020204" pitchFamily="34" charset="0"/>
              </a:rPr>
              <a:t> L</a:t>
            </a:r>
            <a:r>
              <a:rPr lang="en-US" sz="1800" dirty="0">
                <a:solidFill>
                  <a:srgbClr val="FF0000"/>
                </a:solidFill>
                <a:latin typeface="VAGRounded BT" panose="020F0702020204020204" pitchFamily="34" charset="0"/>
              </a:rPr>
              <a:t>aw of</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Christ”</a:t>
            </a:r>
            <a:endParaRPr lang="en-CA" dirty="0">
              <a:solidFill>
                <a:srgbClr val="FF0000"/>
              </a:solidFill>
              <a:latin typeface="VAGRounded BT" panose="020F0702020204020204" pitchFamily="34" charset="0"/>
            </a:endParaRPr>
          </a:p>
        </p:txBody>
      </p:sp>
      <p:pic>
        <p:nvPicPr>
          <p:cNvPr id="6152" name="Picture 8" descr="Check Mark clip art - vector clip art online, royalty free ">
            <a:extLst>
              <a:ext uri="{FF2B5EF4-FFF2-40B4-BE49-F238E27FC236}">
                <a16:creationId xmlns:a16="http://schemas.microsoft.com/office/drawing/2014/main" id="{CC0302A1-4F23-FC9E-CA04-F62F260D4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8202" y="5762174"/>
            <a:ext cx="1092203" cy="101210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heck Mark clip art - vector clip art online, royalty free ">
            <a:extLst>
              <a:ext uri="{FF2B5EF4-FFF2-40B4-BE49-F238E27FC236}">
                <a16:creationId xmlns:a16="http://schemas.microsoft.com/office/drawing/2014/main" id="{2C5BCF6F-E12B-CF0E-5BF3-877A5FAE5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18731" y="5762174"/>
            <a:ext cx="1092203" cy="101210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51BE3392-47B0-4501-0416-DD7868DBB198}"/>
              </a:ext>
            </a:extLst>
          </p:cNvPr>
          <p:cNvSpPr txBox="1"/>
          <p:nvPr/>
        </p:nvSpPr>
        <p:spPr>
          <a:xfrm>
            <a:off x="10714497" y="3603235"/>
            <a:ext cx="1420231" cy="923330"/>
          </a:xfrm>
          <a:prstGeom prst="rect">
            <a:avLst/>
          </a:prstGeom>
          <a:noFill/>
        </p:spPr>
        <p:txBody>
          <a:bodyPr wrap="square">
            <a:spAutoFit/>
          </a:bodyPr>
          <a:lstStyle/>
          <a:p>
            <a:r>
              <a:rPr lang="en-US" sz="1800" dirty="0">
                <a:solidFill>
                  <a:srgbClr val="FF0000"/>
                </a:solidFill>
                <a:latin typeface="VAGRounded BT" panose="020F0702020204020204" pitchFamily="34" charset="0"/>
              </a:rPr>
              <a:t>“Dead to</a:t>
            </a:r>
          </a:p>
          <a:p>
            <a:r>
              <a:rPr lang="en-US" dirty="0">
                <a:solidFill>
                  <a:srgbClr val="FF0000"/>
                </a:solidFill>
                <a:latin typeface="VAGRounded BT" panose="020F0702020204020204" pitchFamily="34" charset="0"/>
              </a:rPr>
              <a:t>  </a:t>
            </a:r>
            <a:r>
              <a:rPr lang="en-US" sz="1800" dirty="0">
                <a:solidFill>
                  <a:srgbClr val="FF0000"/>
                </a:solidFill>
                <a:latin typeface="VAGRounded BT" panose="020F0702020204020204" pitchFamily="34" charset="0"/>
              </a:rPr>
              <a:t>the Law</a:t>
            </a:r>
            <a:endParaRPr lang="en-US" dirty="0">
              <a:solidFill>
                <a:srgbClr val="FF0000"/>
              </a:solidFill>
              <a:latin typeface="VAGRounded BT" panose="020F0702020204020204" pitchFamily="34" charset="0"/>
            </a:endParaRPr>
          </a:p>
          <a:p>
            <a:r>
              <a:rPr lang="en-US" sz="1800" dirty="0">
                <a:solidFill>
                  <a:srgbClr val="FF0000"/>
                </a:solidFill>
                <a:latin typeface="VAGRounded BT" panose="020F0702020204020204" pitchFamily="34" charset="0"/>
              </a:rPr>
              <a:t>  of Moses”</a:t>
            </a:r>
            <a:endParaRPr lang="en-CA" dirty="0">
              <a:solidFill>
                <a:srgbClr val="FF0000"/>
              </a:solidFill>
              <a:latin typeface="VAGRounded BT" panose="020F0702020204020204" pitchFamily="34" charset="0"/>
            </a:endParaRPr>
          </a:p>
        </p:txBody>
      </p:sp>
      <p:sp>
        <p:nvSpPr>
          <p:cNvPr id="15" name="TextBox 14">
            <a:extLst>
              <a:ext uri="{FF2B5EF4-FFF2-40B4-BE49-F238E27FC236}">
                <a16:creationId xmlns:a16="http://schemas.microsoft.com/office/drawing/2014/main" id="{9CAE171E-CE91-D25B-8276-66043FFC2B23}"/>
              </a:ext>
            </a:extLst>
          </p:cNvPr>
          <p:cNvSpPr txBox="1"/>
          <p:nvPr/>
        </p:nvSpPr>
        <p:spPr>
          <a:xfrm>
            <a:off x="9800680" y="3239136"/>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sp>
        <p:nvSpPr>
          <p:cNvPr id="16" name="TextBox 15">
            <a:extLst>
              <a:ext uri="{FF2B5EF4-FFF2-40B4-BE49-F238E27FC236}">
                <a16:creationId xmlns:a16="http://schemas.microsoft.com/office/drawing/2014/main" id="{E92B4DED-F6D0-11EE-870F-485DD5761C15}"/>
              </a:ext>
            </a:extLst>
          </p:cNvPr>
          <p:cNvSpPr txBox="1"/>
          <p:nvPr/>
        </p:nvSpPr>
        <p:spPr>
          <a:xfrm>
            <a:off x="3826585" y="3290708"/>
            <a:ext cx="1078108" cy="1862048"/>
          </a:xfrm>
          <a:prstGeom prst="rect">
            <a:avLst/>
          </a:prstGeom>
          <a:noFill/>
        </p:spPr>
        <p:txBody>
          <a:bodyPr wrap="square">
            <a:spAutoFit/>
          </a:bodyPr>
          <a:lstStyle/>
          <a:p>
            <a:r>
              <a:rPr lang="en-US" sz="11500" dirty="0">
                <a:solidFill>
                  <a:srgbClr val="FF0000"/>
                </a:solidFill>
              </a:rPr>
              <a:t>X</a:t>
            </a:r>
            <a:endParaRPr lang="en-CA" sz="11500" dirty="0">
              <a:solidFill>
                <a:srgbClr val="FF0000"/>
              </a:solidFill>
            </a:endParaRPr>
          </a:p>
        </p:txBody>
      </p:sp>
      <p:sp>
        <p:nvSpPr>
          <p:cNvPr id="22" name="TextBox 21">
            <a:extLst>
              <a:ext uri="{FF2B5EF4-FFF2-40B4-BE49-F238E27FC236}">
                <a16:creationId xmlns:a16="http://schemas.microsoft.com/office/drawing/2014/main" id="{CA7E955C-0E1B-3970-3D7D-D2F3023AFEF4}"/>
              </a:ext>
            </a:extLst>
          </p:cNvPr>
          <p:cNvSpPr txBox="1"/>
          <p:nvPr/>
        </p:nvSpPr>
        <p:spPr>
          <a:xfrm>
            <a:off x="1636989" y="4487969"/>
            <a:ext cx="2306381" cy="646331"/>
          </a:xfrm>
          <a:prstGeom prst="rect">
            <a:avLst/>
          </a:prstGeom>
          <a:noFill/>
        </p:spPr>
        <p:txBody>
          <a:bodyPr wrap="square">
            <a:spAutoFit/>
          </a:bodyPr>
          <a:lstStyle/>
          <a:p>
            <a:pPr algn="ctr"/>
            <a:r>
              <a:rPr lang="en-US" sz="1800" dirty="0">
                <a:latin typeface="VAGRounded BT" panose="020F0702020204020204" pitchFamily="34" charset="0"/>
              </a:rPr>
              <a:t>Marriage</a:t>
            </a:r>
          </a:p>
          <a:p>
            <a:pPr algn="ctr"/>
            <a:r>
              <a:rPr lang="en-US" dirty="0">
                <a:latin typeface="VAGRounded BT" panose="020F0702020204020204" pitchFamily="34" charset="0"/>
              </a:rPr>
              <a:t>and </a:t>
            </a:r>
            <a:r>
              <a:rPr lang="en-US" sz="1800" dirty="0">
                <a:latin typeface="VAGRounded BT" panose="020F0702020204020204" pitchFamily="34" charset="0"/>
              </a:rPr>
              <a:t>Divorce</a:t>
            </a:r>
          </a:p>
        </p:txBody>
      </p:sp>
      <p:sp>
        <p:nvSpPr>
          <p:cNvPr id="25" name="TextBox 24">
            <a:extLst>
              <a:ext uri="{FF2B5EF4-FFF2-40B4-BE49-F238E27FC236}">
                <a16:creationId xmlns:a16="http://schemas.microsoft.com/office/drawing/2014/main" id="{3E263912-79B3-9716-1AA2-5C0D48EFA550}"/>
              </a:ext>
            </a:extLst>
          </p:cNvPr>
          <p:cNvSpPr txBox="1"/>
          <p:nvPr/>
        </p:nvSpPr>
        <p:spPr>
          <a:xfrm>
            <a:off x="8041882" y="4655024"/>
            <a:ext cx="1606590" cy="461665"/>
          </a:xfrm>
          <a:prstGeom prst="rect">
            <a:avLst/>
          </a:prstGeom>
          <a:noFill/>
        </p:spPr>
        <p:txBody>
          <a:bodyPr wrap="square">
            <a:spAutoFit/>
          </a:bodyPr>
          <a:lstStyle/>
          <a:p>
            <a:pPr algn="ctr"/>
            <a:r>
              <a:rPr lang="en-US" sz="2400" dirty="0">
                <a:latin typeface="VAGRounded BT" panose="020F0702020204020204" pitchFamily="34" charset="0"/>
              </a:rPr>
              <a:t>CHURCH</a:t>
            </a:r>
            <a:endParaRPr lang="en-US" sz="1800" dirty="0">
              <a:latin typeface="VAGRounded BT" panose="020F0702020204020204" pitchFamily="34" charset="0"/>
            </a:endParaRPr>
          </a:p>
        </p:txBody>
      </p:sp>
      <p:sp>
        <p:nvSpPr>
          <p:cNvPr id="26" name="TextBox 25">
            <a:extLst>
              <a:ext uri="{FF2B5EF4-FFF2-40B4-BE49-F238E27FC236}">
                <a16:creationId xmlns:a16="http://schemas.microsoft.com/office/drawing/2014/main" id="{7283EF32-4003-7EBA-3BA3-990201885DD1}"/>
              </a:ext>
            </a:extLst>
          </p:cNvPr>
          <p:cNvSpPr txBox="1"/>
          <p:nvPr/>
        </p:nvSpPr>
        <p:spPr>
          <a:xfrm>
            <a:off x="4709537" y="5053180"/>
            <a:ext cx="1214101" cy="646331"/>
          </a:xfrm>
          <a:prstGeom prst="rect">
            <a:avLst/>
          </a:prstGeom>
          <a:noFill/>
        </p:spPr>
        <p:txBody>
          <a:bodyPr wrap="square">
            <a:spAutoFit/>
          </a:bodyPr>
          <a:lstStyle/>
          <a:p>
            <a:pPr algn="ctr"/>
            <a:r>
              <a:rPr lang="en-US" dirty="0">
                <a:solidFill>
                  <a:srgbClr val="FF0000"/>
                </a:solidFill>
                <a:latin typeface="VAGRounded BT" panose="020F0702020204020204" pitchFamily="34" charset="0"/>
              </a:rPr>
              <a:t>“Alive to the Law</a:t>
            </a:r>
            <a:r>
              <a:rPr lang="en-US" sz="1800" dirty="0">
                <a:solidFill>
                  <a:srgbClr val="FF0000"/>
                </a:solidFill>
                <a:latin typeface="VAGRounded BT" panose="020F0702020204020204" pitchFamily="34" charset="0"/>
              </a:rPr>
              <a:t>”</a:t>
            </a:r>
            <a:endParaRPr lang="en-CA" dirty="0">
              <a:solidFill>
                <a:srgbClr val="FF0000"/>
              </a:solidFill>
              <a:latin typeface="VAGRounded BT" panose="020F0702020204020204" pitchFamily="34" charset="0"/>
            </a:endParaRPr>
          </a:p>
        </p:txBody>
      </p:sp>
    </p:spTree>
    <p:extLst>
      <p:ext uri="{BB962C8B-B14F-4D97-AF65-F5344CB8AC3E}">
        <p14:creationId xmlns:p14="http://schemas.microsoft.com/office/powerpoint/2010/main" val="404305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3618739"/>
            <a:ext cx="6541626" cy="3108543"/>
          </a:xfrm>
          <a:prstGeom prst="rect">
            <a:avLst/>
          </a:prstGeom>
          <a:noFill/>
        </p:spPr>
        <p:txBody>
          <a:bodyPr wrap="square" rtlCol="0">
            <a:spAutoFit/>
          </a:bodyPr>
          <a:lstStyle/>
          <a:p>
            <a:r>
              <a:rPr lang="en-US" sz="2800" dirty="0">
                <a:latin typeface="VAGRounded BT" panose="020F0702020204020204" pitchFamily="34" charset="0"/>
              </a:rPr>
              <a:t>“</a:t>
            </a:r>
            <a:r>
              <a:rPr lang="en-US" sz="2800" dirty="0">
                <a:effectLst/>
                <a:latin typeface="VAGRounded BT" panose="020F0702020204020204" pitchFamily="34" charset="0"/>
              </a:rPr>
              <a:t>When God said, “A </a:t>
            </a:r>
            <a:r>
              <a:rPr lang="en-US" sz="2800" dirty="0">
                <a:solidFill>
                  <a:srgbClr val="FF0000"/>
                </a:solidFill>
                <a:effectLst/>
                <a:latin typeface="VAGRounded BT" panose="020F0702020204020204" pitchFamily="34" charset="0"/>
              </a:rPr>
              <a:t>new covenant</a:t>
            </a:r>
            <a:r>
              <a:rPr lang="en-US" sz="2800" dirty="0">
                <a:effectLst/>
                <a:latin typeface="VAGRounded BT" panose="020F0702020204020204" pitchFamily="34" charset="0"/>
              </a:rPr>
              <a:t>,”</a:t>
            </a:r>
          </a:p>
          <a:p>
            <a:r>
              <a:rPr lang="en-US" sz="2800" dirty="0">
                <a:latin typeface="VAGRounded BT" panose="020F0702020204020204" pitchFamily="34" charset="0"/>
              </a:rPr>
              <a:t>  </a:t>
            </a:r>
            <a:r>
              <a:rPr lang="en-US" sz="2800" dirty="0">
                <a:effectLst/>
                <a:latin typeface="VAGRounded BT" panose="020F0702020204020204" pitchFamily="34" charset="0"/>
              </a:rPr>
              <a:t>He has made the </a:t>
            </a:r>
            <a:r>
              <a:rPr lang="en-US" sz="2800" dirty="0">
                <a:solidFill>
                  <a:srgbClr val="FF0000"/>
                </a:solidFill>
                <a:effectLst/>
                <a:latin typeface="VAGRounded BT" panose="020F0702020204020204" pitchFamily="34" charset="0"/>
              </a:rPr>
              <a:t>first obsolete</a:t>
            </a:r>
            <a:r>
              <a:rPr lang="en-US" sz="2800" dirty="0">
                <a:effectLst/>
                <a:latin typeface="VAGRounded BT" panose="020F0702020204020204" pitchFamily="34" charset="0"/>
              </a:rPr>
              <a:t>.”</a:t>
            </a:r>
          </a:p>
          <a:p>
            <a:r>
              <a:rPr lang="en-US" sz="2800" dirty="0">
                <a:latin typeface="VAGRounded BT" panose="020F0702020204020204" pitchFamily="34" charset="0"/>
              </a:rPr>
              <a:t>                          </a:t>
            </a:r>
            <a:r>
              <a:rPr lang="en-US" sz="2800" dirty="0">
                <a:effectLst/>
                <a:latin typeface="VAGRounded BT" panose="020F0702020204020204" pitchFamily="34" charset="0"/>
              </a:rPr>
              <a:t>(Hebrews 8:13)</a:t>
            </a:r>
          </a:p>
          <a:p>
            <a:endParaRPr lang="en-US" sz="2800" dirty="0">
              <a:latin typeface="VAGRounded BT" panose="020F0702020204020204" pitchFamily="34" charset="0"/>
            </a:endParaRPr>
          </a:p>
          <a:p>
            <a:r>
              <a:rPr lang="en-US" sz="2800" dirty="0">
                <a:latin typeface="VAGRounded BT" panose="020F0702020204020204" pitchFamily="34" charset="0"/>
              </a:rPr>
              <a:t>“He has taken it out of the way,</a:t>
            </a:r>
          </a:p>
          <a:p>
            <a:r>
              <a:rPr lang="en-US" sz="2800" dirty="0">
                <a:latin typeface="VAGRounded BT" panose="020F0702020204020204" pitchFamily="34" charset="0"/>
              </a:rPr>
              <a:t> having </a:t>
            </a:r>
            <a:r>
              <a:rPr lang="en-US" sz="2800" dirty="0">
                <a:solidFill>
                  <a:srgbClr val="FF0000"/>
                </a:solidFill>
                <a:latin typeface="VAGRounded BT" panose="020F0702020204020204" pitchFamily="34" charset="0"/>
              </a:rPr>
              <a:t>nailed it to the cross</a:t>
            </a:r>
            <a:r>
              <a:rPr lang="en-US" sz="2800" dirty="0">
                <a:latin typeface="VAGRounded BT" panose="020F0702020204020204" pitchFamily="34" charset="0"/>
              </a:rPr>
              <a:t>.”</a:t>
            </a:r>
          </a:p>
          <a:p>
            <a:r>
              <a:rPr lang="en-US" sz="2800" dirty="0">
                <a:latin typeface="VAGRounded BT" panose="020F0702020204020204" pitchFamily="34" charset="0"/>
              </a:rPr>
              <a:t>                         (Colossian 2:14)</a:t>
            </a:r>
          </a:p>
        </p:txBody>
      </p:sp>
      <p:pic>
        <p:nvPicPr>
          <p:cNvPr id="2052" name="Picture 4" descr="Call Out Clipart ">
            <a:extLst>
              <a:ext uri="{FF2B5EF4-FFF2-40B4-BE49-F238E27FC236}">
                <a16:creationId xmlns:a16="http://schemas.microsoft.com/office/drawing/2014/main" id="{2733986C-DC0B-ACE5-312A-D824D057E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69045" y="1980598"/>
            <a:ext cx="9988953" cy="222885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8E6F322-76BB-0C3F-4619-B2AF0611370B}"/>
              </a:ext>
            </a:extLst>
          </p:cNvPr>
          <p:cNvSpPr txBox="1"/>
          <p:nvPr/>
        </p:nvSpPr>
        <p:spPr>
          <a:xfrm>
            <a:off x="414760" y="2261724"/>
            <a:ext cx="7380790" cy="954107"/>
          </a:xfrm>
          <a:prstGeom prst="rect">
            <a:avLst/>
          </a:prstGeom>
          <a:noFill/>
        </p:spPr>
        <p:txBody>
          <a:bodyPr wrap="square">
            <a:spAutoFit/>
          </a:bodyPr>
          <a:lstStyle/>
          <a:p>
            <a:r>
              <a:rPr lang="en-CA" sz="2800" b="1" dirty="0">
                <a:solidFill>
                  <a:schemeClr val="accent1"/>
                </a:solidFill>
              </a:rPr>
              <a:t>“All Sabbatarians agree the first covenant was </a:t>
            </a:r>
          </a:p>
          <a:p>
            <a:r>
              <a:rPr lang="en-CA" sz="2800" b="1" dirty="0">
                <a:solidFill>
                  <a:schemeClr val="accent1"/>
                </a:solidFill>
              </a:rPr>
              <a:t> abolished when it was </a:t>
            </a:r>
            <a:r>
              <a:rPr lang="en-CA" sz="2800" b="1" i="0" u="none" strike="noStrike" baseline="0" dirty="0">
                <a:solidFill>
                  <a:schemeClr val="accent1"/>
                </a:solidFill>
              </a:rPr>
              <a:t>nailed to the cross.”</a:t>
            </a: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63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pic>
        <p:nvPicPr>
          <p:cNvPr id="13" name="Picture 2" descr="Ten Commandments Tablets Stock Illustrations – 331 Ten Commandments Tablets  Stock Illustrations, Vectors &amp; Clipart - Dreamstime">
            <a:extLst>
              <a:ext uri="{FF2B5EF4-FFF2-40B4-BE49-F238E27FC236}">
                <a16:creationId xmlns:a16="http://schemas.microsoft.com/office/drawing/2014/main" id="{A79E9D42-9819-D956-BAFF-EE72B27E49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519"/>
          <a:stretch/>
        </p:blipFill>
        <p:spPr bwMode="auto">
          <a:xfrm>
            <a:off x="60059" y="3429000"/>
            <a:ext cx="3941273" cy="328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E0A3E1-C2E9-AB3B-10C6-FB0B470BBAB8}"/>
              </a:ext>
            </a:extLst>
          </p:cNvPr>
          <p:cNvSpPr txBox="1"/>
          <p:nvPr/>
        </p:nvSpPr>
        <p:spPr>
          <a:xfrm>
            <a:off x="4001332" y="3614739"/>
            <a:ext cx="8108516" cy="1323439"/>
          </a:xfrm>
          <a:prstGeom prst="rect">
            <a:avLst/>
          </a:prstGeom>
          <a:noFill/>
        </p:spPr>
        <p:txBody>
          <a:bodyPr wrap="square">
            <a:spAutoFit/>
          </a:bodyPr>
          <a:lstStyle/>
          <a:p>
            <a:pPr algn="ctr"/>
            <a:r>
              <a:rPr lang="en-CA" sz="4000" dirty="0">
                <a:latin typeface="VAGRounded BT" panose="020F0702020204020204" pitchFamily="34" charset="0"/>
              </a:rPr>
              <a:t>Christians who keep the Sabbath are spiritual adulterers.</a:t>
            </a:r>
          </a:p>
        </p:txBody>
      </p:sp>
      <p:sp>
        <p:nvSpPr>
          <p:cNvPr id="24" name="TextBox 23">
            <a:extLst>
              <a:ext uri="{FF2B5EF4-FFF2-40B4-BE49-F238E27FC236}">
                <a16:creationId xmlns:a16="http://schemas.microsoft.com/office/drawing/2014/main" id="{14A49F25-4E22-3B95-395A-E07D1F31D1E0}"/>
              </a:ext>
            </a:extLst>
          </p:cNvPr>
          <p:cNvSpPr txBox="1"/>
          <p:nvPr/>
        </p:nvSpPr>
        <p:spPr>
          <a:xfrm>
            <a:off x="4205404" y="5135019"/>
            <a:ext cx="8190668" cy="1569660"/>
          </a:xfrm>
          <a:prstGeom prst="rect">
            <a:avLst/>
          </a:prstGeom>
          <a:noFill/>
        </p:spPr>
        <p:txBody>
          <a:bodyPr wrap="square">
            <a:spAutoFit/>
          </a:bodyPr>
          <a:lstStyle/>
          <a:p>
            <a:pPr marL="0" marR="0">
              <a:spcBef>
                <a:spcPts val="0"/>
              </a:spcBef>
            </a:pPr>
            <a:r>
              <a:rPr lang="en-US" sz="3200" dirty="0">
                <a:latin typeface="VAGRounded BT" panose="020F0702020204020204" pitchFamily="34" charset="0"/>
              </a:rPr>
              <a:t>“Y</a:t>
            </a:r>
            <a:r>
              <a:rPr lang="en-US" sz="3200" dirty="0">
                <a:effectLst/>
                <a:latin typeface="VAGRounded BT" panose="020F0702020204020204" pitchFamily="34" charset="0"/>
              </a:rPr>
              <a:t>ou who are seeking to be justified by law, you have been </a:t>
            </a:r>
            <a:r>
              <a:rPr lang="en-US" sz="3200" dirty="0">
                <a:solidFill>
                  <a:srgbClr val="FF0000"/>
                </a:solidFill>
                <a:effectLst/>
                <a:latin typeface="VAGRounded BT" panose="020F0702020204020204" pitchFamily="34" charset="0"/>
              </a:rPr>
              <a:t>severed from Christ </a:t>
            </a:r>
            <a:r>
              <a:rPr lang="en-US" sz="3200" dirty="0">
                <a:effectLst/>
                <a:latin typeface="VAGRounded BT" panose="020F0702020204020204" pitchFamily="34" charset="0"/>
              </a:rPr>
              <a:t>and have </a:t>
            </a:r>
            <a:r>
              <a:rPr lang="en-US" sz="3200" dirty="0">
                <a:solidFill>
                  <a:srgbClr val="FF0000"/>
                </a:solidFill>
                <a:effectLst/>
                <a:latin typeface="VAGRounded BT" panose="020F0702020204020204" pitchFamily="34" charset="0"/>
              </a:rPr>
              <a:t>fallen from grace</a:t>
            </a:r>
            <a:r>
              <a:rPr lang="en-US" sz="3200" dirty="0">
                <a:effectLst/>
                <a:latin typeface="VAGRounded BT" panose="020F0702020204020204" pitchFamily="34" charset="0"/>
              </a:rPr>
              <a:t>.” (Gal 5:4) </a:t>
            </a:r>
          </a:p>
        </p:txBody>
      </p:sp>
      <p:sp>
        <p:nvSpPr>
          <p:cNvPr id="27" name="Multiplication Sign 26">
            <a:extLst>
              <a:ext uri="{FF2B5EF4-FFF2-40B4-BE49-F238E27FC236}">
                <a16:creationId xmlns:a16="http://schemas.microsoft.com/office/drawing/2014/main" id="{960D296F-9AF3-724C-36E9-261841CA0D97}"/>
              </a:ext>
            </a:extLst>
          </p:cNvPr>
          <p:cNvSpPr/>
          <p:nvPr/>
        </p:nvSpPr>
        <p:spPr>
          <a:xfrm>
            <a:off x="441657" y="3773559"/>
            <a:ext cx="3178078" cy="2943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51647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pic>
        <p:nvPicPr>
          <p:cNvPr id="13" name="Picture 2" descr="Ten Commandments Tablets Stock Illustrations – 331 Ten Commandments Tablets  Stock Illustrations, Vectors &amp; Clipart - Dreamstime">
            <a:extLst>
              <a:ext uri="{FF2B5EF4-FFF2-40B4-BE49-F238E27FC236}">
                <a16:creationId xmlns:a16="http://schemas.microsoft.com/office/drawing/2014/main" id="{A79E9D42-9819-D956-BAFF-EE72B27E49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519"/>
          <a:stretch/>
        </p:blipFill>
        <p:spPr bwMode="auto">
          <a:xfrm>
            <a:off x="60059" y="3429000"/>
            <a:ext cx="3941273" cy="328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E0A3E1-C2E9-AB3B-10C6-FB0B470BBAB8}"/>
              </a:ext>
            </a:extLst>
          </p:cNvPr>
          <p:cNvSpPr txBox="1"/>
          <p:nvPr/>
        </p:nvSpPr>
        <p:spPr>
          <a:xfrm>
            <a:off x="4001332" y="3614739"/>
            <a:ext cx="8108516" cy="1323439"/>
          </a:xfrm>
          <a:prstGeom prst="rect">
            <a:avLst/>
          </a:prstGeom>
          <a:noFill/>
        </p:spPr>
        <p:txBody>
          <a:bodyPr wrap="square">
            <a:spAutoFit/>
          </a:bodyPr>
          <a:lstStyle/>
          <a:p>
            <a:pPr algn="ctr"/>
            <a:r>
              <a:rPr lang="en-CA" sz="4000" dirty="0">
                <a:latin typeface="VAGRounded BT" panose="020F0702020204020204" pitchFamily="34" charset="0"/>
              </a:rPr>
              <a:t>Christians who keep the Sabbath are spiritual adulterers.</a:t>
            </a:r>
          </a:p>
        </p:txBody>
      </p:sp>
      <p:sp>
        <p:nvSpPr>
          <p:cNvPr id="24" name="TextBox 23">
            <a:extLst>
              <a:ext uri="{FF2B5EF4-FFF2-40B4-BE49-F238E27FC236}">
                <a16:creationId xmlns:a16="http://schemas.microsoft.com/office/drawing/2014/main" id="{14A49F25-4E22-3B95-395A-E07D1F31D1E0}"/>
              </a:ext>
            </a:extLst>
          </p:cNvPr>
          <p:cNvSpPr txBox="1"/>
          <p:nvPr/>
        </p:nvSpPr>
        <p:spPr>
          <a:xfrm>
            <a:off x="4300777" y="4795897"/>
            <a:ext cx="8190668" cy="2062103"/>
          </a:xfrm>
          <a:prstGeom prst="rect">
            <a:avLst/>
          </a:prstGeom>
          <a:noFill/>
        </p:spPr>
        <p:txBody>
          <a:bodyPr wrap="square">
            <a:spAutoFit/>
          </a:bodyPr>
          <a:lstStyle/>
          <a:p>
            <a:pPr marL="0" marR="0">
              <a:spcBef>
                <a:spcPts val="0"/>
              </a:spcBef>
            </a:pPr>
            <a:r>
              <a:rPr lang="en-US" sz="3200" dirty="0">
                <a:latin typeface="VAGRounded BT" panose="020F0702020204020204" pitchFamily="34" charset="0"/>
              </a:rPr>
              <a:t>“</a:t>
            </a:r>
            <a:r>
              <a:rPr lang="en-US" sz="3200" dirty="0">
                <a:solidFill>
                  <a:srgbClr val="FF0000"/>
                </a:solidFill>
                <a:effectLst/>
                <a:latin typeface="VAGRounded BT" panose="020F0702020204020204" pitchFamily="34" charset="0"/>
              </a:rPr>
              <a:t>severed/fallen from grace</a:t>
            </a:r>
            <a:r>
              <a:rPr lang="en-US" sz="3200" dirty="0">
                <a:effectLst/>
                <a:latin typeface="VAGRounded BT" panose="020F0702020204020204" pitchFamily="34" charset="0"/>
              </a:rPr>
              <a:t>.” (Gal 5:4)</a:t>
            </a:r>
          </a:p>
          <a:p>
            <a:pPr marL="0" marR="0">
              <a:spcBef>
                <a:spcPts val="0"/>
              </a:spcBef>
            </a:pPr>
            <a:endParaRPr lang="en-US" sz="3200" dirty="0">
              <a:effectLst/>
              <a:latin typeface="VAGRounded BT" panose="020F0702020204020204" pitchFamily="34" charset="0"/>
            </a:endParaRPr>
          </a:p>
          <a:p>
            <a:pPr marL="0" marR="0">
              <a:spcBef>
                <a:spcPts val="0"/>
              </a:spcBef>
            </a:pPr>
            <a:r>
              <a:rPr lang="en-US" sz="3200" dirty="0">
                <a:effectLst/>
                <a:latin typeface="VAGRounded BT" panose="020F0702020204020204" pitchFamily="34" charset="0"/>
              </a:rPr>
              <a:t>AD 350 Cyril: “Do not </a:t>
            </a:r>
            <a:r>
              <a:rPr lang="en-US" sz="3200" dirty="0">
                <a:solidFill>
                  <a:srgbClr val="FF0000"/>
                </a:solidFill>
                <a:effectLst/>
                <a:latin typeface="VAGRounded BT" panose="020F0702020204020204" pitchFamily="34" charset="0"/>
              </a:rPr>
              <a:t>fall away </a:t>
            </a:r>
            <a:r>
              <a:rPr lang="en-US" sz="3200" dirty="0">
                <a:effectLst/>
                <a:latin typeface="VAGRounded BT" panose="020F0702020204020204" pitchFamily="34" charset="0"/>
              </a:rPr>
              <a:t>into Judaism by </a:t>
            </a:r>
            <a:r>
              <a:rPr lang="en-US" sz="3200" dirty="0">
                <a:solidFill>
                  <a:srgbClr val="FF0000"/>
                </a:solidFill>
                <a:effectLst/>
                <a:latin typeface="VAGRounded BT" panose="020F0702020204020204" pitchFamily="34" charset="0"/>
              </a:rPr>
              <a:t>keeping Sabbaths</a:t>
            </a:r>
            <a:r>
              <a:rPr lang="en-US" sz="3200" dirty="0">
                <a:effectLst/>
                <a:latin typeface="VAGRounded BT" panose="020F0702020204020204" pitchFamily="34" charset="0"/>
              </a:rPr>
              <a:t>.”</a:t>
            </a:r>
          </a:p>
        </p:txBody>
      </p:sp>
      <p:sp>
        <p:nvSpPr>
          <p:cNvPr id="27" name="Multiplication Sign 26">
            <a:extLst>
              <a:ext uri="{FF2B5EF4-FFF2-40B4-BE49-F238E27FC236}">
                <a16:creationId xmlns:a16="http://schemas.microsoft.com/office/drawing/2014/main" id="{960D296F-9AF3-724C-36E9-261841CA0D97}"/>
              </a:ext>
            </a:extLst>
          </p:cNvPr>
          <p:cNvSpPr/>
          <p:nvPr/>
        </p:nvSpPr>
        <p:spPr>
          <a:xfrm>
            <a:off x="441657" y="3773559"/>
            <a:ext cx="3178078" cy="2943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8643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13" name="Rectangle: Rounded Corners 12">
            <a:extLst>
              <a:ext uri="{FF2B5EF4-FFF2-40B4-BE49-F238E27FC236}">
                <a16:creationId xmlns:a16="http://schemas.microsoft.com/office/drawing/2014/main" id="{76DA45C1-0FA0-7C0E-C8CD-859755AE6CE1}"/>
              </a:ext>
            </a:extLst>
          </p:cNvPr>
          <p:cNvSpPr/>
          <p:nvPr/>
        </p:nvSpPr>
        <p:spPr>
          <a:xfrm>
            <a:off x="4311761" y="4127784"/>
            <a:ext cx="1555639"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5F63DD6C-6DC2-8176-C756-38B4E3232DE3}"/>
              </a:ext>
            </a:extLst>
          </p:cNvPr>
          <p:cNvSpPr/>
          <p:nvPr/>
        </p:nvSpPr>
        <p:spPr>
          <a:xfrm>
            <a:off x="9412371" y="4106806"/>
            <a:ext cx="887845"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9728A1B7-FF19-B8FD-E874-E1C7C769564C}"/>
              </a:ext>
            </a:extLst>
          </p:cNvPr>
          <p:cNvSpPr/>
          <p:nvPr/>
        </p:nvSpPr>
        <p:spPr>
          <a:xfrm>
            <a:off x="9185240" y="4637158"/>
            <a:ext cx="135576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976970D2-CD93-068C-8308-28DEAFCCD6C7}"/>
              </a:ext>
            </a:extLst>
          </p:cNvPr>
          <p:cNvSpPr/>
          <p:nvPr/>
        </p:nvSpPr>
        <p:spPr>
          <a:xfrm>
            <a:off x="2860640" y="5612518"/>
            <a:ext cx="151832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Rounded Corners 17">
            <a:extLst>
              <a:ext uri="{FF2B5EF4-FFF2-40B4-BE49-F238E27FC236}">
                <a16:creationId xmlns:a16="http://schemas.microsoft.com/office/drawing/2014/main" id="{80B4A324-E18D-A07B-F7C6-53F85588B3EF}"/>
              </a:ext>
            </a:extLst>
          </p:cNvPr>
          <p:cNvSpPr/>
          <p:nvPr/>
        </p:nvSpPr>
        <p:spPr>
          <a:xfrm>
            <a:off x="161063" y="6100198"/>
            <a:ext cx="151832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Rounded Corners 21">
            <a:extLst>
              <a:ext uri="{FF2B5EF4-FFF2-40B4-BE49-F238E27FC236}">
                <a16:creationId xmlns:a16="http://schemas.microsoft.com/office/drawing/2014/main" id="{2A698A59-5A2D-E996-1E9D-94914B202600}"/>
              </a:ext>
            </a:extLst>
          </p:cNvPr>
          <p:cNvSpPr/>
          <p:nvPr/>
        </p:nvSpPr>
        <p:spPr>
          <a:xfrm>
            <a:off x="3976143" y="6117567"/>
            <a:ext cx="4208892"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Rounded Corners 23">
            <a:extLst>
              <a:ext uri="{FF2B5EF4-FFF2-40B4-BE49-F238E27FC236}">
                <a16:creationId xmlns:a16="http://schemas.microsoft.com/office/drawing/2014/main" id="{04CF93A7-9985-82E5-22D5-B1647634418A}"/>
              </a:ext>
            </a:extLst>
          </p:cNvPr>
          <p:cNvSpPr/>
          <p:nvPr/>
        </p:nvSpPr>
        <p:spPr>
          <a:xfrm>
            <a:off x="6791961" y="4102570"/>
            <a:ext cx="1330048"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374B9892-F851-2C16-B685-CB6F2AECED72}"/>
              </a:ext>
            </a:extLst>
          </p:cNvPr>
          <p:cNvSpPr txBox="1"/>
          <p:nvPr/>
        </p:nvSpPr>
        <p:spPr>
          <a:xfrm>
            <a:off x="250727" y="3561214"/>
            <a:ext cx="11789905" cy="3577903"/>
          </a:xfrm>
          <a:prstGeom prst="rect">
            <a:avLst/>
          </a:prstGeom>
          <a:noFill/>
        </p:spPr>
        <p:txBody>
          <a:bodyPr wrap="square">
            <a:spAutoFit/>
          </a:bodyPr>
          <a:lstStyle/>
          <a:p>
            <a:r>
              <a:rPr lang="en-US" sz="3200" dirty="0">
                <a:latin typeface="VAGRounded BT" panose="020F0702020204020204" pitchFamily="34" charset="0"/>
              </a:rPr>
              <a:t>What Law is abolished in Romans 7:1-7?</a:t>
            </a:r>
          </a:p>
          <a:p>
            <a:pPr>
              <a:lnSpc>
                <a:spcPts val="3900"/>
              </a:lnSpc>
            </a:pPr>
            <a:r>
              <a:rPr lang="en-US" sz="2800" dirty="0">
                <a:latin typeface="VAGRounded BT" panose="020F0702020204020204" pitchFamily="34" charset="0"/>
              </a:rPr>
              <a:t>“But now we have been </a:t>
            </a:r>
            <a:r>
              <a:rPr lang="en-US" sz="2800" dirty="0">
                <a:solidFill>
                  <a:srgbClr val="FFFF00"/>
                </a:solidFill>
                <a:latin typeface="VAGRounded BT" panose="020F0702020204020204" pitchFamily="34" charset="0"/>
              </a:rPr>
              <a:t>released </a:t>
            </a:r>
            <a:r>
              <a:rPr lang="en-US" sz="2800" dirty="0">
                <a:latin typeface="VAGRounded BT" panose="020F0702020204020204" pitchFamily="34" charset="0"/>
              </a:rPr>
              <a:t>from </a:t>
            </a:r>
            <a:r>
              <a:rPr lang="en-US" sz="2800" dirty="0">
                <a:solidFill>
                  <a:schemeClr val="bg1"/>
                </a:solidFill>
                <a:latin typeface="VAGRounded BT" panose="020F0702020204020204" pitchFamily="34" charset="0"/>
              </a:rPr>
              <a:t>the Law</a:t>
            </a:r>
            <a:r>
              <a:rPr lang="en-US" sz="2800" dirty="0">
                <a:latin typeface="VAGRounded BT" panose="020F0702020204020204" pitchFamily="34" charset="0"/>
              </a:rPr>
              <a:t>, having </a:t>
            </a:r>
            <a:r>
              <a:rPr lang="en-US" sz="2800" dirty="0">
                <a:solidFill>
                  <a:srgbClr val="FFFF00"/>
                </a:solidFill>
                <a:latin typeface="VAGRounded BT" panose="020F0702020204020204" pitchFamily="34" charset="0"/>
              </a:rPr>
              <a:t>died</a:t>
            </a:r>
            <a:r>
              <a:rPr lang="en-US" sz="2800" dirty="0">
                <a:solidFill>
                  <a:schemeClr val="bg1"/>
                </a:solidFill>
                <a:latin typeface="VAGRounded BT" panose="020F0702020204020204" pitchFamily="34" charset="0"/>
              </a:rPr>
              <a:t> </a:t>
            </a:r>
            <a:r>
              <a:rPr lang="en-US" sz="2800" dirty="0">
                <a:latin typeface="VAGRounded BT" panose="020F0702020204020204" pitchFamily="34" charset="0"/>
              </a:rPr>
              <a:t>to that by which we were bound. What shall we say then? Is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sin? May it never be! On the contrary, I would not have come to know sin except through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 for I would not have known about coveting if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had not said, </a:t>
            </a:r>
            <a:r>
              <a:rPr lang="en-US" sz="2800" dirty="0">
                <a:solidFill>
                  <a:schemeClr val="bg1"/>
                </a:solidFill>
                <a:latin typeface="VAGRounded BT" panose="020F0702020204020204" pitchFamily="34" charset="0"/>
              </a:rPr>
              <a:t>“YOU SHALL NOT COVET.”</a:t>
            </a:r>
            <a:r>
              <a:rPr lang="en-US" sz="2800" dirty="0">
                <a:latin typeface="VAGRounded BT" panose="020F0702020204020204" pitchFamily="34" charset="0"/>
              </a:rPr>
              <a:t>” (Romans 7:6–7)</a:t>
            </a:r>
          </a:p>
          <a:p>
            <a:endParaRPr lang="en-US" sz="3200" dirty="0">
              <a:latin typeface="VAGRounded BT" panose="020F0702020204020204" pitchFamily="34" charset="0"/>
            </a:endParaRPr>
          </a:p>
        </p:txBody>
      </p:sp>
    </p:spTree>
    <p:extLst>
      <p:ext uri="{BB962C8B-B14F-4D97-AF65-F5344CB8AC3E}">
        <p14:creationId xmlns:p14="http://schemas.microsoft.com/office/powerpoint/2010/main" val="1288804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13" name="Rectangle: Rounded Corners 12">
            <a:extLst>
              <a:ext uri="{FF2B5EF4-FFF2-40B4-BE49-F238E27FC236}">
                <a16:creationId xmlns:a16="http://schemas.microsoft.com/office/drawing/2014/main" id="{76DA45C1-0FA0-7C0E-C8CD-859755AE6CE1}"/>
              </a:ext>
            </a:extLst>
          </p:cNvPr>
          <p:cNvSpPr/>
          <p:nvPr/>
        </p:nvSpPr>
        <p:spPr>
          <a:xfrm>
            <a:off x="4311761" y="4127784"/>
            <a:ext cx="1555639"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5F63DD6C-6DC2-8176-C756-38B4E3232DE3}"/>
              </a:ext>
            </a:extLst>
          </p:cNvPr>
          <p:cNvSpPr/>
          <p:nvPr/>
        </p:nvSpPr>
        <p:spPr>
          <a:xfrm>
            <a:off x="9412371" y="4106806"/>
            <a:ext cx="887845"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9728A1B7-FF19-B8FD-E874-E1C7C769564C}"/>
              </a:ext>
            </a:extLst>
          </p:cNvPr>
          <p:cNvSpPr/>
          <p:nvPr/>
        </p:nvSpPr>
        <p:spPr>
          <a:xfrm>
            <a:off x="9185240" y="4637158"/>
            <a:ext cx="135576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976970D2-CD93-068C-8308-28DEAFCCD6C7}"/>
              </a:ext>
            </a:extLst>
          </p:cNvPr>
          <p:cNvSpPr/>
          <p:nvPr/>
        </p:nvSpPr>
        <p:spPr>
          <a:xfrm>
            <a:off x="2860640" y="5612518"/>
            <a:ext cx="151832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Rounded Corners 17">
            <a:extLst>
              <a:ext uri="{FF2B5EF4-FFF2-40B4-BE49-F238E27FC236}">
                <a16:creationId xmlns:a16="http://schemas.microsoft.com/office/drawing/2014/main" id="{80B4A324-E18D-A07B-F7C6-53F85588B3EF}"/>
              </a:ext>
            </a:extLst>
          </p:cNvPr>
          <p:cNvSpPr/>
          <p:nvPr/>
        </p:nvSpPr>
        <p:spPr>
          <a:xfrm>
            <a:off x="161063" y="6100198"/>
            <a:ext cx="151832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Rounded Corners 21">
            <a:extLst>
              <a:ext uri="{FF2B5EF4-FFF2-40B4-BE49-F238E27FC236}">
                <a16:creationId xmlns:a16="http://schemas.microsoft.com/office/drawing/2014/main" id="{2A698A59-5A2D-E996-1E9D-94914B202600}"/>
              </a:ext>
            </a:extLst>
          </p:cNvPr>
          <p:cNvSpPr/>
          <p:nvPr/>
        </p:nvSpPr>
        <p:spPr>
          <a:xfrm>
            <a:off x="3976143" y="6117567"/>
            <a:ext cx="4208892"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Rounded Corners 23">
            <a:extLst>
              <a:ext uri="{FF2B5EF4-FFF2-40B4-BE49-F238E27FC236}">
                <a16:creationId xmlns:a16="http://schemas.microsoft.com/office/drawing/2014/main" id="{04CF93A7-9985-82E5-22D5-B1647634418A}"/>
              </a:ext>
            </a:extLst>
          </p:cNvPr>
          <p:cNvSpPr/>
          <p:nvPr/>
        </p:nvSpPr>
        <p:spPr>
          <a:xfrm>
            <a:off x="6791961" y="4102570"/>
            <a:ext cx="1330048"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374B9892-F851-2C16-B685-CB6F2AECED72}"/>
              </a:ext>
            </a:extLst>
          </p:cNvPr>
          <p:cNvSpPr txBox="1"/>
          <p:nvPr/>
        </p:nvSpPr>
        <p:spPr>
          <a:xfrm>
            <a:off x="250727" y="3561214"/>
            <a:ext cx="11789905" cy="3577903"/>
          </a:xfrm>
          <a:prstGeom prst="rect">
            <a:avLst/>
          </a:prstGeom>
          <a:noFill/>
        </p:spPr>
        <p:txBody>
          <a:bodyPr wrap="square">
            <a:spAutoFit/>
          </a:bodyPr>
          <a:lstStyle/>
          <a:p>
            <a:r>
              <a:rPr lang="en-US" sz="3200" dirty="0">
                <a:latin typeface="VAGRounded BT" panose="020F0702020204020204" pitchFamily="34" charset="0"/>
              </a:rPr>
              <a:t>What Law is abolished in Romans 7:1-7?</a:t>
            </a:r>
          </a:p>
          <a:p>
            <a:pPr>
              <a:lnSpc>
                <a:spcPts val="3900"/>
              </a:lnSpc>
            </a:pPr>
            <a:r>
              <a:rPr lang="en-US" sz="2800" dirty="0">
                <a:latin typeface="VAGRounded BT" panose="020F0702020204020204" pitchFamily="34" charset="0"/>
              </a:rPr>
              <a:t>“But now we have been </a:t>
            </a:r>
            <a:r>
              <a:rPr lang="en-US" sz="2800" dirty="0">
                <a:solidFill>
                  <a:srgbClr val="FFFF00"/>
                </a:solidFill>
                <a:latin typeface="VAGRounded BT" panose="020F0702020204020204" pitchFamily="34" charset="0"/>
              </a:rPr>
              <a:t>released </a:t>
            </a:r>
            <a:r>
              <a:rPr lang="en-US" sz="2800" dirty="0">
                <a:latin typeface="VAGRounded BT" panose="020F0702020204020204" pitchFamily="34" charset="0"/>
              </a:rPr>
              <a:t>from </a:t>
            </a:r>
            <a:r>
              <a:rPr lang="en-US" sz="2800" dirty="0">
                <a:solidFill>
                  <a:schemeClr val="bg1"/>
                </a:solidFill>
                <a:latin typeface="VAGRounded BT" panose="020F0702020204020204" pitchFamily="34" charset="0"/>
              </a:rPr>
              <a:t>the Law</a:t>
            </a:r>
            <a:r>
              <a:rPr lang="en-US" sz="2800" dirty="0">
                <a:latin typeface="VAGRounded BT" panose="020F0702020204020204" pitchFamily="34" charset="0"/>
              </a:rPr>
              <a:t>, having </a:t>
            </a:r>
            <a:r>
              <a:rPr lang="en-US" sz="2800" dirty="0">
                <a:solidFill>
                  <a:srgbClr val="FFFF00"/>
                </a:solidFill>
                <a:latin typeface="VAGRounded BT" panose="020F0702020204020204" pitchFamily="34" charset="0"/>
              </a:rPr>
              <a:t>died</a:t>
            </a:r>
            <a:r>
              <a:rPr lang="en-US" sz="2800" dirty="0">
                <a:solidFill>
                  <a:schemeClr val="bg1"/>
                </a:solidFill>
                <a:latin typeface="VAGRounded BT" panose="020F0702020204020204" pitchFamily="34" charset="0"/>
              </a:rPr>
              <a:t> </a:t>
            </a:r>
            <a:r>
              <a:rPr lang="en-US" sz="2800" dirty="0">
                <a:latin typeface="VAGRounded BT" panose="020F0702020204020204" pitchFamily="34" charset="0"/>
              </a:rPr>
              <a:t>to that by which we were bound. What shall we say then? Is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sin? May it never be! On the contrary, I would not have come to know sin except through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 for I would not have known about coveting if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had not said, </a:t>
            </a:r>
            <a:r>
              <a:rPr lang="en-US" sz="2800" dirty="0">
                <a:solidFill>
                  <a:schemeClr val="bg1"/>
                </a:solidFill>
                <a:latin typeface="VAGRounded BT" panose="020F0702020204020204" pitchFamily="34" charset="0"/>
              </a:rPr>
              <a:t>“YOU SHALL NOT COVET.”</a:t>
            </a:r>
            <a:r>
              <a:rPr lang="en-US" sz="2800" dirty="0">
                <a:latin typeface="VAGRounded BT" panose="020F0702020204020204" pitchFamily="34" charset="0"/>
              </a:rPr>
              <a:t>” (Romans 7:6–7)</a:t>
            </a:r>
          </a:p>
          <a:p>
            <a:endParaRPr lang="en-US" sz="3200" dirty="0">
              <a:latin typeface="VAGRounded BT" panose="020F0702020204020204" pitchFamily="34" charset="0"/>
            </a:endParaRPr>
          </a:p>
        </p:txBody>
      </p:sp>
      <p:sp>
        <p:nvSpPr>
          <p:cNvPr id="27" name="Arrow: Curved Down 26">
            <a:extLst>
              <a:ext uri="{FF2B5EF4-FFF2-40B4-BE49-F238E27FC236}">
                <a16:creationId xmlns:a16="http://schemas.microsoft.com/office/drawing/2014/main" id="{F57B1076-292D-DDBA-1B58-6ECDC530D5E2}"/>
              </a:ext>
            </a:extLst>
          </p:cNvPr>
          <p:cNvSpPr/>
          <p:nvPr/>
        </p:nvSpPr>
        <p:spPr>
          <a:xfrm>
            <a:off x="4856480" y="2286000"/>
            <a:ext cx="5384800" cy="1781451"/>
          </a:xfrm>
          <a:prstGeom prst="curved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Tree>
    <p:extLst>
      <p:ext uri="{BB962C8B-B14F-4D97-AF65-F5344CB8AC3E}">
        <p14:creationId xmlns:p14="http://schemas.microsoft.com/office/powerpoint/2010/main" val="3167412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sp>
        <p:nvSpPr>
          <p:cNvPr id="13" name="Rectangle: Rounded Corners 12">
            <a:extLst>
              <a:ext uri="{FF2B5EF4-FFF2-40B4-BE49-F238E27FC236}">
                <a16:creationId xmlns:a16="http://schemas.microsoft.com/office/drawing/2014/main" id="{76DA45C1-0FA0-7C0E-C8CD-859755AE6CE1}"/>
              </a:ext>
            </a:extLst>
          </p:cNvPr>
          <p:cNvSpPr/>
          <p:nvPr/>
        </p:nvSpPr>
        <p:spPr>
          <a:xfrm>
            <a:off x="4311761" y="4127784"/>
            <a:ext cx="1555639"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5F63DD6C-6DC2-8176-C756-38B4E3232DE3}"/>
              </a:ext>
            </a:extLst>
          </p:cNvPr>
          <p:cNvSpPr/>
          <p:nvPr/>
        </p:nvSpPr>
        <p:spPr>
          <a:xfrm>
            <a:off x="9412371" y="4106806"/>
            <a:ext cx="887845"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Rounded Corners 14">
            <a:extLst>
              <a:ext uri="{FF2B5EF4-FFF2-40B4-BE49-F238E27FC236}">
                <a16:creationId xmlns:a16="http://schemas.microsoft.com/office/drawing/2014/main" id="{9728A1B7-FF19-B8FD-E874-E1C7C769564C}"/>
              </a:ext>
            </a:extLst>
          </p:cNvPr>
          <p:cNvSpPr/>
          <p:nvPr/>
        </p:nvSpPr>
        <p:spPr>
          <a:xfrm>
            <a:off x="9185240" y="4637158"/>
            <a:ext cx="135576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Rounded Corners 15">
            <a:extLst>
              <a:ext uri="{FF2B5EF4-FFF2-40B4-BE49-F238E27FC236}">
                <a16:creationId xmlns:a16="http://schemas.microsoft.com/office/drawing/2014/main" id="{976970D2-CD93-068C-8308-28DEAFCCD6C7}"/>
              </a:ext>
            </a:extLst>
          </p:cNvPr>
          <p:cNvSpPr/>
          <p:nvPr/>
        </p:nvSpPr>
        <p:spPr>
          <a:xfrm>
            <a:off x="2860640" y="5612518"/>
            <a:ext cx="151832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Rounded Corners 17">
            <a:extLst>
              <a:ext uri="{FF2B5EF4-FFF2-40B4-BE49-F238E27FC236}">
                <a16:creationId xmlns:a16="http://schemas.microsoft.com/office/drawing/2014/main" id="{80B4A324-E18D-A07B-F7C6-53F85588B3EF}"/>
              </a:ext>
            </a:extLst>
          </p:cNvPr>
          <p:cNvSpPr/>
          <p:nvPr/>
        </p:nvSpPr>
        <p:spPr>
          <a:xfrm>
            <a:off x="161063" y="6100198"/>
            <a:ext cx="151832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Rounded Corners 21">
            <a:extLst>
              <a:ext uri="{FF2B5EF4-FFF2-40B4-BE49-F238E27FC236}">
                <a16:creationId xmlns:a16="http://schemas.microsoft.com/office/drawing/2014/main" id="{2A698A59-5A2D-E996-1E9D-94914B202600}"/>
              </a:ext>
            </a:extLst>
          </p:cNvPr>
          <p:cNvSpPr/>
          <p:nvPr/>
        </p:nvSpPr>
        <p:spPr>
          <a:xfrm>
            <a:off x="3976143" y="6117567"/>
            <a:ext cx="4208892"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Rounded Corners 23">
            <a:extLst>
              <a:ext uri="{FF2B5EF4-FFF2-40B4-BE49-F238E27FC236}">
                <a16:creationId xmlns:a16="http://schemas.microsoft.com/office/drawing/2014/main" id="{04CF93A7-9985-82E5-22D5-B1647634418A}"/>
              </a:ext>
            </a:extLst>
          </p:cNvPr>
          <p:cNvSpPr/>
          <p:nvPr/>
        </p:nvSpPr>
        <p:spPr>
          <a:xfrm>
            <a:off x="6791961" y="4102570"/>
            <a:ext cx="1330048"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374B9892-F851-2C16-B685-CB6F2AECED72}"/>
              </a:ext>
            </a:extLst>
          </p:cNvPr>
          <p:cNvSpPr txBox="1"/>
          <p:nvPr/>
        </p:nvSpPr>
        <p:spPr>
          <a:xfrm>
            <a:off x="250727" y="3561214"/>
            <a:ext cx="11789905" cy="3577903"/>
          </a:xfrm>
          <a:prstGeom prst="rect">
            <a:avLst/>
          </a:prstGeom>
          <a:noFill/>
        </p:spPr>
        <p:txBody>
          <a:bodyPr wrap="square">
            <a:spAutoFit/>
          </a:bodyPr>
          <a:lstStyle/>
          <a:p>
            <a:r>
              <a:rPr lang="en-US" sz="3200" dirty="0">
                <a:latin typeface="VAGRounded BT" panose="020F0702020204020204" pitchFamily="34" charset="0"/>
              </a:rPr>
              <a:t>What Law is abolished in Romans 7:1-7?</a:t>
            </a:r>
          </a:p>
          <a:p>
            <a:pPr>
              <a:lnSpc>
                <a:spcPts val="3900"/>
              </a:lnSpc>
            </a:pPr>
            <a:r>
              <a:rPr lang="en-US" sz="2800" dirty="0">
                <a:latin typeface="VAGRounded BT" panose="020F0702020204020204" pitchFamily="34" charset="0"/>
              </a:rPr>
              <a:t>“But now we have been </a:t>
            </a:r>
            <a:r>
              <a:rPr lang="en-US" sz="2800" dirty="0">
                <a:solidFill>
                  <a:srgbClr val="FFFF00"/>
                </a:solidFill>
                <a:latin typeface="VAGRounded BT" panose="020F0702020204020204" pitchFamily="34" charset="0"/>
              </a:rPr>
              <a:t>released </a:t>
            </a:r>
            <a:r>
              <a:rPr lang="en-US" sz="2800" dirty="0">
                <a:latin typeface="VAGRounded BT" panose="020F0702020204020204" pitchFamily="34" charset="0"/>
              </a:rPr>
              <a:t>from </a:t>
            </a:r>
            <a:r>
              <a:rPr lang="en-US" sz="2800" dirty="0">
                <a:solidFill>
                  <a:schemeClr val="bg1"/>
                </a:solidFill>
                <a:latin typeface="VAGRounded BT" panose="020F0702020204020204" pitchFamily="34" charset="0"/>
              </a:rPr>
              <a:t>the Law</a:t>
            </a:r>
            <a:r>
              <a:rPr lang="en-US" sz="2800" dirty="0">
                <a:latin typeface="VAGRounded BT" panose="020F0702020204020204" pitchFamily="34" charset="0"/>
              </a:rPr>
              <a:t>, having </a:t>
            </a:r>
            <a:r>
              <a:rPr lang="en-US" sz="2800" dirty="0">
                <a:solidFill>
                  <a:srgbClr val="FFFF00"/>
                </a:solidFill>
                <a:latin typeface="VAGRounded BT" panose="020F0702020204020204" pitchFamily="34" charset="0"/>
              </a:rPr>
              <a:t>died</a:t>
            </a:r>
            <a:r>
              <a:rPr lang="en-US" sz="2800" dirty="0">
                <a:solidFill>
                  <a:schemeClr val="bg1"/>
                </a:solidFill>
                <a:latin typeface="VAGRounded BT" panose="020F0702020204020204" pitchFamily="34" charset="0"/>
              </a:rPr>
              <a:t> </a:t>
            </a:r>
            <a:r>
              <a:rPr lang="en-US" sz="2800" dirty="0">
                <a:latin typeface="VAGRounded BT" panose="020F0702020204020204" pitchFamily="34" charset="0"/>
              </a:rPr>
              <a:t>to that by which we were bound. What shall we say then? Is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sin? May it never be! On the contrary, I would not have come to know sin except through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 for I would not have known about coveting if </a:t>
            </a:r>
            <a:r>
              <a:rPr lang="en-US" sz="2800" dirty="0">
                <a:solidFill>
                  <a:schemeClr val="bg1"/>
                </a:solidFill>
                <a:latin typeface="VAGRounded BT" panose="020F0702020204020204" pitchFamily="34" charset="0"/>
              </a:rPr>
              <a:t>the Law </a:t>
            </a:r>
            <a:r>
              <a:rPr lang="en-US" sz="2800" dirty="0">
                <a:latin typeface="VAGRounded BT" panose="020F0702020204020204" pitchFamily="34" charset="0"/>
              </a:rPr>
              <a:t>had not said, </a:t>
            </a:r>
            <a:r>
              <a:rPr lang="en-US" sz="2800" dirty="0">
                <a:solidFill>
                  <a:schemeClr val="bg1"/>
                </a:solidFill>
                <a:latin typeface="VAGRounded BT" panose="020F0702020204020204" pitchFamily="34" charset="0"/>
              </a:rPr>
              <a:t>“YOU SHALL NOT COVET.”</a:t>
            </a:r>
            <a:r>
              <a:rPr lang="en-US" sz="2800" dirty="0">
                <a:latin typeface="VAGRounded BT" panose="020F0702020204020204" pitchFamily="34" charset="0"/>
              </a:rPr>
              <a:t>” (Romans 7:6–7)</a:t>
            </a:r>
          </a:p>
          <a:p>
            <a:endParaRPr lang="en-US" sz="3200" dirty="0">
              <a:latin typeface="VAGRounded BT" panose="020F0702020204020204" pitchFamily="34" charset="0"/>
            </a:endParaRPr>
          </a:p>
        </p:txBody>
      </p:sp>
      <p:sp>
        <p:nvSpPr>
          <p:cNvPr id="27" name="Arrow: Curved Down 26">
            <a:extLst>
              <a:ext uri="{FF2B5EF4-FFF2-40B4-BE49-F238E27FC236}">
                <a16:creationId xmlns:a16="http://schemas.microsoft.com/office/drawing/2014/main" id="{F57B1076-292D-DDBA-1B58-6ECDC530D5E2}"/>
              </a:ext>
            </a:extLst>
          </p:cNvPr>
          <p:cNvSpPr/>
          <p:nvPr/>
        </p:nvSpPr>
        <p:spPr>
          <a:xfrm>
            <a:off x="4856480" y="2286000"/>
            <a:ext cx="5384800" cy="1781451"/>
          </a:xfrm>
          <a:prstGeom prst="curved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Arrow: Down 29">
            <a:extLst>
              <a:ext uri="{FF2B5EF4-FFF2-40B4-BE49-F238E27FC236}">
                <a16:creationId xmlns:a16="http://schemas.microsoft.com/office/drawing/2014/main" id="{FEEE4226-2FD4-D2D9-2C9B-B267AE5C837E}"/>
              </a:ext>
            </a:extLst>
          </p:cNvPr>
          <p:cNvSpPr/>
          <p:nvPr/>
        </p:nvSpPr>
        <p:spPr>
          <a:xfrm>
            <a:off x="7275197" y="4568353"/>
            <a:ext cx="380757" cy="15240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Arrow: Down 30">
            <a:extLst>
              <a:ext uri="{FF2B5EF4-FFF2-40B4-BE49-F238E27FC236}">
                <a16:creationId xmlns:a16="http://schemas.microsoft.com/office/drawing/2014/main" id="{A0CB8AAD-5DB7-5FD9-7E3C-83F6518C3D99}"/>
              </a:ext>
            </a:extLst>
          </p:cNvPr>
          <p:cNvSpPr/>
          <p:nvPr/>
        </p:nvSpPr>
        <p:spPr>
          <a:xfrm rot="2963426">
            <a:off x="8400176" y="4802718"/>
            <a:ext cx="380757" cy="15240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Arrow: Down 31">
            <a:extLst>
              <a:ext uri="{FF2B5EF4-FFF2-40B4-BE49-F238E27FC236}">
                <a16:creationId xmlns:a16="http://schemas.microsoft.com/office/drawing/2014/main" id="{81D8ADE5-C68A-E74D-CA28-1306A81D3935}"/>
              </a:ext>
            </a:extLst>
          </p:cNvPr>
          <p:cNvSpPr/>
          <p:nvPr/>
        </p:nvSpPr>
        <p:spPr>
          <a:xfrm rot="16200000">
            <a:off x="2670261" y="5323401"/>
            <a:ext cx="380757" cy="2077197"/>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Arrow: Down 42">
            <a:extLst>
              <a:ext uri="{FF2B5EF4-FFF2-40B4-BE49-F238E27FC236}">
                <a16:creationId xmlns:a16="http://schemas.microsoft.com/office/drawing/2014/main" id="{C6698574-3A0F-8A87-1F36-1986827A5706}"/>
              </a:ext>
            </a:extLst>
          </p:cNvPr>
          <p:cNvSpPr/>
          <p:nvPr/>
        </p:nvSpPr>
        <p:spPr>
          <a:xfrm rot="18588034">
            <a:off x="4337141" y="5680350"/>
            <a:ext cx="380757" cy="593342"/>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08973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pic>
        <p:nvPicPr>
          <p:cNvPr id="13" name="Picture 2" descr="Ten Commandments Tablets Stock Illustrations – 331 Ten Commandments Tablets  Stock Illustrations, Vectors &amp; Clipart - Dreamstime">
            <a:extLst>
              <a:ext uri="{FF2B5EF4-FFF2-40B4-BE49-F238E27FC236}">
                <a16:creationId xmlns:a16="http://schemas.microsoft.com/office/drawing/2014/main" id="{A79E9D42-9819-D956-BAFF-EE72B27E49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519"/>
          <a:stretch/>
        </p:blipFill>
        <p:spPr bwMode="auto">
          <a:xfrm>
            <a:off x="60059" y="3429000"/>
            <a:ext cx="3941273" cy="328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E0A3E1-C2E9-AB3B-10C6-FB0B470BBAB8}"/>
              </a:ext>
            </a:extLst>
          </p:cNvPr>
          <p:cNvSpPr txBox="1"/>
          <p:nvPr/>
        </p:nvSpPr>
        <p:spPr>
          <a:xfrm>
            <a:off x="3742466" y="3897991"/>
            <a:ext cx="8449534" cy="2350515"/>
          </a:xfrm>
          <a:prstGeom prst="rect">
            <a:avLst/>
          </a:prstGeom>
          <a:noFill/>
        </p:spPr>
        <p:txBody>
          <a:bodyPr wrap="square">
            <a:spAutoFit/>
          </a:bodyPr>
          <a:lstStyle/>
          <a:p>
            <a:pPr algn="ctr">
              <a:lnSpc>
                <a:spcPts val="4400"/>
              </a:lnSpc>
            </a:pPr>
            <a:r>
              <a:rPr lang="en-CA" sz="4800" dirty="0">
                <a:latin typeface="VAGRounded BT" panose="020F0702020204020204" pitchFamily="34" charset="0"/>
              </a:rPr>
              <a:t>Romans 7:7</a:t>
            </a:r>
          </a:p>
          <a:p>
            <a:pPr algn="ctr">
              <a:lnSpc>
                <a:spcPts val="4400"/>
              </a:lnSpc>
            </a:pPr>
            <a:endParaRPr lang="en-CA" sz="4800" dirty="0">
              <a:latin typeface="VAGRounded BT" panose="020F0702020204020204" pitchFamily="34" charset="0"/>
            </a:endParaRPr>
          </a:p>
          <a:p>
            <a:pPr algn="ctr">
              <a:lnSpc>
                <a:spcPts val="4400"/>
              </a:lnSpc>
            </a:pPr>
            <a:r>
              <a:rPr lang="en-CA" sz="8800" dirty="0">
                <a:latin typeface="VAGRounded BT" panose="020F0702020204020204" pitchFamily="34" charset="0"/>
              </a:rPr>
              <a:t>10</a:t>
            </a:r>
            <a:r>
              <a:rPr lang="en-CA" sz="8800" baseline="30000" dirty="0">
                <a:latin typeface="VAGRounded BT" panose="020F0702020204020204" pitchFamily="34" charset="0"/>
              </a:rPr>
              <a:t>th</a:t>
            </a:r>
            <a:r>
              <a:rPr lang="en-CA" sz="8800" dirty="0">
                <a:latin typeface="VAGRounded BT" panose="020F0702020204020204" pitchFamily="34" charset="0"/>
              </a:rPr>
              <a:t> Abolished:</a:t>
            </a:r>
          </a:p>
          <a:p>
            <a:pPr algn="ctr">
              <a:lnSpc>
                <a:spcPts val="4400"/>
              </a:lnSpc>
            </a:pPr>
            <a:r>
              <a:rPr lang="en-CA" sz="4800" strike="sngStrike" dirty="0">
                <a:solidFill>
                  <a:srgbClr val="FF0000"/>
                </a:solidFill>
                <a:latin typeface="VAGRounded BT" panose="020F0702020204020204" pitchFamily="34" charset="0"/>
              </a:rPr>
              <a:t>Thou shalt not Covet</a:t>
            </a:r>
          </a:p>
        </p:txBody>
      </p:sp>
      <p:sp>
        <p:nvSpPr>
          <p:cNvPr id="2" name="Multiplication Sign 1">
            <a:extLst>
              <a:ext uri="{FF2B5EF4-FFF2-40B4-BE49-F238E27FC236}">
                <a16:creationId xmlns:a16="http://schemas.microsoft.com/office/drawing/2014/main" id="{282A0D24-E0F9-DB45-6408-F758E359535D}"/>
              </a:ext>
            </a:extLst>
          </p:cNvPr>
          <p:cNvSpPr/>
          <p:nvPr/>
        </p:nvSpPr>
        <p:spPr>
          <a:xfrm>
            <a:off x="441657" y="3773559"/>
            <a:ext cx="3178078" cy="2943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44355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pic>
        <p:nvPicPr>
          <p:cNvPr id="13" name="Picture 2" descr="Ten Commandments Tablets Stock Illustrations – 331 Ten Commandments Tablets  Stock Illustrations, Vectors &amp; Clipart - Dreamstime">
            <a:extLst>
              <a:ext uri="{FF2B5EF4-FFF2-40B4-BE49-F238E27FC236}">
                <a16:creationId xmlns:a16="http://schemas.microsoft.com/office/drawing/2014/main" id="{A79E9D42-9819-D956-BAFF-EE72B27E49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519"/>
          <a:stretch/>
        </p:blipFill>
        <p:spPr bwMode="auto">
          <a:xfrm>
            <a:off x="60059" y="3429000"/>
            <a:ext cx="3941273" cy="328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E0A3E1-C2E9-AB3B-10C6-FB0B470BBAB8}"/>
              </a:ext>
            </a:extLst>
          </p:cNvPr>
          <p:cNvSpPr txBox="1"/>
          <p:nvPr/>
        </p:nvSpPr>
        <p:spPr>
          <a:xfrm>
            <a:off x="3617082" y="3561214"/>
            <a:ext cx="8449534" cy="1786258"/>
          </a:xfrm>
          <a:prstGeom prst="rect">
            <a:avLst/>
          </a:prstGeom>
          <a:noFill/>
        </p:spPr>
        <p:txBody>
          <a:bodyPr wrap="square">
            <a:spAutoFit/>
          </a:bodyPr>
          <a:lstStyle/>
          <a:p>
            <a:pPr algn="ctr">
              <a:lnSpc>
                <a:spcPts val="4400"/>
              </a:lnSpc>
            </a:pPr>
            <a:r>
              <a:rPr lang="en-CA" sz="4800" dirty="0">
                <a:latin typeface="VAGRounded BT" panose="020F0702020204020204" pitchFamily="34" charset="0"/>
              </a:rPr>
              <a:t>Christians who keep the</a:t>
            </a:r>
          </a:p>
          <a:p>
            <a:pPr algn="ctr">
              <a:lnSpc>
                <a:spcPts val="4400"/>
              </a:lnSpc>
            </a:pPr>
            <a:r>
              <a:rPr lang="en-CA" sz="4800" dirty="0">
                <a:latin typeface="VAGRounded BT" panose="020F0702020204020204" pitchFamily="34" charset="0"/>
              </a:rPr>
              <a:t>Ten Commandments </a:t>
            </a:r>
          </a:p>
          <a:p>
            <a:pPr algn="ctr">
              <a:lnSpc>
                <a:spcPts val="4400"/>
              </a:lnSpc>
            </a:pPr>
            <a:r>
              <a:rPr lang="en-CA" sz="4800" dirty="0">
                <a:latin typeface="VAGRounded BT" panose="020F0702020204020204" pitchFamily="34" charset="0"/>
              </a:rPr>
              <a:t>are spiritual adulterers.</a:t>
            </a:r>
          </a:p>
        </p:txBody>
      </p:sp>
      <p:sp>
        <p:nvSpPr>
          <p:cNvPr id="24" name="TextBox 23">
            <a:extLst>
              <a:ext uri="{FF2B5EF4-FFF2-40B4-BE49-F238E27FC236}">
                <a16:creationId xmlns:a16="http://schemas.microsoft.com/office/drawing/2014/main" id="{14A49F25-4E22-3B95-395A-E07D1F31D1E0}"/>
              </a:ext>
            </a:extLst>
          </p:cNvPr>
          <p:cNvSpPr txBox="1"/>
          <p:nvPr/>
        </p:nvSpPr>
        <p:spPr>
          <a:xfrm>
            <a:off x="4213024" y="5279270"/>
            <a:ext cx="8190668" cy="1569660"/>
          </a:xfrm>
          <a:prstGeom prst="rect">
            <a:avLst/>
          </a:prstGeom>
          <a:noFill/>
        </p:spPr>
        <p:txBody>
          <a:bodyPr wrap="square">
            <a:spAutoFit/>
          </a:bodyPr>
          <a:lstStyle/>
          <a:p>
            <a:pPr marL="0" marR="0">
              <a:spcBef>
                <a:spcPts val="0"/>
              </a:spcBef>
            </a:pPr>
            <a:r>
              <a:rPr lang="en-US" sz="3200" dirty="0">
                <a:latin typeface="VAGRounded BT" panose="020F0702020204020204" pitchFamily="34" charset="0"/>
              </a:rPr>
              <a:t>“Y</a:t>
            </a:r>
            <a:r>
              <a:rPr lang="en-US" sz="3200" dirty="0">
                <a:effectLst/>
                <a:latin typeface="VAGRounded BT" panose="020F0702020204020204" pitchFamily="34" charset="0"/>
              </a:rPr>
              <a:t>ou who are seeking to be justified by law, you have been </a:t>
            </a:r>
            <a:r>
              <a:rPr lang="en-US" sz="3200" dirty="0">
                <a:solidFill>
                  <a:srgbClr val="FF0000"/>
                </a:solidFill>
                <a:effectLst/>
                <a:latin typeface="VAGRounded BT" panose="020F0702020204020204" pitchFamily="34" charset="0"/>
              </a:rPr>
              <a:t>severed from Christ </a:t>
            </a:r>
            <a:r>
              <a:rPr lang="en-US" sz="3200" dirty="0">
                <a:effectLst/>
                <a:latin typeface="VAGRounded BT" panose="020F0702020204020204" pitchFamily="34" charset="0"/>
              </a:rPr>
              <a:t>and have </a:t>
            </a:r>
            <a:r>
              <a:rPr lang="en-US" sz="3200" dirty="0">
                <a:solidFill>
                  <a:srgbClr val="FF0000"/>
                </a:solidFill>
                <a:effectLst/>
                <a:latin typeface="VAGRounded BT" panose="020F0702020204020204" pitchFamily="34" charset="0"/>
              </a:rPr>
              <a:t>fallen from grace</a:t>
            </a:r>
            <a:r>
              <a:rPr lang="en-US" sz="3200" dirty="0">
                <a:effectLst/>
                <a:latin typeface="VAGRounded BT" panose="020F0702020204020204" pitchFamily="34" charset="0"/>
              </a:rPr>
              <a:t>.” (Gal 5:4) </a:t>
            </a:r>
          </a:p>
        </p:txBody>
      </p:sp>
      <p:sp>
        <p:nvSpPr>
          <p:cNvPr id="2" name="Multiplication Sign 1">
            <a:extLst>
              <a:ext uri="{FF2B5EF4-FFF2-40B4-BE49-F238E27FC236}">
                <a16:creationId xmlns:a16="http://schemas.microsoft.com/office/drawing/2014/main" id="{AF939D0B-ABD6-F15A-C5B2-CBD8D66F6AD1}"/>
              </a:ext>
            </a:extLst>
          </p:cNvPr>
          <p:cNvSpPr/>
          <p:nvPr/>
        </p:nvSpPr>
        <p:spPr>
          <a:xfrm>
            <a:off x="441657" y="3773559"/>
            <a:ext cx="3178078" cy="294394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74416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2236654">
            <a:off x="7603554" y="241189"/>
            <a:ext cx="3171241" cy="22893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5217160"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143816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143522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139257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1671135"/>
            <a:ext cx="4834883" cy="830997"/>
          </a:xfrm>
          <a:prstGeom prst="rect">
            <a:avLst/>
          </a:prstGeom>
          <a:noFill/>
        </p:spPr>
        <p:txBody>
          <a:bodyPr wrap="square">
            <a:spAutoFit/>
          </a:bodyPr>
          <a:lstStyle/>
          <a:p>
            <a:r>
              <a:rPr lang="en-US" sz="2400" dirty="0">
                <a:latin typeface="VAGRounded BT" panose="020F0702020204020204" pitchFamily="34" charset="0"/>
              </a:rPr>
              <a:t>The 10</a:t>
            </a:r>
            <a:r>
              <a:rPr lang="en-US" sz="2400" baseline="30000" dirty="0">
                <a:latin typeface="VAGRounded BT" panose="020F0702020204020204" pitchFamily="34" charset="0"/>
              </a:rPr>
              <a:t>th</a:t>
            </a:r>
            <a:r>
              <a:rPr lang="en-US" sz="2400" dirty="0">
                <a:latin typeface="VAGRounded BT" panose="020F0702020204020204" pitchFamily="34" charset="0"/>
              </a:rPr>
              <a:t> commandment was</a:t>
            </a:r>
          </a:p>
          <a:p>
            <a:r>
              <a:rPr lang="en-US" sz="2400" dirty="0">
                <a:latin typeface="VAGRounded BT" panose="020F0702020204020204" pitchFamily="34" charset="0"/>
              </a:rPr>
              <a:t>abolished in Romans 7:1-7</a:t>
            </a:r>
          </a:p>
        </p:txBody>
      </p:sp>
      <p:sp>
        <p:nvSpPr>
          <p:cNvPr id="11" name="TextBox 10">
            <a:extLst>
              <a:ext uri="{FF2B5EF4-FFF2-40B4-BE49-F238E27FC236}">
                <a16:creationId xmlns:a16="http://schemas.microsoft.com/office/drawing/2014/main" id="{EFFCD48F-01AB-5014-F1B0-7F3867609D14}"/>
              </a:ext>
            </a:extLst>
          </p:cNvPr>
          <p:cNvSpPr txBox="1"/>
          <p:nvPr/>
        </p:nvSpPr>
        <p:spPr>
          <a:xfrm>
            <a:off x="3318738" y="2502132"/>
            <a:ext cx="5706036" cy="769441"/>
          </a:xfrm>
          <a:prstGeom prst="rect">
            <a:avLst/>
          </a:prstGeom>
          <a:noFill/>
        </p:spPr>
        <p:txBody>
          <a:bodyPr wrap="square">
            <a:spAutoFit/>
          </a:bodyPr>
          <a:lstStyle/>
          <a:p>
            <a:r>
              <a:rPr lang="en-US" sz="3600" dirty="0">
                <a:solidFill>
                  <a:srgbClr val="FF0000"/>
                </a:solidFill>
                <a:latin typeface="VAGRounded BT" panose="020F0702020204020204" pitchFamily="34" charset="0"/>
              </a:rPr>
              <a:t> </a:t>
            </a:r>
            <a:r>
              <a:rPr lang="en-US" sz="4400" strike="sngStrike" dirty="0">
                <a:solidFill>
                  <a:srgbClr val="FF0000"/>
                </a:solidFill>
                <a:latin typeface="VAGRounded BT" panose="020F0702020204020204" pitchFamily="34" charset="0"/>
              </a:rPr>
              <a:t>Thou shalt not covet</a:t>
            </a:r>
            <a:endParaRPr lang="en-US" sz="4400" dirty="0">
              <a:latin typeface="VAGRounded BT" panose="020F0702020204020204" pitchFamily="34" charset="0"/>
            </a:endParaRPr>
          </a:p>
        </p:txBody>
      </p:sp>
      <p:pic>
        <p:nvPicPr>
          <p:cNvPr id="13" name="Picture 2" descr="Ten Commandments Tablets Stock Illustrations – 331 Ten Commandments Tablets  Stock Illustrations, Vectors &amp; Clipart - Dreamstime">
            <a:extLst>
              <a:ext uri="{FF2B5EF4-FFF2-40B4-BE49-F238E27FC236}">
                <a16:creationId xmlns:a16="http://schemas.microsoft.com/office/drawing/2014/main" id="{A79E9D42-9819-D956-BAFF-EE72B27E49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519"/>
          <a:stretch/>
        </p:blipFill>
        <p:spPr bwMode="auto">
          <a:xfrm>
            <a:off x="161063" y="4070361"/>
            <a:ext cx="3256557" cy="27171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AE0A3E1-C2E9-AB3B-10C6-FB0B470BBAB8}"/>
              </a:ext>
            </a:extLst>
          </p:cNvPr>
          <p:cNvSpPr txBox="1"/>
          <p:nvPr/>
        </p:nvSpPr>
        <p:spPr>
          <a:xfrm>
            <a:off x="60059" y="3490043"/>
            <a:ext cx="4056258" cy="657744"/>
          </a:xfrm>
          <a:prstGeom prst="rect">
            <a:avLst/>
          </a:prstGeom>
          <a:noFill/>
        </p:spPr>
        <p:txBody>
          <a:bodyPr wrap="square">
            <a:spAutoFit/>
          </a:bodyPr>
          <a:lstStyle/>
          <a:p>
            <a:pPr algn="ctr">
              <a:lnSpc>
                <a:spcPts val="4400"/>
              </a:lnSpc>
            </a:pPr>
            <a:r>
              <a:rPr lang="en-CA" sz="4400" dirty="0">
                <a:latin typeface="VAGRounded BT" panose="020F0702020204020204" pitchFamily="34" charset="0"/>
              </a:rPr>
              <a:t>First Covenant</a:t>
            </a:r>
          </a:p>
        </p:txBody>
      </p:sp>
      <p:sp>
        <p:nvSpPr>
          <p:cNvPr id="2" name="Multiplication Sign 1">
            <a:extLst>
              <a:ext uri="{FF2B5EF4-FFF2-40B4-BE49-F238E27FC236}">
                <a16:creationId xmlns:a16="http://schemas.microsoft.com/office/drawing/2014/main" id="{AF939D0B-ABD6-F15A-C5B2-CBD8D66F6AD1}"/>
              </a:ext>
            </a:extLst>
          </p:cNvPr>
          <p:cNvSpPr/>
          <p:nvPr/>
        </p:nvSpPr>
        <p:spPr>
          <a:xfrm>
            <a:off x="542661" y="4313522"/>
            <a:ext cx="2247990" cy="239210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7AC8EA37-6B7D-623C-3D57-F33B8BDDECB8}"/>
              </a:ext>
            </a:extLst>
          </p:cNvPr>
          <p:cNvSpPr txBox="1"/>
          <p:nvPr/>
        </p:nvSpPr>
        <p:spPr>
          <a:xfrm>
            <a:off x="3518624" y="4807735"/>
            <a:ext cx="4749678" cy="1186415"/>
          </a:xfrm>
          <a:prstGeom prst="rect">
            <a:avLst/>
          </a:prstGeom>
          <a:noFill/>
        </p:spPr>
        <p:txBody>
          <a:bodyPr wrap="square">
            <a:spAutoFit/>
          </a:bodyPr>
          <a:lstStyle/>
          <a:p>
            <a:pPr algn="ctr">
              <a:lnSpc>
                <a:spcPts val="4400"/>
              </a:lnSpc>
            </a:pPr>
            <a:r>
              <a:rPr lang="en-CA" sz="3600" strike="sngStrike" dirty="0">
                <a:solidFill>
                  <a:srgbClr val="FF0000"/>
                </a:solidFill>
                <a:latin typeface="VAGRounded BT" panose="020F0702020204020204" pitchFamily="34" charset="0"/>
              </a:rPr>
              <a:t>Law of Moses is the</a:t>
            </a:r>
          </a:p>
          <a:p>
            <a:pPr algn="ctr">
              <a:lnSpc>
                <a:spcPts val="4400"/>
              </a:lnSpc>
            </a:pPr>
            <a:r>
              <a:rPr lang="en-CA" sz="3600" strike="sngStrike" dirty="0">
                <a:solidFill>
                  <a:srgbClr val="FF0000"/>
                </a:solidFill>
                <a:latin typeface="VAGRounded BT" panose="020F0702020204020204" pitchFamily="34" charset="0"/>
              </a:rPr>
              <a:t>10 Commandments</a:t>
            </a:r>
          </a:p>
        </p:txBody>
      </p:sp>
      <p:sp>
        <p:nvSpPr>
          <p:cNvPr id="9" name="TextBox 8">
            <a:extLst>
              <a:ext uri="{FF2B5EF4-FFF2-40B4-BE49-F238E27FC236}">
                <a16:creationId xmlns:a16="http://schemas.microsoft.com/office/drawing/2014/main" id="{DC236572-8B19-A2B3-3CC0-9C064F5B26D1}"/>
              </a:ext>
            </a:extLst>
          </p:cNvPr>
          <p:cNvSpPr txBox="1"/>
          <p:nvPr/>
        </p:nvSpPr>
        <p:spPr>
          <a:xfrm>
            <a:off x="7998521" y="5519208"/>
            <a:ext cx="4749678" cy="1220847"/>
          </a:xfrm>
          <a:prstGeom prst="rect">
            <a:avLst/>
          </a:prstGeom>
          <a:noFill/>
        </p:spPr>
        <p:txBody>
          <a:bodyPr wrap="square">
            <a:spAutoFit/>
          </a:bodyPr>
          <a:lstStyle/>
          <a:p>
            <a:pPr algn="ctr">
              <a:lnSpc>
                <a:spcPts val="4400"/>
              </a:lnSpc>
            </a:pPr>
            <a:r>
              <a:rPr lang="en-CA" sz="4400" dirty="0">
                <a:latin typeface="VAGRounded BT" panose="020F0702020204020204" pitchFamily="34" charset="0"/>
              </a:rPr>
              <a:t>Law of Christ</a:t>
            </a:r>
          </a:p>
          <a:p>
            <a:pPr algn="ctr">
              <a:lnSpc>
                <a:spcPts val="4400"/>
              </a:lnSpc>
            </a:pPr>
            <a:r>
              <a:rPr lang="en-CA" sz="4400" dirty="0">
                <a:latin typeface="VAGRounded BT" panose="020F0702020204020204" pitchFamily="34" charset="0"/>
              </a:rPr>
              <a:t>Gal 6:2</a:t>
            </a:r>
          </a:p>
        </p:txBody>
      </p:sp>
      <p:pic>
        <p:nvPicPr>
          <p:cNvPr id="12" name="Picture 8" descr="Check Mark clip art - vector clip art online, royalty free ">
            <a:extLst>
              <a:ext uri="{FF2B5EF4-FFF2-40B4-BE49-F238E27FC236}">
                <a16:creationId xmlns:a16="http://schemas.microsoft.com/office/drawing/2014/main" id="{5506A624-5EA2-839B-06C5-8606E9F972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7362" y="3400585"/>
            <a:ext cx="2312040" cy="2142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4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Ten Commandments Tablets Stock Illustrations – 331 Ten Commandments Tablets  Stock Illustrations, Vectors &amp; Clipart - Dreamstime">
            <a:extLst>
              <a:ext uri="{FF2B5EF4-FFF2-40B4-BE49-F238E27FC236}">
                <a16:creationId xmlns:a16="http://schemas.microsoft.com/office/drawing/2014/main" id="{C7D81668-B22C-E3B7-C40A-D0C0F689E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9"/>
          <a:stretch/>
        </p:blipFill>
        <p:spPr bwMode="auto">
          <a:xfrm>
            <a:off x="1040453" y="1395555"/>
            <a:ext cx="2670488" cy="22281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A908868A-DEF7-C977-F3E4-5293F9CACDB8}"/>
              </a:ext>
            </a:extLst>
          </p:cNvPr>
          <p:cNvSpPr/>
          <p:nvPr/>
        </p:nvSpPr>
        <p:spPr>
          <a:xfrm>
            <a:off x="0" y="5720357"/>
            <a:ext cx="12192000" cy="11125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4AA33006-CDA0-A3DD-09DD-D2ADA550E78C}"/>
              </a:ext>
            </a:extLst>
          </p:cNvPr>
          <p:cNvSpPr/>
          <p:nvPr/>
        </p:nvSpPr>
        <p:spPr>
          <a:xfrm>
            <a:off x="13360" y="-18951"/>
            <a:ext cx="12192000" cy="11125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17">
            <a:extLst>
              <a:ext uri="{FF2B5EF4-FFF2-40B4-BE49-F238E27FC236}">
                <a16:creationId xmlns:a16="http://schemas.microsoft.com/office/drawing/2014/main" id="{DAE0A3E1-C2E9-AB3B-10C6-FB0B470BBAB8}"/>
              </a:ext>
            </a:extLst>
          </p:cNvPr>
          <p:cNvSpPr txBox="1"/>
          <p:nvPr/>
        </p:nvSpPr>
        <p:spPr>
          <a:xfrm>
            <a:off x="36220" y="278055"/>
            <a:ext cx="12119560" cy="693267"/>
          </a:xfrm>
          <a:prstGeom prst="rect">
            <a:avLst/>
          </a:prstGeom>
          <a:noFill/>
        </p:spPr>
        <p:txBody>
          <a:bodyPr wrap="square">
            <a:spAutoFit/>
          </a:bodyPr>
          <a:lstStyle/>
          <a:p>
            <a:pPr algn="ctr">
              <a:lnSpc>
                <a:spcPts val="4400"/>
              </a:lnSpc>
            </a:pPr>
            <a:r>
              <a:rPr lang="en-CA" sz="6000" dirty="0">
                <a:solidFill>
                  <a:schemeClr val="bg1"/>
                </a:solidFill>
                <a:latin typeface="VAGRounded BT" panose="020F0702020204020204" pitchFamily="34" charset="0"/>
              </a:rPr>
              <a:t>Which Law do </a:t>
            </a:r>
            <a:r>
              <a:rPr lang="en-CA" sz="6000" dirty="0">
                <a:solidFill>
                  <a:srgbClr val="FFFF00"/>
                </a:solidFill>
                <a:latin typeface="VAGRounded BT" panose="020F0702020204020204" pitchFamily="34" charset="0"/>
              </a:rPr>
              <a:t>Christians </a:t>
            </a:r>
            <a:r>
              <a:rPr lang="en-CA" sz="6000" dirty="0">
                <a:solidFill>
                  <a:schemeClr val="bg1"/>
                </a:solidFill>
                <a:latin typeface="VAGRounded BT" panose="020F0702020204020204" pitchFamily="34" charset="0"/>
              </a:rPr>
              <a:t>keep?</a:t>
            </a:r>
          </a:p>
        </p:txBody>
      </p:sp>
      <p:sp>
        <p:nvSpPr>
          <p:cNvPr id="2" name="Multiplication Sign 1">
            <a:extLst>
              <a:ext uri="{FF2B5EF4-FFF2-40B4-BE49-F238E27FC236}">
                <a16:creationId xmlns:a16="http://schemas.microsoft.com/office/drawing/2014/main" id="{AF939D0B-ABD6-F15A-C5B2-CBD8D66F6AD1}"/>
              </a:ext>
            </a:extLst>
          </p:cNvPr>
          <p:cNvSpPr/>
          <p:nvPr/>
        </p:nvSpPr>
        <p:spPr>
          <a:xfrm>
            <a:off x="1270416" y="1491744"/>
            <a:ext cx="2247990" cy="2392101"/>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DC236572-8B19-A2B3-3CC0-9C064F5B26D1}"/>
              </a:ext>
            </a:extLst>
          </p:cNvPr>
          <p:cNvSpPr txBox="1"/>
          <p:nvPr/>
        </p:nvSpPr>
        <p:spPr>
          <a:xfrm>
            <a:off x="6545431" y="3649803"/>
            <a:ext cx="6202619" cy="1938992"/>
          </a:xfrm>
          <a:prstGeom prst="rect">
            <a:avLst/>
          </a:prstGeom>
          <a:noFill/>
        </p:spPr>
        <p:txBody>
          <a:bodyPr wrap="square">
            <a:spAutoFit/>
          </a:bodyPr>
          <a:lstStyle/>
          <a:p>
            <a:pPr algn="ctr"/>
            <a:r>
              <a:rPr lang="en-CA" sz="6000" dirty="0">
                <a:latin typeface="VAGRounded BT" panose="020F0702020204020204" pitchFamily="34" charset="0"/>
              </a:rPr>
              <a:t>Law of Christ</a:t>
            </a:r>
          </a:p>
          <a:p>
            <a:pPr algn="ctr"/>
            <a:r>
              <a:rPr lang="en-CA" sz="6000" dirty="0">
                <a:latin typeface="VAGRounded BT" panose="020F0702020204020204" pitchFamily="34" charset="0"/>
              </a:rPr>
              <a:t>Gal 6:2</a:t>
            </a:r>
          </a:p>
        </p:txBody>
      </p:sp>
      <p:pic>
        <p:nvPicPr>
          <p:cNvPr id="12" name="Picture 8" descr="Check Mark clip art - vector clip art online, royalty free ">
            <a:extLst>
              <a:ext uri="{FF2B5EF4-FFF2-40B4-BE49-F238E27FC236}">
                <a16:creationId xmlns:a16="http://schemas.microsoft.com/office/drawing/2014/main" id="{5506A624-5EA2-839B-06C5-8606E9F97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3942" y="1438404"/>
            <a:ext cx="2312040" cy="21424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C8FDB84-9F93-5B84-C778-5F7EECE23D2E}"/>
              </a:ext>
            </a:extLst>
          </p:cNvPr>
          <p:cNvSpPr txBox="1"/>
          <p:nvPr/>
        </p:nvSpPr>
        <p:spPr>
          <a:xfrm>
            <a:off x="0" y="6088533"/>
            <a:ext cx="12119560" cy="693267"/>
          </a:xfrm>
          <a:prstGeom prst="rect">
            <a:avLst/>
          </a:prstGeom>
          <a:noFill/>
        </p:spPr>
        <p:txBody>
          <a:bodyPr wrap="square">
            <a:spAutoFit/>
          </a:bodyPr>
          <a:lstStyle/>
          <a:p>
            <a:pPr algn="ctr">
              <a:lnSpc>
                <a:spcPts val="4400"/>
              </a:lnSpc>
            </a:pPr>
            <a:r>
              <a:rPr lang="en-CA" sz="6000" dirty="0">
                <a:solidFill>
                  <a:schemeClr val="bg1"/>
                </a:solidFill>
                <a:latin typeface="VAGRounded BT" panose="020F0702020204020204" pitchFamily="34" charset="0"/>
              </a:rPr>
              <a:t>Which Law will </a:t>
            </a:r>
            <a:r>
              <a:rPr lang="en-CA" sz="6000" dirty="0">
                <a:solidFill>
                  <a:srgbClr val="FFFF00"/>
                </a:solidFill>
                <a:latin typeface="VAGRounded BT" panose="020F0702020204020204" pitchFamily="34" charset="0"/>
              </a:rPr>
              <a:t>YOU</a:t>
            </a:r>
            <a:r>
              <a:rPr lang="en-CA" sz="6000" dirty="0">
                <a:latin typeface="VAGRounded BT" panose="020F0702020204020204" pitchFamily="34" charset="0"/>
              </a:rPr>
              <a:t> </a:t>
            </a:r>
            <a:r>
              <a:rPr lang="en-CA" sz="6000" dirty="0">
                <a:solidFill>
                  <a:schemeClr val="bg1"/>
                </a:solidFill>
                <a:latin typeface="VAGRounded BT" panose="020F0702020204020204" pitchFamily="34" charset="0"/>
              </a:rPr>
              <a:t>keep?</a:t>
            </a:r>
          </a:p>
        </p:txBody>
      </p:sp>
      <p:sp>
        <p:nvSpPr>
          <p:cNvPr id="15" name="TextBox 14">
            <a:extLst>
              <a:ext uri="{FF2B5EF4-FFF2-40B4-BE49-F238E27FC236}">
                <a16:creationId xmlns:a16="http://schemas.microsoft.com/office/drawing/2014/main" id="{E5D242EB-3C8E-25A1-BC39-8BD43F2E38C4}"/>
              </a:ext>
            </a:extLst>
          </p:cNvPr>
          <p:cNvSpPr txBox="1"/>
          <p:nvPr/>
        </p:nvSpPr>
        <p:spPr>
          <a:xfrm>
            <a:off x="-261203" y="3537919"/>
            <a:ext cx="5877144" cy="1938992"/>
          </a:xfrm>
          <a:prstGeom prst="rect">
            <a:avLst/>
          </a:prstGeom>
          <a:noFill/>
        </p:spPr>
        <p:txBody>
          <a:bodyPr wrap="square">
            <a:spAutoFit/>
          </a:bodyPr>
          <a:lstStyle/>
          <a:p>
            <a:pPr algn="ctr"/>
            <a:r>
              <a:rPr lang="en-CA" sz="6000" dirty="0">
                <a:latin typeface="VAGRounded BT" panose="020F0702020204020204" pitchFamily="34" charset="0"/>
              </a:rPr>
              <a:t>Law of Moses</a:t>
            </a:r>
          </a:p>
          <a:p>
            <a:pPr algn="ctr"/>
            <a:r>
              <a:rPr lang="en-CA" sz="6000" dirty="0">
                <a:latin typeface="VAGRounded BT" panose="020F0702020204020204" pitchFamily="34" charset="0"/>
              </a:rPr>
              <a:t>Heb 8:13</a:t>
            </a:r>
          </a:p>
        </p:txBody>
      </p:sp>
    </p:spTree>
    <p:extLst>
      <p:ext uri="{BB962C8B-B14F-4D97-AF65-F5344CB8AC3E}">
        <p14:creationId xmlns:p14="http://schemas.microsoft.com/office/powerpoint/2010/main" val="11952892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1200329"/>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a:t>
            </a:r>
            <a:r>
              <a:rPr lang="en-US" sz="2400" dirty="0">
                <a:solidFill>
                  <a:srgbClr val="FF0000"/>
                </a:solidFill>
                <a:latin typeface="VAGRounded BT" panose="020F0702020204020204" pitchFamily="34" charset="0"/>
              </a:rPr>
              <a:t>The 4</a:t>
            </a:r>
            <a:r>
              <a:rPr lang="en-US" sz="2400" baseline="30000" dirty="0">
                <a:solidFill>
                  <a:srgbClr val="FF0000"/>
                </a:solidFill>
                <a:latin typeface="VAGRounded BT" panose="020F0702020204020204" pitchFamily="34" charset="0"/>
              </a:rPr>
              <a:t>th</a:t>
            </a:r>
            <a:r>
              <a:rPr lang="en-US" sz="2400" dirty="0">
                <a:solidFill>
                  <a:srgbClr val="FF0000"/>
                </a:solidFill>
                <a:latin typeface="VAGRounded BT" panose="020F0702020204020204" pitchFamily="34" charset="0"/>
              </a:rPr>
              <a:t> commandment quoted in the New Testament.</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270308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270014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265749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46863" y="2732439"/>
            <a:ext cx="7404549" cy="1384995"/>
          </a:xfrm>
          <a:prstGeom prst="rect">
            <a:avLst/>
          </a:prstGeom>
          <a:noFill/>
        </p:spPr>
        <p:txBody>
          <a:bodyPr wrap="square">
            <a:spAutoFit/>
          </a:bodyPr>
          <a:lstStyle/>
          <a:p>
            <a:r>
              <a:rPr lang="en-US" sz="3600" dirty="0">
                <a:latin typeface="VAGRounded BT" panose="020F0702020204020204" pitchFamily="34" charset="0"/>
              </a:rPr>
              <a:t>“There remains a sabbath rest”</a:t>
            </a:r>
          </a:p>
          <a:p>
            <a:r>
              <a:rPr lang="en-US" sz="2400" dirty="0">
                <a:latin typeface="VAGRounded BT" panose="020F0702020204020204" pitchFamily="34" charset="0"/>
              </a:rPr>
              <a:t>The Christian Sabbath is a continuous eternal rest in heaven, not just one day a week. Heb 4</a:t>
            </a:r>
          </a:p>
        </p:txBody>
      </p:sp>
      <p:sp>
        <p:nvSpPr>
          <p:cNvPr id="11" name="TextBox 10">
            <a:extLst>
              <a:ext uri="{FF2B5EF4-FFF2-40B4-BE49-F238E27FC236}">
                <a16:creationId xmlns:a16="http://schemas.microsoft.com/office/drawing/2014/main" id="{EFFCD48F-01AB-5014-F1B0-7F3867609D14}"/>
              </a:ext>
            </a:extLst>
          </p:cNvPr>
          <p:cNvSpPr txBox="1"/>
          <p:nvPr/>
        </p:nvSpPr>
        <p:spPr>
          <a:xfrm>
            <a:off x="211016" y="4685249"/>
            <a:ext cx="11617563" cy="2062103"/>
          </a:xfrm>
          <a:prstGeom prst="rect">
            <a:avLst/>
          </a:prstGeom>
          <a:noFill/>
        </p:spPr>
        <p:txBody>
          <a:bodyPr wrap="square">
            <a:spAutoFit/>
          </a:bodyPr>
          <a:lstStyle/>
          <a:p>
            <a:r>
              <a:rPr lang="en-US" sz="2000" dirty="0">
                <a:latin typeface="VAGRounded BT" panose="020F0702020204020204" pitchFamily="34" charset="0"/>
              </a:rPr>
              <a:t>"For if Joshua had given them </a:t>
            </a:r>
            <a:r>
              <a:rPr lang="en-US" sz="2000" dirty="0">
                <a:solidFill>
                  <a:srgbClr val="FF0000"/>
                </a:solidFill>
                <a:latin typeface="VAGRounded BT" panose="020F0702020204020204" pitchFamily="34" charset="0"/>
              </a:rPr>
              <a:t>rest</a:t>
            </a:r>
            <a:r>
              <a:rPr lang="en-US" sz="2000" dirty="0">
                <a:latin typeface="VAGRounded BT" panose="020F0702020204020204" pitchFamily="34" charset="0"/>
              </a:rPr>
              <a:t>, He would not have spoken of </a:t>
            </a:r>
            <a:r>
              <a:rPr lang="en-US" sz="2000" dirty="0">
                <a:solidFill>
                  <a:srgbClr val="FF0000"/>
                </a:solidFill>
                <a:latin typeface="VAGRounded BT" panose="020F0702020204020204" pitchFamily="34" charset="0"/>
              </a:rPr>
              <a:t>another day </a:t>
            </a:r>
            <a:r>
              <a:rPr lang="en-US" sz="2000" dirty="0">
                <a:latin typeface="VAGRounded BT" panose="020F0702020204020204" pitchFamily="34" charset="0"/>
              </a:rPr>
              <a:t>after that. So </a:t>
            </a:r>
            <a:r>
              <a:rPr lang="en-US" sz="2000" dirty="0">
                <a:solidFill>
                  <a:srgbClr val="FF0000"/>
                </a:solidFill>
                <a:latin typeface="VAGRounded BT" panose="020F0702020204020204" pitchFamily="34" charset="0"/>
              </a:rPr>
              <a:t>there remains a Sabbath rest </a:t>
            </a:r>
            <a:r>
              <a:rPr lang="en-US" sz="2000" dirty="0">
                <a:latin typeface="VAGRounded BT" panose="020F0702020204020204" pitchFamily="34" charset="0"/>
              </a:rPr>
              <a:t>for the people of God. For the one who has entered His rest has himself also rested from his works, as God did from His." (Hebrews 4:8–10)</a:t>
            </a:r>
          </a:p>
          <a:p>
            <a:r>
              <a:rPr lang="en-US" sz="2000" dirty="0">
                <a:latin typeface="VAGRounded BT" panose="020F0702020204020204" pitchFamily="34" charset="0"/>
              </a:rPr>
              <a:t>Joshua kept the Sabbath and gave them physical rest in Canaan, (Josh 21:44; 22:4)</a:t>
            </a:r>
          </a:p>
          <a:p>
            <a:endParaRPr lang="en-US" sz="1200" dirty="0">
              <a:latin typeface="VAGRounded BT" panose="020F0702020204020204" pitchFamily="34" charset="0"/>
            </a:endParaRPr>
          </a:p>
          <a:p>
            <a:r>
              <a:rPr lang="en-US" dirty="0">
                <a:solidFill>
                  <a:srgbClr val="00B050"/>
                </a:solidFill>
                <a:latin typeface="VAGRounded BT" panose="020F0702020204020204" pitchFamily="34" charset="0"/>
              </a:rPr>
              <a:t>Just as God has rested </a:t>
            </a:r>
            <a:r>
              <a:rPr lang="en-US" dirty="0">
                <a:solidFill>
                  <a:srgbClr val="FF0000"/>
                </a:solidFill>
                <a:latin typeface="VAGRounded BT" panose="020F0702020204020204" pitchFamily="34" charset="0"/>
              </a:rPr>
              <a:t>continuously</a:t>
            </a:r>
            <a:r>
              <a:rPr lang="en-US" dirty="0">
                <a:solidFill>
                  <a:srgbClr val="00B050"/>
                </a:solidFill>
                <a:latin typeface="VAGRounded BT" panose="020F0702020204020204" pitchFamily="34" charset="0"/>
              </a:rPr>
              <a:t> since the day 7</a:t>
            </a:r>
            <a:r>
              <a:rPr lang="en-US" baseline="30000" dirty="0">
                <a:solidFill>
                  <a:srgbClr val="00B050"/>
                </a:solidFill>
                <a:latin typeface="VAGRounded BT" panose="020F0702020204020204" pitchFamily="34" charset="0"/>
              </a:rPr>
              <a:t>th</a:t>
            </a:r>
            <a:r>
              <a:rPr lang="en-US" dirty="0">
                <a:solidFill>
                  <a:srgbClr val="00B050"/>
                </a:solidFill>
                <a:latin typeface="VAGRounded BT" panose="020F0702020204020204" pitchFamily="34" charset="0"/>
              </a:rPr>
              <a:t> day of creation, (</a:t>
            </a:r>
            <a:r>
              <a:rPr lang="en-US" dirty="0">
                <a:solidFill>
                  <a:srgbClr val="FF0000"/>
                </a:solidFill>
                <a:latin typeface="VAGRounded BT" panose="020F0702020204020204" pitchFamily="34" charset="0"/>
              </a:rPr>
              <a:t>God doesn’t keep the weekly sabbath</a:t>
            </a:r>
            <a:r>
              <a:rPr lang="en-US" dirty="0">
                <a:solidFill>
                  <a:srgbClr val="00B050"/>
                </a:solidFill>
                <a:latin typeface="VAGRounded BT" panose="020F0702020204020204" pitchFamily="34" charset="0"/>
              </a:rPr>
              <a:t>), so too Christians will consciously rest forever when they enter heaven (</a:t>
            </a:r>
            <a:r>
              <a:rPr lang="en-US" dirty="0">
                <a:solidFill>
                  <a:srgbClr val="FF0000"/>
                </a:solidFill>
                <a:latin typeface="VAGRounded BT" panose="020F0702020204020204" pitchFamily="34" charset="0"/>
              </a:rPr>
              <a:t>not just one day a week</a:t>
            </a:r>
            <a:r>
              <a:rPr lang="en-US" dirty="0">
                <a:solidFill>
                  <a:srgbClr val="00B050"/>
                </a:solidFill>
                <a:latin typeface="VAGRounded BT" panose="020F0702020204020204" pitchFamily="34" charset="0"/>
              </a:rPr>
              <a:t>) </a:t>
            </a:r>
          </a:p>
        </p:txBody>
      </p:sp>
      <p:sp>
        <p:nvSpPr>
          <p:cNvPr id="3" name="TextBox 2">
            <a:extLst>
              <a:ext uri="{FF2B5EF4-FFF2-40B4-BE49-F238E27FC236}">
                <a16:creationId xmlns:a16="http://schemas.microsoft.com/office/drawing/2014/main" id="{74B7D7FF-0018-5FD4-735A-8E3343CA87EF}"/>
              </a:ext>
            </a:extLst>
          </p:cNvPr>
          <p:cNvSpPr txBox="1"/>
          <p:nvPr/>
        </p:nvSpPr>
        <p:spPr>
          <a:xfrm>
            <a:off x="1865191" y="4117434"/>
            <a:ext cx="8309211" cy="369332"/>
          </a:xfrm>
          <a:prstGeom prst="rect">
            <a:avLst/>
          </a:prstGeom>
          <a:noFill/>
        </p:spPr>
        <p:txBody>
          <a:bodyPr wrap="square">
            <a:spAutoFit/>
          </a:bodyPr>
          <a:lstStyle/>
          <a:p>
            <a:r>
              <a:rPr lang="en-US" sz="1800" dirty="0">
                <a:solidFill>
                  <a:srgbClr val="00B050"/>
                </a:solidFill>
                <a:latin typeface="VAGRounded BT" panose="020F0702020204020204" pitchFamily="34" charset="0"/>
              </a:rPr>
              <a:t>I want heaven 7 days a week, Adventist </a:t>
            </a:r>
            <a:r>
              <a:rPr lang="en-US" dirty="0">
                <a:solidFill>
                  <a:srgbClr val="00B050"/>
                </a:solidFill>
                <a:latin typeface="VAGRounded BT" panose="020F0702020204020204" pitchFamily="34" charset="0"/>
              </a:rPr>
              <a:t>heaven is </a:t>
            </a:r>
            <a:r>
              <a:rPr lang="en-US" sz="1800" dirty="0">
                <a:solidFill>
                  <a:srgbClr val="00B050"/>
                </a:solidFill>
                <a:latin typeface="VAGRounded BT" panose="020F0702020204020204" pitchFamily="34" charset="0"/>
              </a:rPr>
              <a:t>only </a:t>
            </a:r>
            <a:r>
              <a:rPr lang="en-US" dirty="0">
                <a:solidFill>
                  <a:srgbClr val="00B050"/>
                </a:solidFill>
                <a:latin typeface="VAGRounded BT" panose="020F0702020204020204" pitchFamily="34" charset="0"/>
              </a:rPr>
              <a:t>one day a </a:t>
            </a:r>
            <a:r>
              <a:rPr lang="en-US" sz="1800" dirty="0">
                <a:solidFill>
                  <a:srgbClr val="00B050"/>
                </a:solidFill>
                <a:latin typeface="VAGRounded BT" panose="020F0702020204020204" pitchFamily="34" charset="0"/>
              </a:rPr>
              <a:t>week!</a:t>
            </a:r>
          </a:p>
        </p:txBody>
      </p:sp>
    </p:spTree>
    <p:extLst>
      <p:ext uri="{BB962C8B-B14F-4D97-AF65-F5344CB8AC3E}">
        <p14:creationId xmlns:p14="http://schemas.microsoft.com/office/powerpoint/2010/main" val="2774603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her mouth open&#10;&#10;Description automatically generated">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101" y="1811410"/>
            <a:ext cx="4465899" cy="5024137"/>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DAFEBE0-E1C7-55DA-249B-99899108564A}"/>
              </a:ext>
            </a:extLst>
          </p:cNvPr>
          <p:cNvSpPr txBox="1"/>
          <p:nvPr/>
        </p:nvSpPr>
        <p:spPr>
          <a:xfrm>
            <a:off x="212200" y="2129746"/>
            <a:ext cx="7664450" cy="452431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Heb 8:13f</a:t>
            </a:r>
          </a:p>
          <a:p>
            <a:pPr marL="0" marR="0" lvl="0" indent="0" algn="l"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“When God said, “A new covenant,” He has made the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first obsolete</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 Now even the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first covenant </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had regulations of divine worship. There was a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tabernacle</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 the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lampstand</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 the table of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showbread</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 the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altar of incense</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 the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ark of the covenant</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 the jar of manna, Aaron’s rod and the </a:t>
            </a:r>
            <a:r>
              <a:rPr kumimoji="0" lang="en-US" sz="3200" b="0" i="0" u="none" strike="noStrike" kern="1200" cap="none" spc="0" normalizeH="0" baseline="0" noProof="0" dirty="0">
                <a:ln>
                  <a:noFill/>
                </a:ln>
                <a:solidFill>
                  <a:srgbClr val="FF0000"/>
                </a:solidFill>
                <a:effectLst/>
                <a:uLnTx/>
                <a:uFillTx/>
                <a:latin typeface="VAGRounded BT" panose="020F0702020204020204" pitchFamily="34" charset="0"/>
                <a:ea typeface="+mn-ea"/>
                <a:cs typeface="+mn-cs"/>
              </a:rPr>
              <a:t>tables of the covenant</a:t>
            </a:r>
            <a:r>
              <a:rPr kumimoji="0" lang="en-US" sz="3200" b="0" i="0" u="none" strike="noStrike" kern="1200" cap="none" spc="0" normalizeH="0" baseline="0" noProof="0" dirty="0">
                <a:ln>
                  <a:noFill/>
                </a:ln>
                <a:effectLst/>
                <a:uLnTx/>
                <a:uFillTx/>
                <a:latin typeface="VAGRounded BT" panose="020F0702020204020204" pitchFamily="34" charset="0"/>
                <a:ea typeface="+mn-ea"/>
                <a:cs typeface="+mn-cs"/>
              </a:rPr>
              <a:t>.”</a:t>
            </a:r>
          </a:p>
        </p:txBody>
      </p:sp>
    </p:spTree>
    <p:extLst>
      <p:ext uri="{BB962C8B-B14F-4D97-AF65-F5344CB8AC3E}">
        <p14:creationId xmlns:p14="http://schemas.microsoft.com/office/powerpoint/2010/main" val="935476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1569660"/>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The 4</a:t>
            </a:r>
            <a:r>
              <a:rPr lang="en-US" sz="2400" baseline="30000" dirty="0">
                <a:latin typeface="VAGRounded BT" panose="020F0702020204020204" pitchFamily="34" charset="0"/>
              </a:rPr>
              <a:t>th</a:t>
            </a:r>
            <a:r>
              <a:rPr lang="en-US" sz="2400" dirty="0">
                <a:latin typeface="VAGRounded BT" panose="020F0702020204020204" pitchFamily="34" charset="0"/>
              </a:rPr>
              <a:t> commandment quoted in the New Testament.</a:t>
            </a:r>
          </a:p>
          <a:p>
            <a:r>
              <a:rPr lang="en-US" sz="2400" dirty="0">
                <a:solidFill>
                  <a:srgbClr val="FF0000"/>
                </a:solidFill>
                <a:latin typeface="VAGRounded BT" panose="020F0702020204020204" pitchFamily="34" charset="0"/>
              </a:rPr>
              <a:t>4. Name the Christian who kept the 7</a:t>
            </a:r>
            <a:r>
              <a:rPr lang="en-US" sz="2400" baseline="30000" dirty="0">
                <a:solidFill>
                  <a:srgbClr val="FF0000"/>
                </a:solidFill>
                <a:latin typeface="VAGRounded BT" panose="020F0702020204020204" pitchFamily="34" charset="0"/>
              </a:rPr>
              <a:t>th</a:t>
            </a:r>
            <a:r>
              <a:rPr lang="en-US" sz="2400" dirty="0">
                <a:solidFill>
                  <a:srgbClr val="FF0000"/>
                </a:solidFill>
                <a:latin typeface="VAGRounded BT" panose="020F0702020204020204" pitchFamily="34" charset="0"/>
              </a:rPr>
              <a:t> day Sabbath after resurrection.</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310948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310654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306389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68811" y="3470685"/>
            <a:ext cx="7404549" cy="1200329"/>
          </a:xfrm>
          <a:prstGeom prst="rect">
            <a:avLst/>
          </a:prstGeom>
          <a:noFill/>
        </p:spPr>
        <p:txBody>
          <a:bodyPr wrap="square">
            <a:spAutoFit/>
          </a:bodyPr>
          <a:lstStyle/>
          <a:p>
            <a:r>
              <a:rPr lang="en-US" sz="2400" dirty="0">
                <a:latin typeface="VAGRounded BT" panose="020F0702020204020204" pitchFamily="34" charset="0"/>
              </a:rPr>
              <a:t>The only church service recorded in the Bible occurred on the 1</a:t>
            </a:r>
            <a:r>
              <a:rPr lang="en-US" sz="2400" baseline="30000" dirty="0">
                <a:latin typeface="VAGRounded BT" panose="020F0702020204020204" pitchFamily="34" charset="0"/>
              </a:rPr>
              <a:t>st</a:t>
            </a:r>
            <a:r>
              <a:rPr lang="en-US" sz="2400" dirty="0">
                <a:latin typeface="VAGRounded BT" panose="020F0702020204020204" pitchFamily="34" charset="0"/>
              </a:rPr>
              <a:t> day of the week. No Christian is recorded as keeping the 7</a:t>
            </a:r>
            <a:r>
              <a:rPr lang="en-US" sz="2400" baseline="30000" dirty="0">
                <a:latin typeface="VAGRounded BT" panose="020F0702020204020204" pitchFamily="34" charset="0"/>
              </a:rPr>
              <a:t>th</a:t>
            </a:r>
            <a:r>
              <a:rPr lang="en-US" sz="2400" dirty="0">
                <a:latin typeface="VAGRounded BT" panose="020F0702020204020204" pitchFamily="34" charset="0"/>
              </a:rPr>
              <a:t> day Sabbath.</a:t>
            </a:r>
          </a:p>
        </p:txBody>
      </p:sp>
      <p:sp>
        <p:nvSpPr>
          <p:cNvPr id="11" name="TextBox 10">
            <a:extLst>
              <a:ext uri="{FF2B5EF4-FFF2-40B4-BE49-F238E27FC236}">
                <a16:creationId xmlns:a16="http://schemas.microsoft.com/office/drawing/2014/main" id="{EFFCD48F-01AB-5014-F1B0-7F3867609D14}"/>
              </a:ext>
            </a:extLst>
          </p:cNvPr>
          <p:cNvSpPr txBox="1"/>
          <p:nvPr/>
        </p:nvSpPr>
        <p:spPr>
          <a:xfrm>
            <a:off x="161063" y="5128953"/>
            <a:ext cx="11617563" cy="1631216"/>
          </a:xfrm>
          <a:prstGeom prst="rect">
            <a:avLst/>
          </a:prstGeom>
          <a:noFill/>
        </p:spPr>
        <p:txBody>
          <a:bodyPr wrap="square">
            <a:spAutoFit/>
          </a:bodyPr>
          <a:lstStyle/>
          <a:p>
            <a:r>
              <a:rPr lang="en-US" sz="2000" dirty="0">
                <a:latin typeface="VAGRounded BT" panose="020F0702020204020204" pitchFamily="34" charset="0"/>
              </a:rPr>
              <a:t>“On the </a:t>
            </a:r>
            <a:r>
              <a:rPr lang="en-US" sz="2000" dirty="0">
                <a:solidFill>
                  <a:srgbClr val="FF0000"/>
                </a:solidFill>
                <a:latin typeface="VAGRounded BT" panose="020F0702020204020204" pitchFamily="34" charset="0"/>
              </a:rPr>
              <a:t>first day of the week</a:t>
            </a:r>
            <a:r>
              <a:rPr lang="en-US" sz="2000" dirty="0">
                <a:latin typeface="VAGRounded BT" panose="020F0702020204020204" pitchFamily="34" charset="0"/>
              </a:rPr>
              <a:t>, when we were gathered together to break bread.” (Acts 20:7)</a:t>
            </a:r>
          </a:p>
          <a:p>
            <a:r>
              <a:rPr lang="en-US" sz="2000" dirty="0">
                <a:latin typeface="VAGRounded BT" panose="020F0702020204020204" pitchFamily="34" charset="0"/>
              </a:rPr>
              <a:t>            Eating common meals while assembles was forbidden: (1 Cor 11:3)</a:t>
            </a:r>
          </a:p>
          <a:p>
            <a:r>
              <a:rPr lang="en-US" sz="2000" dirty="0">
                <a:latin typeface="VAGRounded BT" panose="020F0702020204020204" pitchFamily="34" charset="0"/>
              </a:rPr>
              <a:t>“</a:t>
            </a:r>
            <a:r>
              <a:rPr lang="en-US" sz="2000" dirty="0">
                <a:solidFill>
                  <a:srgbClr val="FF0000"/>
                </a:solidFill>
                <a:latin typeface="VAGRounded BT" panose="020F0702020204020204" pitchFamily="34" charset="0"/>
              </a:rPr>
              <a:t>On the first day of every week </a:t>
            </a:r>
            <a:r>
              <a:rPr lang="en-US" sz="2000" dirty="0">
                <a:latin typeface="VAGRounded BT" panose="020F0702020204020204" pitchFamily="34" charset="0"/>
              </a:rPr>
              <a:t>each one of you is to put aside and save, </a:t>
            </a:r>
            <a:r>
              <a:rPr lang="en-US" sz="2000" dirty="0">
                <a:solidFill>
                  <a:srgbClr val="FF0000"/>
                </a:solidFill>
                <a:latin typeface="VAGRounded BT" panose="020F0702020204020204" pitchFamily="34" charset="0"/>
              </a:rPr>
              <a:t>so that no collections be made </a:t>
            </a:r>
            <a:r>
              <a:rPr lang="en-US" sz="2000" dirty="0">
                <a:latin typeface="VAGRounded BT" panose="020F0702020204020204" pitchFamily="34" charset="0"/>
              </a:rPr>
              <a:t>when I come. (1 Cor 16:1–3) </a:t>
            </a:r>
          </a:p>
          <a:p>
            <a:r>
              <a:rPr lang="en-US" sz="2000" dirty="0">
                <a:solidFill>
                  <a:srgbClr val="00B050"/>
                </a:solidFill>
                <a:latin typeface="VAGRounded BT" panose="020F0702020204020204" pitchFamily="34" charset="0"/>
              </a:rPr>
              <a:t>Must be an assembly collection because if each saved up at home, it would require a collection.</a:t>
            </a:r>
          </a:p>
        </p:txBody>
      </p:sp>
    </p:spTree>
    <p:extLst>
      <p:ext uri="{BB962C8B-B14F-4D97-AF65-F5344CB8AC3E}">
        <p14:creationId xmlns:p14="http://schemas.microsoft.com/office/powerpoint/2010/main" val="27590525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with blonde hair&#10;&#10;Description automatically generated">
            <a:extLst>
              <a:ext uri="{FF2B5EF4-FFF2-40B4-BE49-F238E27FC236}">
                <a16:creationId xmlns:a16="http://schemas.microsoft.com/office/drawing/2014/main" id="{D1118747-2C6B-4E39-44F1-1DD5B1F04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 y="-273565"/>
            <a:ext cx="12131942" cy="6907290"/>
          </a:xfrm>
          <a:prstGeom prst="rect">
            <a:avLst/>
          </a:prstGeom>
        </p:spPr>
      </p:pic>
      <p:sp>
        <p:nvSpPr>
          <p:cNvPr id="2" name="AutoShape 4" descr="Newsletters &amp; Alerts | Fox News">
            <a:extLst>
              <a:ext uri="{FF2B5EF4-FFF2-40B4-BE49-F238E27FC236}">
                <a16:creationId xmlns:a16="http://schemas.microsoft.com/office/drawing/2014/main" id="{4A4BC6AA-3A8D-C5BE-D760-8DB161547C2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3062328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1569660"/>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The 4</a:t>
            </a:r>
            <a:r>
              <a:rPr lang="en-US" sz="2400" baseline="30000" dirty="0">
                <a:latin typeface="VAGRounded BT" panose="020F0702020204020204" pitchFamily="34" charset="0"/>
              </a:rPr>
              <a:t>th</a:t>
            </a:r>
            <a:r>
              <a:rPr lang="en-US" sz="2400" dirty="0">
                <a:latin typeface="VAGRounded BT" panose="020F0702020204020204" pitchFamily="34" charset="0"/>
              </a:rPr>
              <a:t> commandment quoted in the New Testament.</a:t>
            </a:r>
          </a:p>
          <a:p>
            <a:r>
              <a:rPr lang="en-US" sz="2400" dirty="0">
                <a:solidFill>
                  <a:srgbClr val="FF0000"/>
                </a:solidFill>
                <a:latin typeface="VAGRounded BT" panose="020F0702020204020204" pitchFamily="34" charset="0"/>
              </a:rPr>
              <a:t>4. Name the Christian who kept the 7</a:t>
            </a:r>
            <a:r>
              <a:rPr lang="en-US" sz="2400" baseline="30000" dirty="0">
                <a:solidFill>
                  <a:srgbClr val="FF0000"/>
                </a:solidFill>
                <a:latin typeface="VAGRounded BT" panose="020F0702020204020204" pitchFamily="34" charset="0"/>
              </a:rPr>
              <a:t>th</a:t>
            </a:r>
            <a:r>
              <a:rPr lang="en-US" sz="2400" dirty="0">
                <a:solidFill>
                  <a:srgbClr val="FF0000"/>
                </a:solidFill>
                <a:latin typeface="VAGRounded BT" panose="020F0702020204020204" pitchFamily="34" charset="0"/>
              </a:rPr>
              <a:t> Sabbath after resurrection.</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310948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310654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306389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57837" y="3668805"/>
            <a:ext cx="7404549" cy="830997"/>
          </a:xfrm>
          <a:prstGeom prst="rect">
            <a:avLst/>
          </a:prstGeom>
          <a:noFill/>
        </p:spPr>
        <p:txBody>
          <a:bodyPr wrap="square">
            <a:spAutoFit/>
          </a:bodyPr>
          <a:lstStyle/>
          <a:p>
            <a:r>
              <a:rPr lang="en-US" sz="2400" dirty="0">
                <a:latin typeface="VAGRounded BT" panose="020F0702020204020204" pitchFamily="34" charset="0"/>
              </a:rPr>
              <a:t>Arguing Paul kept the Sabbath 84 times teaching Jews about Jesus in synagogues is absurd.</a:t>
            </a:r>
          </a:p>
        </p:txBody>
      </p:sp>
      <p:sp>
        <p:nvSpPr>
          <p:cNvPr id="2" name="TextBox 1">
            <a:extLst>
              <a:ext uri="{FF2B5EF4-FFF2-40B4-BE49-F238E27FC236}">
                <a16:creationId xmlns:a16="http://schemas.microsoft.com/office/drawing/2014/main" id="{9F90C1A4-E0E0-A705-D00C-ADF84FC9C292}"/>
              </a:ext>
            </a:extLst>
          </p:cNvPr>
          <p:cNvSpPr txBox="1"/>
          <p:nvPr/>
        </p:nvSpPr>
        <p:spPr>
          <a:xfrm>
            <a:off x="314498" y="4978153"/>
            <a:ext cx="11362683" cy="1938992"/>
          </a:xfrm>
          <a:prstGeom prst="rect">
            <a:avLst/>
          </a:prstGeom>
          <a:noFill/>
        </p:spPr>
        <p:txBody>
          <a:bodyPr wrap="square">
            <a:spAutoFit/>
          </a:bodyPr>
          <a:lstStyle/>
          <a:p>
            <a:r>
              <a:rPr lang="en-US" sz="2400" dirty="0">
                <a:latin typeface="VAGRounded BT" panose="020F0702020204020204" pitchFamily="34" charset="0"/>
              </a:rPr>
              <a:t>A Sabbatarian preaching in a mosque doesn't make him a </a:t>
            </a:r>
            <a:r>
              <a:rPr lang="en-US" sz="2400" dirty="0">
                <a:solidFill>
                  <a:srgbClr val="FF0000"/>
                </a:solidFill>
                <a:latin typeface="VAGRounded BT" panose="020F0702020204020204" pitchFamily="34" charset="0"/>
              </a:rPr>
              <a:t>Friday-keeper</a:t>
            </a:r>
            <a:r>
              <a:rPr lang="en-US" sz="2400" dirty="0">
                <a:latin typeface="VAGRounded BT" panose="020F0702020204020204" pitchFamily="34" charset="0"/>
              </a:rPr>
              <a:t> of “</a:t>
            </a:r>
            <a:r>
              <a:rPr lang="en-US" sz="2400" dirty="0" err="1">
                <a:latin typeface="VAGRounded BT" panose="020F0702020204020204" pitchFamily="34" charset="0"/>
              </a:rPr>
              <a:t>Youm</a:t>
            </a:r>
            <a:r>
              <a:rPr lang="en-US" sz="2400" dirty="0">
                <a:latin typeface="VAGRounded BT" panose="020F0702020204020204" pitchFamily="34" charset="0"/>
              </a:rPr>
              <a:t> Jumu’ah”</a:t>
            </a:r>
          </a:p>
          <a:p>
            <a:r>
              <a:rPr lang="en-US" sz="2400" dirty="0">
                <a:latin typeface="VAGRounded BT" panose="020F0702020204020204" pitchFamily="34" charset="0"/>
              </a:rPr>
              <a:t>A Jew preaching in a church doesn’t make him a </a:t>
            </a:r>
            <a:r>
              <a:rPr lang="en-US" sz="2400" dirty="0">
                <a:solidFill>
                  <a:srgbClr val="FF0000"/>
                </a:solidFill>
                <a:latin typeface="VAGRounded BT" panose="020F0702020204020204" pitchFamily="34" charset="0"/>
              </a:rPr>
              <a:t>Sunday-keeper</a:t>
            </a:r>
          </a:p>
          <a:p>
            <a:r>
              <a:rPr lang="en-US" sz="2400" dirty="0">
                <a:latin typeface="VAGRounded BT" panose="020F0702020204020204" pitchFamily="34" charset="0"/>
              </a:rPr>
              <a:t>Paul preaching in a Synagogue doesn’t make him a </a:t>
            </a:r>
            <a:r>
              <a:rPr lang="en-US" sz="2400" dirty="0">
                <a:solidFill>
                  <a:srgbClr val="FF0000"/>
                </a:solidFill>
                <a:latin typeface="VAGRounded BT" panose="020F0702020204020204" pitchFamily="34" charset="0"/>
              </a:rPr>
              <a:t>Sabbath-keeper</a:t>
            </a:r>
          </a:p>
          <a:p>
            <a:r>
              <a:rPr lang="en-US" sz="2400" dirty="0">
                <a:solidFill>
                  <a:srgbClr val="00B050"/>
                </a:solidFill>
                <a:latin typeface="VAGRounded BT" panose="020F0702020204020204" pitchFamily="34" charset="0"/>
              </a:rPr>
              <a:t>I am not a Sabbath-keeper if I preach in a Seventh-day Adventist church.</a:t>
            </a:r>
          </a:p>
        </p:txBody>
      </p:sp>
    </p:spTree>
    <p:extLst>
      <p:ext uri="{BB962C8B-B14F-4D97-AF65-F5344CB8AC3E}">
        <p14:creationId xmlns:p14="http://schemas.microsoft.com/office/powerpoint/2010/main" val="11088971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9675849" y="54543"/>
            <a:ext cx="2465958" cy="178023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1938992"/>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The 4</a:t>
            </a:r>
            <a:r>
              <a:rPr lang="en-US" sz="2400" baseline="30000" dirty="0">
                <a:latin typeface="VAGRounded BT" panose="020F0702020204020204" pitchFamily="34" charset="0"/>
              </a:rPr>
              <a:t>th</a:t>
            </a:r>
            <a:r>
              <a:rPr lang="en-US" sz="2400" dirty="0">
                <a:latin typeface="VAGRounded BT" panose="020F0702020204020204" pitchFamily="34" charset="0"/>
              </a:rPr>
              <a:t> commandment quoted in the New Testament.</a:t>
            </a:r>
          </a:p>
          <a:p>
            <a:r>
              <a:rPr lang="en-US" sz="2400" dirty="0">
                <a:latin typeface="VAGRounded BT" panose="020F0702020204020204" pitchFamily="34" charset="0"/>
              </a:rPr>
              <a:t>4. Name the Christian who kept the 7</a:t>
            </a:r>
            <a:r>
              <a:rPr lang="en-US" sz="2400" baseline="30000" dirty="0">
                <a:latin typeface="VAGRounded BT" panose="020F0702020204020204" pitchFamily="34" charset="0"/>
              </a:rPr>
              <a:t>th</a:t>
            </a:r>
            <a:r>
              <a:rPr lang="en-US" sz="2400" dirty="0">
                <a:latin typeface="VAGRounded BT" panose="020F0702020204020204" pitchFamily="34" charset="0"/>
              </a:rPr>
              <a:t> Sabbath after resurrection.</a:t>
            </a:r>
          </a:p>
          <a:p>
            <a:r>
              <a:rPr lang="en-US" sz="2400" dirty="0">
                <a:solidFill>
                  <a:srgbClr val="FF0000"/>
                </a:solidFill>
                <a:latin typeface="VAGRounded BT" panose="020F0702020204020204" pitchFamily="34" charset="0"/>
              </a:rPr>
              <a:t>5. Name the historic group of Christians who kept the Sabbath before AD 1000</a:t>
            </a:r>
          </a:p>
        </p:txBody>
      </p:sp>
      <p:pic>
        <p:nvPicPr>
          <p:cNvPr id="4" name="Picture 3" descr="A person with her mouth open&#10;&#10;Description automatically generated">
            <a:extLst>
              <a:ext uri="{FF2B5EF4-FFF2-40B4-BE49-F238E27FC236}">
                <a16:creationId xmlns:a16="http://schemas.microsoft.com/office/drawing/2014/main" id="{9AB50496-25DA-0951-1199-4652BA9C7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360" y="3754646"/>
            <a:ext cx="1620514" cy="1823078"/>
          </a:xfrm>
          <a:prstGeom prst="rect">
            <a:avLst/>
          </a:prstGeom>
        </p:spPr>
      </p:pic>
      <p:pic>
        <p:nvPicPr>
          <p:cNvPr id="5" name="Picture 2" descr="Fact Stamp Images – Browse 3,864 Stock Photos, Vectors, and Video | Adobe  Stock">
            <a:extLst>
              <a:ext uri="{FF2B5EF4-FFF2-40B4-BE49-F238E27FC236}">
                <a16:creationId xmlns:a16="http://schemas.microsoft.com/office/drawing/2014/main" id="{405F777F-DDE6-DF1B-DA47-CD7E8CB39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498" y="3751709"/>
            <a:ext cx="2632365" cy="181890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B5B2D6-9230-4817-DD42-1CDA45DBC3DD}"/>
              </a:ext>
            </a:extLst>
          </p:cNvPr>
          <p:cNvSpPr/>
          <p:nvPr/>
        </p:nvSpPr>
        <p:spPr>
          <a:xfrm>
            <a:off x="161063" y="3709057"/>
            <a:ext cx="11869871" cy="1904210"/>
          </a:xfrm>
          <a:prstGeom prst="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TextBox 7">
            <a:extLst>
              <a:ext uri="{FF2B5EF4-FFF2-40B4-BE49-F238E27FC236}">
                <a16:creationId xmlns:a16="http://schemas.microsoft.com/office/drawing/2014/main" id="{5F08C7C0-FEF6-C258-198C-7AFD1CC97295}"/>
              </a:ext>
            </a:extLst>
          </p:cNvPr>
          <p:cNvSpPr txBox="1"/>
          <p:nvPr/>
        </p:nvSpPr>
        <p:spPr>
          <a:xfrm>
            <a:off x="2968811" y="4115845"/>
            <a:ext cx="7404549" cy="1200329"/>
          </a:xfrm>
          <a:prstGeom prst="rect">
            <a:avLst/>
          </a:prstGeom>
          <a:noFill/>
        </p:spPr>
        <p:txBody>
          <a:bodyPr wrap="square">
            <a:spAutoFit/>
          </a:bodyPr>
          <a:lstStyle/>
          <a:p>
            <a:r>
              <a:rPr lang="en-US" sz="2400" dirty="0">
                <a:latin typeface="VAGRounded BT" panose="020F0702020204020204" pitchFamily="34" charset="0"/>
              </a:rPr>
              <a:t>The universal record of history proves Christians never kept the sabbath and always assembled for worship on Sunday, the 1</a:t>
            </a:r>
            <a:r>
              <a:rPr lang="en-US" sz="2400" baseline="30000" dirty="0">
                <a:latin typeface="VAGRounded BT" panose="020F0702020204020204" pitchFamily="34" charset="0"/>
              </a:rPr>
              <a:t>st</a:t>
            </a:r>
            <a:r>
              <a:rPr lang="en-US" sz="2400" dirty="0">
                <a:latin typeface="VAGRounded BT" panose="020F0702020204020204" pitchFamily="34" charset="0"/>
              </a:rPr>
              <a:t> day of the week.</a:t>
            </a:r>
          </a:p>
        </p:txBody>
      </p:sp>
      <p:sp>
        <p:nvSpPr>
          <p:cNvPr id="11" name="TextBox 10">
            <a:extLst>
              <a:ext uri="{FF2B5EF4-FFF2-40B4-BE49-F238E27FC236}">
                <a16:creationId xmlns:a16="http://schemas.microsoft.com/office/drawing/2014/main" id="{EFFCD48F-01AB-5014-F1B0-7F3867609D14}"/>
              </a:ext>
            </a:extLst>
          </p:cNvPr>
          <p:cNvSpPr txBox="1"/>
          <p:nvPr/>
        </p:nvSpPr>
        <p:spPr>
          <a:xfrm>
            <a:off x="18562" y="5984512"/>
            <a:ext cx="12107398" cy="707886"/>
          </a:xfrm>
          <a:prstGeom prst="rect">
            <a:avLst/>
          </a:prstGeom>
          <a:noFill/>
        </p:spPr>
        <p:txBody>
          <a:bodyPr wrap="square">
            <a:spAutoFit/>
          </a:bodyPr>
          <a:lstStyle/>
          <a:p>
            <a:r>
              <a:rPr lang="en-US" sz="2000" dirty="0">
                <a:latin typeface="VAGRounded BT" panose="020F0702020204020204" pitchFamily="34" charset="0"/>
              </a:rPr>
              <a:t>Sunday was never called the </a:t>
            </a:r>
            <a:r>
              <a:rPr lang="en-US" sz="2000" dirty="0">
                <a:solidFill>
                  <a:srgbClr val="FF0000"/>
                </a:solidFill>
                <a:latin typeface="VAGRounded BT" panose="020F0702020204020204" pitchFamily="34" charset="0"/>
              </a:rPr>
              <a:t>Christian Sabbath until AD 1600 </a:t>
            </a:r>
            <a:r>
              <a:rPr lang="en-US" sz="2000" dirty="0">
                <a:latin typeface="VAGRounded BT" panose="020F0702020204020204" pitchFamily="34" charset="0"/>
              </a:rPr>
              <a:t>and in </a:t>
            </a:r>
            <a:r>
              <a:rPr lang="en-US" sz="2000" dirty="0">
                <a:solidFill>
                  <a:srgbClr val="FF0000"/>
                </a:solidFill>
                <a:latin typeface="VAGRounded BT" panose="020F0702020204020204" pitchFamily="34" charset="0"/>
              </a:rPr>
              <a:t>AD 1863 Ellen G. White changed </a:t>
            </a:r>
            <a:r>
              <a:rPr lang="en-US" sz="2000" dirty="0">
                <a:latin typeface="VAGRounded BT" panose="020F0702020204020204" pitchFamily="34" charset="0"/>
              </a:rPr>
              <a:t>the historic day of Christian worship from Sunday to Saturday because of a demonic vision.</a:t>
            </a:r>
          </a:p>
        </p:txBody>
      </p:sp>
    </p:spTree>
    <p:extLst>
      <p:ext uri="{BB962C8B-B14F-4D97-AF65-F5344CB8AC3E}">
        <p14:creationId xmlns:p14="http://schemas.microsoft.com/office/powerpoint/2010/main" val="3634415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38" t="3036" r="8103" b="4963"/>
          <a:stretch/>
        </p:blipFill>
        <p:spPr bwMode="auto">
          <a:xfrm rot="376428">
            <a:off x="10112504" y="105897"/>
            <a:ext cx="1948414" cy="14066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7114047"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9249" y="1385887"/>
            <a:ext cx="11913501" cy="461665"/>
          </a:xfrm>
          <a:prstGeom prst="rect">
            <a:avLst/>
          </a:prstGeom>
          <a:noFill/>
        </p:spPr>
        <p:txBody>
          <a:bodyPr wrap="square">
            <a:spAutoFit/>
          </a:bodyPr>
          <a:lstStyle/>
          <a:p>
            <a:r>
              <a:rPr lang="en-US" sz="2400" dirty="0">
                <a:solidFill>
                  <a:srgbClr val="FF0000"/>
                </a:solidFill>
                <a:latin typeface="VAGRounded BT" panose="020F0702020204020204" pitchFamily="34" charset="0"/>
              </a:rPr>
              <a:t>5. Name the historic group of Christians who kept the Sabbath before AD 1000</a:t>
            </a:r>
          </a:p>
        </p:txBody>
      </p:sp>
      <p:sp>
        <p:nvSpPr>
          <p:cNvPr id="11" name="TextBox 10">
            <a:extLst>
              <a:ext uri="{FF2B5EF4-FFF2-40B4-BE49-F238E27FC236}">
                <a16:creationId xmlns:a16="http://schemas.microsoft.com/office/drawing/2014/main" id="{EFFCD48F-01AB-5014-F1B0-7F3867609D14}"/>
              </a:ext>
            </a:extLst>
          </p:cNvPr>
          <p:cNvSpPr txBox="1"/>
          <p:nvPr/>
        </p:nvSpPr>
        <p:spPr>
          <a:xfrm>
            <a:off x="139249" y="1886516"/>
            <a:ext cx="11617563" cy="4293483"/>
          </a:xfrm>
          <a:prstGeom prst="rect">
            <a:avLst/>
          </a:prstGeom>
          <a:noFill/>
        </p:spPr>
        <p:txBody>
          <a:bodyPr wrap="square">
            <a:spAutoFit/>
          </a:bodyPr>
          <a:lstStyle/>
          <a:p>
            <a:r>
              <a:rPr lang="en-US" sz="2100" dirty="0">
                <a:solidFill>
                  <a:srgbClr val="00B050"/>
                </a:solidFill>
                <a:latin typeface="VAGRounded BT" panose="020F0702020204020204" pitchFamily="34" charset="0"/>
              </a:rPr>
              <a:t>AD 100 Barnabas: </a:t>
            </a:r>
            <a:r>
              <a:rPr lang="en-US" sz="2100" dirty="0">
                <a:latin typeface="VAGRounded BT" panose="020F0702020204020204" pitchFamily="34" charset="0"/>
              </a:rPr>
              <a:t>“We keep the </a:t>
            </a:r>
            <a:r>
              <a:rPr lang="en-US" sz="2100" dirty="0">
                <a:solidFill>
                  <a:srgbClr val="FF0000"/>
                </a:solidFill>
                <a:latin typeface="VAGRounded BT" panose="020F0702020204020204" pitchFamily="34" charset="0"/>
              </a:rPr>
              <a:t>Sunday</a:t>
            </a:r>
            <a:r>
              <a:rPr lang="en-US" sz="2100" dirty="0">
                <a:latin typeface="VAGRounded BT" panose="020F0702020204020204" pitchFamily="34" charset="0"/>
              </a:rPr>
              <a:t> on which Jesus rose again from the dead.”</a:t>
            </a:r>
          </a:p>
          <a:p>
            <a:r>
              <a:rPr lang="en-US" sz="2100" dirty="0">
                <a:solidFill>
                  <a:srgbClr val="00B050"/>
                </a:solidFill>
                <a:latin typeface="VAGRounded BT" panose="020F0702020204020204" pitchFamily="34" charset="0"/>
              </a:rPr>
              <a:t>AD 150 Justin: </a:t>
            </a:r>
            <a:r>
              <a:rPr lang="en-US" sz="2100" dirty="0">
                <a:latin typeface="VAGRounded BT" panose="020F0702020204020204" pitchFamily="34" charset="0"/>
              </a:rPr>
              <a:t>“</a:t>
            </a:r>
            <a:r>
              <a:rPr lang="en-US" sz="2100" dirty="0">
                <a:solidFill>
                  <a:srgbClr val="FF0000"/>
                </a:solidFill>
                <a:latin typeface="VAGRounded BT" panose="020F0702020204020204" pitchFamily="34" charset="0"/>
              </a:rPr>
              <a:t>Sunday</a:t>
            </a:r>
            <a:r>
              <a:rPr lang="en-US" sz="2100" dirty="0">
                <a:latin typeface="VAGRounded BT" panose="020F0702020204020204" pitchFamily="34" charset="0"/>
              </a:rPr>
              <a:t> is the day on which we all hold our common assembly.”</a:t>
            </a:r>
          </a:p>
          <a:p>
            <a:r>
              <a:rPr lang="en-US" sz="2100" dirty="0">
                <a:solidFill>
                  <a:srgbClr val="00B050"/>
                </a:solidFill>
                <a:latin typeface="VAGRounded BT" panose="020F0702020204020204" pitchFamily="34" charset="0"/>
              </a:rPr>
              <a:t>AD 200 Tertullian: </a:t>
            </a:r>
            <a:r>
              <a:rPr lang="en-US" sz="2100" dirty="0">
                <a:latin typeface="VAGRounded BT" panose="020F0702020204020204" pitchFamily="34" charset="0"/>
              </a:rPr>
              <a:t>“We solemnize </a:t>
            </a:r>
            <a:r>
              <a:rPr lang="en-US" sz="2100" dirty="0">
                <a:solidFill>
                  <a:srgbClr val="FF0000"/>
                </a:solidFill>
                <a:latin typeface="VAGRounded BT" panose="020F0702020204020204" pitchFamily="34" charset="0"/>
              </a:rPr>
              <a:t>Sunday</a:t>
            </a:r>
            <a:r>
              <a:rPr lang="en-US" sz="2100" dirty="0">
                <a:latin typeface="VAGRounded BT" panose="020F0702020204020204" pitchFamily="34" charset="0"/>
              </a:rPr>
              <a:t>, the day after Saturday in contrary to the Jews, who call this day their Sabbath … the observance of the Sabbath is demonstrated to have been temporary.”</a:t>
            </a:r>
          </a:p>
          <a:p>
            <a:r>
              <a:rPr lang="en-US" sz="2100" dirty="0">
                <a:solidFill>
                  <a:srgbClr val="00B050"/>
                </a:solidFill>
                <a:latin typeface="VAGRounded BT" panose="020F0702020204020204" pitchFamily="34" charset="0"/>
              </a:rPr>
              <a:t>AD 250 Cyprian: </a:t>
            </a:r>
            <a:r>
              <a:rPr lang="en-US" sz="2100" dirty="0">
                <a:latin typeface="VAGRounded BT" panose="020F0702020204020204" pitchFamily="34" charset="0"/>
              </a:rPr>
              <a:t>“The </a:t>
            </a:r>
            <a:r>
              <a:rPr lang="en-US" sz="2100" dirty="0">
                <a:solidFill>
                  <a:srgbClr val="FF0000"/>
                </a:solidFill>
                <a:latin typeface="VAGRounded BT" panose="020F0702020204020204" pitchFamily="34" charset="0"/>
              </a:rPr>
              <a:t>eighth day </a:t>
            </a:r>
            <a:r>
              <a:rPr lang="en-US" sz="2100" dirty="0">
                <a:latin typeface="VAGRounded BT" panose="020F0702020204020204" pitchFamily="34" charset="0"/>
              </a:rPr>
              <a:t>is the Lord's Day, being the first day after the Sabbath."</a:t>
            </a:r>
          </a:p>
          <a:p>
            <a:r>
              <a:rPr lang="en-US" sz="2100" dirty="0">
                <a:solidFill>
                  <a:srgbClr val="00B050"/>
                </a:solidFill>
                <a:latin typeface="VAGRounded BT" panose="020F0702020204020204" pitchFamily="34" charset="0"/>
              </a:rPr>
              <a:t>AD 350 Constitutions: </a:t>
            </a:r>
            <a:r>
              <a:rPr lang="en-US" sz="2100" dirty="0">
                <a:latin typeface="VAGRounded BT" panose="020F0702020204020204" pitchFamily="34" charset="0"/>
              </a:rPr>
              <a:t>"On the </a:t>
            </a:r>
            <a:r>
              <a:rPr lang="en-US" sz="2100" dirty="0">
                <a:solidFill>
                  <a:srgbClr val="FF0000"/>
                </a:solidFill>
                <a:latin typeface="VAGRounded BT" panose="020F0702020204020204" pitchFamily="34" charset="0"/>
              </a:rPr>
              <a:t>Lord's day</a:t>
            </a:r>
            <a:r>
              <a:rPr lang="en-US" sz="2100" dirty="0">
                <a:latin typeface="VAGRounded BT" panose="020F0702020204020204" pitchFamily="34" charset="0"/>
              </a:rPr>
              <a:t>, the day of resurrection, assemble yourselves together without fail.”</a:t>
            </a:r>
          </a:p>
          <a:p>
            <a:r>
              <a:rPr lang="en-US" sz="2100" dirty="0">
                <a:solidFill>
                  <a:srgbClr val="00B050"/>
                </a:solidFill>
                <a:latin typeface="VAGRounded BT" panose="020F0702020204020204" pitchFamily="34" charset="0"/>
              </a:rPr>
              <a:t>AD 350 Cyril: </a:t>
            </a:r>
            <a:r>
              <a:rPr lang="en-US" sz="2100" dirty="0">
                <a:latin typeface="VAGRounded BT" panose="020F0702020204020204" pitchFamily="34" charset="0"/>
              </a:rPr>
              <a:t>“Do not fall away into Judaism by keeping </a:t>
            </a:r>
            <a:r>
              <a:rPr lang="en-US" sz="2100" dirty="0">
                <a:solidFill>
                  <a:srgbClr val="FF0000"/>
                </a:solidFill>
                <a:latin typeface="VAGRounded BT" panose="020F0702020204020204" pitchFamily="34" charset="0"/>
              </a:rPr>
              <a:t>Sabbaths</a:t>
            </a:r>
            <a:r>
              <a:rPr lang="en-US" sz="2100" dirty="0">
                <a:latin typeface="VAGRounded BT" panose="020F0702020204020204" pitchFamily="34" charset="0"/>
              </a:rPr>
              <a:t>.”</a:t>
            </a:r>
          </a:p>
          <a:p>
            <a:r>
              <a:rPr lang="en-US" sz="2100" dirty="0">
                <a:solidFill>
                  <a:srgbClr val="00B050"/>
                </a:solidFill>
                <a:latin typeface="VAGRounded BT" panose="020F0702020204020204" pitchFamily="34" charset="0"/>
              </a:rPr>
              <a:t>AD 360 Council of Laodicea: </a:t>
            </a:r>
            <a:r>
              <a:rPr lang="en-US" sz="2100" dirty="0">
                <a:latin typeface="VAGRounded BT" panose="020F0702020204020204" pitchFamily="34" charset="0"/>
              </a:rPr>
              <a:t>“Christians should not Judaize by being idle on </a:t>
            </a:r>
          </a:p>
          <a:p>
            <a:r>
              <a:rPr lang="en-US" sz="2100" dirty="0">
                <a:latin typeface="VAGRounded BT" panose="020F0702020204020204" pitchFamily="34" charset="0"/>
              </a:rPr>
              <a:t>the Sabbath, </a:t>
            </a:r>
            <a:r>
              <a:rPr lang="en-US" sz="2100" dirty="0">
                <a:solidFill>
                  <a:srgbClr val="FF0000"/>
                </a:solidFill>
                <a:latin typeface="VAGRounded BT" panose="020F0702020204020204" pitchFamily="34" charset="0"/>
              </a:rPr>
              <a:t>but should work on that day</a:t>
            </a:r>
            <a:r>
              <a:rPr lang="en-US" sz="2100" dirty="0">
                <a:latin typeface="VAGRounded BT" panose="020F0702020204020204" pitchFamily="34" charset="0"/>
              </a:rPr>
              <a:t>; they should, however, particularly </a:t>
            </a:r>
          </a:p>
          <a:p>
            <a:r>
              <a:rPr lang="en-US" sz="2100" dirty="0">
                <a:latin typeface="VAGRounded BT" panose="020F0702020204020204" pitchFamily="34" charset="0"/>
              </a:rPr>
              <a:t>reverence the Lord's day and, if possible, not work on it, because they were </a:t>
            </a:r>
          </a:p>
          <a:p>
            <a:r>
              <a:rPr lang="en-US" sz="2100" dirty="0">
                <a:latin typeface="VAGRounded BT" panose="020F0702020204020204" pitchFamily="34" charset="0"/>
              </a:rPr>
              <a:t>Christians.”</a:t>
            </a:r>
          </a:p>
        </p:txBody>
      </p:sp>
      <p:pic>
        <p:nvPicPr>
          <p:cNvPr id="2" name="Picture 1" descr="A person with her mouth open&#10;&#10;Description automatically generated">
            <a:extLst>
              <a:ext uri="{FF2B5EF4-FFF2-40B4-BE49-F238E27FC236}">
                <a16:creationId xmlns:a16="http://schemas.microsoft.com/office/drawing/2014/main" id="{87EC0140-C6C7-FA25-CCF7-D0C93426D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840" y="4131946"/>
            <a:ext cx="2423159" cy="2726054"/>
          </a:xfrm>
          <a:prstGeom prst="rect">
            <a:avLst/>
          </a:prstGeom>
        </p:spPr>
      </p:pic>
    </p:spTree>
    <p:extLst>
      <p:ext uri="{BB962C8B-B14F-4D97-AF65-F5344CB8AC3E}">
        <p14:creationId xmlns:p14="http://schemas.microsoft.com/office/powerpoint/2010/main" val="72519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ad Clown Wiping His Eyes From Crying Stock Photo - Download Image Now -  Clown, Sadness, Crying - iStock">
            <a:extLst>
              <a:ext uri="{FF2B5EF4-FFF2-40B4-BE49-F238E27FC236}">
                <a16:creationId xmlns:a16="http://schemas.microsoft.com/office/drawing/2014/main" id="{5D4CB34A-3D5E-892A-C164-3D4D6163E5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76" t="5033" r="9477"/>
          <a:stretch/>
        </p:blipFill>
        <p:spPr bwMode="auto">
          <a:xfrm>
            <a:off x="7265087" y="3175008"/>
            <a:ext cx="4881880" cy="36906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1000 Dollar Bill Images – Browse 12,056 Stock Photos, Vectors, and Video |  Adobe Stock">
            <a:extLst>
              <a:ext uri="{FF2B5EF4-FFF2-40B4-BE49-F238E27FC236}">
                <a16:creationId xmlns:a16="http://schemas.microsoft.com/office/drawing/2014/main" id="{16C15567-C090-6C7C-225A-595D69634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38" t="3036" r="8103" b="4963"/>
          <a:stretch/>
        </p:blipFill>
        <p:spPr bwMode="auto">
          <a:xfrm rot="376428">
            <a:off x="108501" y="3342225"/>
            <a:ext cx="4648953" cy="335618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#9</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11431929"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63049" y="1395503"/>
            <a:ext cx="11913501" cy="1938992"/>
          </a:xfrm>
          <a:prstGeom prst="rect">
            <a:avLst/>
          </a:prstGeom>
          <a:noFill/>
        </p:spPr>
        <p:txBody>
          <a:bodyPr wrap="square">
            <a:spAutoFit/>
          </a:bodyPr>
          <a:lstStyle/>
          <a:p>
            <a:r>
              <a:rPr lang="en-US" sz="2400" dirty="0">
                <a:latin typeface="VAGRounded BT" panose="020F0702020204020204" pitchFamily="34" charset="0"/>
              </a:rPr>
              <a:t>1. The word SABBATH in the book of Genesis.</a:t>
            </a:r>
          </a:p>
          <a:p>
            <a:r>
              <a:rPr lang="en-US" sz="2400" dirty="0">
                <a:latin typeface="VAGRounded BT" panose="020F0702020204020204" pitchFamily="34" charset="0"/>
              </a:rPr>
              <a:t>2. Anyone who kept the Sabbath before the Exodus of Moses from Egypt.</a:t>
            </a:r>
          </a:p>
          <a:p>
            <a:r>
              <a:rPr lang="en-US" sz="2400" dirty="0">
                <a:latin typeface="VAGRounded BT" panose="020F0702020204020204" pitchFamily="34" charset="0"/>
              </a:rPr>
              <a:t>3. The 4</a:t>
            </a:r>
            <a:r>
              <a:rPr lang="en-US" sz="2400" baseline="30000" dirty="0">
                <a:latin typeface="VAGRounded BT" panose="020F0702020204020204" pitchFamily="34" charset="0"/>
              </a:rPr>
              <a:t>th</a:t>
            </a:r>
            <a:r>
              <a:rPr lang="en-US" sz="2400" dirty="0">
                <a:latin typeface="VAGRounded BT" panose="020F0702020204020204" pitchFamily="34" charset="0"/>
              </a:rPr>
              <a:t> commandment to keep the Sabbath in the New Testament.</a:t>
            </a:r>
          </a:p>
          <a:p>
            <a:r>
              <a:rPr lang="en-US" sz="2400" dirty="0">
                <a:latin typeface="VAGRounded BT" panose="020F0702020204020204" pitchFamily="34" charset="0"/>
              </a:rPr>
              <a:t>4. Name the Christian who kept the Sabbath after resurrection.</a:t>
            </a:r>
          </a:p>
          <a:p>
            <a:r>
              <a:rPr lang="en-US" sz="2400" dirty="0">
                <a:latin typeface="VAGRounded BT" panose="020F0702020204020204" pitchFamily="34" charset="0"/>
              </a:rPr>
              <a:t>5. Name the group of Christians who kept the Sabbath before AD 1000</a:t>
            </a:r>
            <a:endParaRPr lang="en-US" dirty="0">
              <a:latin typeface="VAGRounded BT" panose="020F0702020204020204" pitchFamily="34" charset="0"/>
            </a:endParaRPr>
          </a:p>
        </p:txBody>
      </p:sp>
      <p:sp>
        <p:nvSpPr>
          <p:cNvPr id="2" name="Multiplication Sign 1">
            <a:extLst>
              <a:ext uri="{FF2B5EF4-FFF2-40B4-BE49-F238E27FC236}">
                <a16:creationId xmlns:a16="http://schemas.microsoft.com/office/drawing/2014/main" id="{F1CCB916-7377-659D-427A-99A3A24B2116}"/>
              </a:ext>
            </a:extLst>
          </p:cNvPr>
          <p:cNvSpPr/>
          <p:nvPr/>
        </p:nvSpPr>
        <p:spPr>
          <a:xfrm>
            <a:off x="-609600" y="3714702"/>
            <a:ext cx="4118437" cy="3592306"/>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descr="Click to View">
            <a:extLst>
              <a:ext uri="{FF2B5EF4-FFF2-40B4-BE49-F238E27FC236}">
                <a16:creationId xmlns:a16="http://schemas.microsoft.com/office/drawing/2014/main" id="{EF1D186F-CC0C-D823-AA04-653FCD029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490200" y="4336"/>
            <a:ext cx="1730350" cy="2819170"/>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8 Points 3">
            <a:extLst>
              <a:ext uri="{FF2B5EF4-FFF2-40B4-BE49-F238E27FC236}">
                <a16:creationId xmlns:a16="http://schemas.microsoft.com/office/drawing/2014/main" id="{613EE337-F3FC-DA9F-0245-2F33F26A5450}"/>
              </a:ext>
            </a:extLst>
          </p:cNvPr>
          <p:cNvSpPr/>
          <p:nvPr/>
        </p:nvSpPr>
        <p:spPr>
          <a:xfrm>
            <a:off x="3967480" y="3260816"/>
            <a:ext cx="4592320" cy="2789464"/>
          </a:xfrm>
          <a:prstGeom prst="irregularSeal1">
            <a:avLst/>
          </a:prstGeom>
          <a:solidFill>
            <a:srgbClr val="FFFF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TextBox 5">
            <a:extLst>
              <a:ext uri="{FF2B5EF4-FFF2-40B4-BE49-F238E27FC236}">
                <a16:creationId xmlns:a16="http://schemas.microsoft.com/office/drawing/2014/main" id="{2EA923AB-AD84-5F44-6CBA-22F3FF1F4179}"/>
              </a:ext>
            </a:extLst>
          </p:cNvPr>
          <p:cNvSpPr txBox="1"/>
          <p:nvPr/>
        </p:nvSpPr>
        <p:spPr>
          <a:xfrm>
            <a:off x="4653280" y="4243022"/>
            <a:ext cx="3220720" cy="707886"/>
          </a:xfrm>
          <a:prstGeom prst="rect">
            <a:avLst/>
          </a:prstGeom>
          <a:noFill/>
        </p:spPr>
        <p:txBody>
          <a:bodyPr wrap="square">
            <a:spAutoFit/>
          </a:bodyPr>
          <a:lstStyle/>
          <a:p>
            <a:r>
              <a:rPr lang="en-US" sz="4000" dirty="0">
                <a:latin typeface="VAGRounded BT" panose="020F0702020204020204" pitchFamily="34" charset="0"/>
              </a:rPr>
              <a:t>NO WINNER</a:t>
            </a:r>
            <a:endParaRPr lang="en-CA" sz="4000" dirty="0"/>
          </a:p>
        </p:txBody>
      </p:sp>
    </p:spTree>
    <p:extLst>
      <p:ext uri="{BB962C8B-B14F-4D97-AF65-F5344CB8AC3E}">
        <p14:creationId xmlns:p14="http://schemas.microsoft.com/office/powerpoint/2010/main" val="193287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pointing at something&#10;&#10;Description automatically generated">
            <a:extLst>
              <a:ext uri="{FF2B5EF4-FFF2-40B4-BE49-F238E27FC236}">
                <a16:creationId xmlns:a16="http://schemas.microsoft.com/office/drawing/2014/main" id="{1729F1D7-FE9E-2FC4-0C87-63C544C25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720" y="2393206"/>
            <a:ext cx="3804582" cy="4490194"/>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#8</a:t>
            </a:r>
          </a:p>
        </p:txBody>
      </p:sp>
      <p:sp>
        <p:nvSpPr>
          <p:cNvPr id="30" name="TextBox 29">
            <a:extLst>
              <a:ext uri="{FF2B5EF4-FFF2-40B4-BE49-F238E27FC236}">
                <a16:creationId xmlns:a16="http://schemas.microsoft.com/office/drawing/2014/main" id="{749735DB-45F4-DC5E-21D3-AD9D13BB79F7}"/>
              </a:ext>
            </a:extLst>
          </p:cNvPr>
          <p:cNvSpPr txBox="1"/>
          <p:nvPr/>
        </p:nvSpPr>
        <p:spPr>
          <a:xfrm>
            <a:off x="0" y="665997"/>
            <a:ext cx="11913501" cy="461665"/>
          </a:xfrm>
          <a:prstGeom prst="rect">
            <a:avLst/>
          </a:prstGeom>
          <a:noFill/>
        </p:spPr>
        <p:txBody>
          <a:bodyPr wrap="square">
            <a:spAutoFit/>
          </a:bodyPr>
          <a:lstStyle/>
          <a:p>
            <a:r>
              <a:rPr lang="en-US" sz="2400" dirty="0">
                <a:latin typeface="VAGRounded BT" panose="020F0702020204020204" pitchFamily="34" charset="0"/>
              </a:rPr>
              <a:t>25 Reasons why Sunday is important to Christians, zero reasons for the Sabbath</a:t>
            </a:r>
          </a:p>
        </p:txBody>
      </p:sp>
      <p:sp>
        <p:nvSpPr>
          <p:cNvPr id="8" name="TextBox 7">
            <a:extLst>
              <a:ext uri="{FF2B5EF4-FFF2-40B4-BE49-F238E27FC236}">
                <a16:creationId xmlns:a16="http://schemas.microsoft.com/office/drawing/2014/main" id="{616D1B59-8C99-590F-8A76-B5C9473C7E48}"/>
              </a:ext>
            </a:extLst>
          </p:cNvPr>
          <p:cNvSpPr txBox="1"/>
          <p:nvPr/>
        </p:nvSpPr>
        <p:spPr>
          <a:xfrm>
            <a:off x="139249" y="1127662"/>
            <a:ext cx="11913501" cy="5117363"/>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a:tabLst>
                <a:tab pos="457200" algn="l"/>
              </a:tabLst>
            </a:pPr>
            <a:r>
              <a:rPr lang="en-CA"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The </a:t>
            </a: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Lord’s day is Sunday, when Jesus rose </a:t>
            </a:r>
            <a:r>
              <a:rPr lang="en-CA"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from the dead, </a:t>
            </a: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not the Sabbath: </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Mk 16:9; Lk 24:1,13,21</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All 6 appearances of Jesus happen on Sundays, </a:t>
            </a:r>
            <a:r>
              <a:rPr lang="en-CA"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never on a </a:t>
            </a: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Sabbath</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 Mk 16:9; Mt 28:5-9; Lk 24:34; Lk 24:13-15; Lk 24:33,36 + Jn 20:19; Jn 20:26</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Christians are recorded assembling three times on Sunday after resurrection and before ascension, never on the Sabbath. </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Jn 20:19 Jn 20:26 Acts 2:1.</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The only church worsh</a:t>
            </a:r>
            <a:r>
              <a:rPr lang="en-CA"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ip service by </a:t>
            </a: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Christians was on a Sunday, never on the </a:t>
            </a:r>
            <a:r>
              <a:rPr lang="en-CA"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Sabbath: </a:t>
            </a:r>
            <a:r>
              <a:rPr lang="en-CA" kern="0" dirty="0">
                <a:latin typeface="Calibri" panose="020F0502020204030204" pitchFamily="34" charset="0"/>
                <a:ea typeface="Times New Roman" panose="02020603050405020304" pitchFamily="18" charset="0"/>
                <a:cs typeface="Calibri" panose="020F0502020204030204" pitchFamily="34" charset="0"/>
              </a:rPr>
              <a:t>Acts 20:7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Christians are commanded every Sunday to give into a common treasury of the church: </a:t>
            </a:r>
            <a:r>
              <a:rPr lang="en-CA" sz="1800" kern="0" dirty="0">
                <a:effectLst/>
                <a:latin typeface="Calibri" panose="020F0502020204030204" pitchFamily="34" charset="0"/>
                <a:ea typeface="Times New Roman" panose="02020603050405020304" pitchFamily="18" charset="0"/>
                <a:cs typeface="Calibri" panose="020F0502020204030204" pitchFamily="34" charset="0"/>
              </a:rPr>
              <a:t>1 Cor 16:1-2</a:t>
            </a:r>
          </a:p>
          <a:p>
            <a:pPr marL="342900" indent="-342900">
              <a:lnSpc>
                <a:spcPct val="107000"/>
              </a:lnSpc>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only day ever mentioned when Christians broke bread was on Sunday: Acts 20:7</a:t>
            </a:r>
            <a:endParaRPr lang="en-CA"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Jesus was declared the Son of God on Sunday: Rom 1:4</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Ps 2:7 "Today I have begotten thee“, fulfilled on Sunday when he rose: Acts 13:33</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sign that Jesus was glorified was given on Sunday: Jn 7:39 + Acts 2:1,32</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church began on Pentecost Sunday: Acts 2:1. Pentecost always fell on a Sunday.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Jesus was crowned king on a Sunday: Acts 2:33-36</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disciple’s reception of the promise of the Father on Sunday: Acts 1:4-5; 2:1-4</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Holy Spirit first fell upon the apostles on a Sunday: Acts 2:1-4</a:t>
            </a:r>
          </a:p>
          <a:p>
            <a:pPr marL="342900" marR="0" lvl="0" indent="-342900">
              <a:lnSpc>
                <a:spcPct val="107000"/>
              </a:lnSpc>
              <a:spcBef>
                <a:spcPts val="0"/>
              </a:spcBef>
              <a:spcAft>
                <a:spcPts val="0"/>
              </a:spcAft>
              <a:buFont typeface="+mj-lt"/>
              <a:buAutoNum type="arabicPeriod"/>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Salvation first preached by Peter on Sunday: Mt 16:19; Acts 2:1,38,40-41</a:t>
            </a:r>
          </a:p>
          <a:p>
            <a:pPr marL="342900" marR="0" lvl="0" indent="-342900">
              <a:lnSpc>
                <a:spcPct val="107000"/>
              </a:lnSpc>
              <a:spcBef>
                <a:spcPts val="0"/>
              </a:spcBef>
              <a:spcAft>
                <a:spcPts val="0"/>
              </a:spcAft>
              <a:buFont typeface="+mj-lt"/>
              <a:buAutoNum type="arabicPeriod"/>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Keys to the Kingdom of God were first used on Sunday: Mt 16:19</a:t>
            </a:r>
          </a:p>
        </p:txBody>
      </p:sp>
    </p:spTree>
    <p:extLst>
      <p:ext uri="{BB962C8B-B14F-4D97-AF65-F5344CB8AC3E}">
        <p14:creationId xmlns:p14="http://schemas.microsoft.com/office/powerpoint/2010/main" val="1922623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#8</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11431929"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63049" y="1326397"/>
            <a:ext cx="11913501" cy="461665"/>
          </a:xfrm>
          <a:prstGeom prst="rect">
            <a:avLst/>
          </a:prstGeom>
          <a:noFill/>
        </p:spPr>
        <p:txBody>
          <a:bodyPr wrap="square">
            <a:spAutoFit/>
          </a:bodyPr>
          <a:lstStyle/>
          <a:p>
            <a:r>
              <a:rPr lang="en-US" sz="2400" dirty="0">
                <a:latin typeface="VAGRounded BT" panose="020F0702020204020204" pitchFamily="34" charset="0"/>
              </a:rPr>
              <a:t>25 Reasons why Sunday is important to Christians, zero reasons for the Sabbath</a:t>
            </a:r>
          </a:p>
        </p:txBody>
      </p:sp>
      <p:sp>
        <p:nvSpPr>
          <p:cNvPr id="8" name="TextBox 7">
            <a:extLst>
              <a:ext uri="{FF2B5EF4-FFF2-40B4-BE49-F238E27FC236}">
                <a16:creationId xmlns:a16="http://schemas.microsoft.com/office/drawing/2014/main" id="{616D1B59-8C99-590F-8A76-B5C9473C7E48}"/>
              </a:ext>
            </a:extLst>
          </p:cNvPr>
          <p:cNvSpPr txBox="1"/>
          <p:nvPr/>
        </p:nvSpPr>
        <p:spPr>
          <a:xfrm>
            <a:off x="139249" y="1740637"/>
            <a:ext cx="11913501" cy="5413726"/>
          </a:xfrm>
          <a:prstGeom prst="rect">
            <a:avLst/>
          </a:prstGeom>
          <a:noFill/>
        </p:spPr>
        <p:txBody>
          <a:bodyPr wrap="square">
            <a:spAutoFit/>
          </a:bodyPr>
          <a:lstStyle/>
          <a:p>
            <a:pPr marL="342900" marR="0" lvl="0" indent="-342900">
              <a:lnSpc>
                <a:spcPct val="107000"/>
              </a:lnSpc>
              <a:spcBef>
                <a:spcPts val="0"/>
              </a:spcBef>
              <a:spcAft>
                <a:spcPts val="0"/>
              </a:spcAft>
              <a:buFont typeface="+mj-lt"/>
              <a:buAutoNum type="arabicPeriod" startAt="16"/>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great "Triumphal entry" (also called "Palm Sunday") happened on the first day: Luke 13:32</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time between the Lord's resurrection (sheaf waving day) and Pentecost was Sunday to Sunday counting of 50 days. The starting and stopping time was on the 1st day.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First time Jesus worshiped after resurrection was on the first day by Thomas (Jn. 20:26).</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first time we could be born again to a living hope was on a Sunday: 1 Pet. 1:3</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The first time Jesus had communion after his resurrection with His disciples, was on a Sunday: (Lk. 24:1, 13, 28-35)</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effectLst/>
                <a:latin typeface="Calibri" panose="020F0502020204030204" pitchFamily="34" charset="0"/>
                <a:ea typeface="Times New Roman" panose="02020603050405020304" pitchFamily="18" charset="0"/>
                <a:cs typeface="Calibri" panose="020F0502020204030204" pitchFamily="34" charset="0"/>
              </a:rPr>
              <a:t>Pentecost was a Sunday - Sunday duration of 50 days. The starting point and stopping point of counting the 50 days was a Sunday - Sunday period!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1</a:t>
            </a:r>
            <a:r>
              <a:rPr lang="en-CA" sz="1800" kern="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
            </a: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day is specifically pointed out in scripture. There is no example of Christians assembling on the Sabbath (7</a:t>
            </a:r>
            <a:r>
              <a:rPr lang="en-CA" sz="1800" kern="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No other day is ever specifically mentioned in NT: i.e., "4</a:t>
            </a:r>
            <a:r>
              <a:rPr lang="en-CA" sz="1800" kern="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t>
            </a: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day".</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"Lord's" is used only 2X in NT: "Lord’s Day" &amp; "Lord's supper" Rev 1:10; 1 Cor 11:20; Acts 20:7. Christian partake of the Lord's supper on the Lord’s Day as a memorial of when he rose from the dead. We know the Lord's supper was partaken of on Sunday by all early Christian.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 universal record of history proves all Christians partook of the Lord’s supper on the 1</a:t>
            </a:r>
            <a:r>
              <a:rPr lang="en-CA" sz="1800" kern="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
            </a: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day of the week, which they called, the “Lord’s Day”, because they understood Sunday was the day Jesus rose from the dead.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r>
              <a:rPr lang="en-CA" sz="1800"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While the Sabbath was significant to the Jews, there is no New Testament significance of the Sabbath in connection with anything of Christ, Christianity, the church, or heaven!</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startAt="16"/>
              <a:tabLst>
                <a:tab pos="457200" algn="l"/>
              </a:tabLst>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732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#8</a:t>
            </a:r>
          </a:p>
        </p:txBody>
      </p:sp>
      <p:sp>
        <p:nvSpPr>
          <p:cNvPr id="10" name="TextBox 9">
            <a:extLst>
              <a:ext uri="{FF2B5EF4-FFF2-40B4-BE49-F238E27FC236}">
                <a16:creationId xmlns:a16="http://schemas.microsoft.com/office/drawing/2014/main" id="{4D6251A6-9E07-05DC-38EE-559CEBB80F0F}"/>
              </a:ext>
            </a:extLst>
          </p:cNvPr>
          <p:cNvSpPr txBox="1"/>
          <p:nvPr/>
        </p:nvSpPr>
        <p:spPr>
          <a:xfrm>
            <a:off x="60059" y="678001"/>
            <a:ext cx="11431929" cy="707886"/>
          </a:xfrm>
          <a:prstGeom prst="rect">
            <a:avLst/>
          </a:prstGeom>
          <a:noFill/>
        </p:spPr>
        <p:txBody>
          <a:bodyPr wrap="square" rtlCol="0">
            <a:spAutoFit/>
          </a:bodyPr>
          <a:lstStyle/>
          <a:p>
            <a:r>
              <a:rPr lang="en-CA" sz="4000" dirty="0">
                <a:latin typeface="VAGRounded BT" panose="020F0702020204020204" pitchFamily="34" charset="0"/>
              </a:rPr>
              <a:t>$10,000 for one bible verse!</a:t>
            </a:r>
          </a:p>
        </p:txBody>
      </p:sp>
      <p:sp>
        <p:nvSpPr>
          <p:cNvPr id="30" name="TextBox 29">
            <a:extLst>
              <a:ext uri="{FF2B5EF4-FFF2-40B4-BE49-F238E27FC236}">
                <a16:creationId xmlns:a16="http://schemas.microsoft.com/office/drawing/2014/main" id="{749735DB-45F4-DC5E-21D3-AD9D13BB79F7}"/>
              </a:ext>
            </a:extLst>
          </p:cNvPr>
          <p:cNvSpPr txBox="1"/>
          <p:nvPr/>
        </p:nvSpPr>
        <p:spPr>
          <a:xfrm>
            <a:off x="63049" y="1326397"/>
            <a:ext cx="11913501" cy="461665"/>
          </a:xfrm>
          <a:prstGeom prst="rect">
            <a:avLst/>
          </a:prstGeom>
          <a:noFill/>
        </p:spPr>
        <p:txBody>
          <a:bodyPr wrap="square">
            <a:spAutoFit/>
          </a:bodyPr>
          <a:lstStyle/>
          <a:p>
            <a:r>
              <a:rPr lang="en-US" sz="2400" dirty="0">
                <a:latin typeface="VAGRounded BT" panose="020F0702020204020204" pitchFamily="34" charset="0"/>
              </a:rPr>
              <a:t>25 Reasons why Sunday is important to Christians, zero reasons for the Sabbath</a:t>
            </a:r>
          </a:p>
        </p:txBody>
      </p:sp>
      <p:pic>
        <p:nvPicPr>
          <p:cNvPr id="3" name="Picture 2" descr="A black book with yellow text&#10;&#10;Description automatically generated">
            <a:extLst>
              <a:ext uri="{FF2B5EF4-FFF2-40B4-BE49-F238E27FC236}">
                <a16:creationId xmlns:a16="http://schemas.microsoft.com/office/drawing/2014/main" id="{BFCE528F-9FD6-E8CF-86A2-2E2BD4904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683"/>
            <a:ext cx="12284341" cy="6824634"/>
          </a:xfrm>
          <a:prstGeom prst="rect">
            <a:avLst/>
          </a:prstGeom>
        </p:spPr>
      </p:pic>
    </p:spTree>
    <p:extLst>
      <p:ext uri="{BB962C8B-B14F-4D97-AF65-F5344CB8AC3E}">
        <p14:creationId xmlns:p14="http://schemas.microsoft.com/office/powerpoint/2010/main" val="23370019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his mouth open and his mouth open&#10;&#10;Description automatically generated">
            <a:extLst>
              <a:ext uri="{FF2B5EF4-FFF2-40B4-BE49-F238E27FC236}">
                <a16:creationId xmlns:a16="http://schemas.microsoft.com/office/drawing/2014/main" id="{9447F8DE-3566-3147-14C4-48EE01580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071610" y="3657600"/>
            <a:ext cx="3120390" cy="3200400"/>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#7</a:t>
            </a:r>
          </a:p>
        </p:txBody>
      </p:sp>
      <p:sp>
        <p:nvSpPr>
          <p:cNvPr id="30" name="TextBox 29">
            <a:extLst>
              <a:ext uri="{FF2B5EF4-FFF2-40B4-BE49-F238E27FC236}">
                <a16:creationId xmlns:a16="http://schemas.microsoft.com/office/drawing/2014/main" id="{749735DB-45F4-DC5E-21D3-AD9D13BB79F7}"/>
              </a:ext>
            </a:extLst>
          </p:cNvPr>
          <p:cNvSpPr txBox="1"/>
          <p:nvPr/>
        </p:nvSpPr>
        <p:spPr>
          <a:xfrm>
            <a:off x="0" y="665997"/>
            <a:ext cx="11913501" cy="461665"/>
          </a:xfrm>
          <a:prstGeom prst="rect">
            <a:avLst/>
          </a:prstGeom>
          <a:noFill/>
        </p:spPr>
        <p:txBody>
          <a:bodyPr wrap="square">
            <a:spAutoFit/>
          </a:bodyPr>
          <a:lstStyle/>
          <a:p>
            <a:r>
              <a:rPr lang="en-US" sz="2400" dirty="0">
                <a:latin typeface="VAGRounded BT" panose="020F0702020204020204" pitchFamily="34" charset="0"/>
              </a:rPr>
              <a:t>The Sabbath and circumcision were signs of the First Covenant (nailed to cross).</a:t>
            </a:r>
          </a:p>
        </p:txBody>
      </p:sp>
      <p:sp>
        <p:nvSpPr>
          <p:cNvPr id="9" name="Rectangle: Rounded Corners 8">
            <a:extLst>
              <a:ext uri="{FF2B5EF4-FFF2-40B4-BE49-F238E27FC236}">
                <a16:creationId xmlns:a16="http://schemas.microsoft.com/office/drawing/2014/main" id="{2BE41AB0-8654-6452-E9FF-F6259B50979A}"/>
              </a:ext>
            </a:extLst>
          </p:cNvPr>
          <p:cNvSpPr/>
          <p:nvPr/>
        </p:nvSpPr>
        <p:spPr>
          <a:xfrm>
            <a:off x="1116102" y="2371478"/>
            <a:ext cx="4385538"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Rounded Corners 9">
            <a:extLst>
              <a:ext uri="{FF2B5EF4-FFF2-40B4-BE49-F238E27FC236}">
                <a16:creationId xmlns:a16="http://schemas.microsoft.com/office/drawing/2014/main" id="{8EF453E2-BFB7-03C7-885E-9357B5052D41}"/>
              </a:ext>
            </a:extLst>
          </p:cNvPr>
          <p:cNvSpPr/>
          <p:nvPr/>
        </p:nvSpPr>
        <p:spPr>
          <a:xfrm>
            <a:off x="1212622" y="6379598"/>
            <a:ext cx="4289018"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Rounded Corners 11">
            <a:extLst>
              <a:ext uri="{FF2B5EF4-FFF2-40B4-BE49-F238E27FC236}">
                <a16:creationId xmlns:a16="http://schemas.microsoft.com/office/drawing/2014/main" id="{347FC625-D2EB-613D-BE46-C564FD23E359}"/>
              </a:ext>
            </a:extLst>
          </p:cNvPr>
          <p:cNvSpPr/>
          <p:nvPr/>
        </p:nvSpPr>
        <p:spPr>
          <a:xfrm>
            <a:off x="472440" y="1627929"/>
            <a:ext cx="2387600" cy="39855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Rounded Corners 12">
            <a:extLst>
              <a:ext uri="{FF2B5EF4-FFF2-40B4-BE49-F238E27FC236}">
                <a16:creationId xmlns:a16="http://schemas.microsoft.com/office/drawing/2014/main" id="{7F6D7659-60A6-2B37-5DB2-B13D6EB30B67}"/>
              </a:ext>
            </a:extLst>
          </p:cNvPr>
          <p:cNvSpPr/>
          <p:nvPr/>
        </p:nvSpPr>
        <p:spPr>
          <a:xfrm>
            <a:off x="1156742" y="3029560"/>
            <a:ext cx="6381978"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Rounded Corners 13">
            <a:extLst>
              <a:ext uri="{FF2B5EF4-FFF2-40B4-BE49-F238E27FC236}">
                <a16:creationId xmlns:a16="http://schemas.microsoft.com/office/drawing/2014/main" id="{D9317A48-7E25-B0A4-DFA1-62725E291BAF}"/>
              </a:ext>
            </a:extLst>
          </p:cNvPr>
          <p:cNvSpPr/>
          <p:nvPr/>
        </p:nvSpPr>
        <p:spPr>
          <a:xfrm>
            <a:off x="599440" y="5229487"/>
            <a:ext cx="2814320" cy="434811"/>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DA3DDC62-6330-7060-58D6-E57C08A537CC}"/>
              </a:ext>
            </a:extLst>
          </p:cNvPr>
          <p:cNvSpPr txBox="1"/>
          <p:nvPr/>
        </p:nvSpPr>
        <p:spPr>
          <a:xfrm>
            <a:off x="147770" y="1214022"/>
            <a:ext cx="11617960" cy="5632311"/>
          </a:xfrm>
          <a:prstGeom prst="rect">
            <a:avLst/>
          </a:prstGeom>
          <a:noFill/>
        </p:spPr>
        <p:txBody>
          <a:bodyPr wrap="square">
            <a:spAutoFit/>
          </a:bodyPr>
          <a:lstStyle/>
          <a:p>
            <a:r>
              <a:rPr lang="en-CA" sz="2400" kern="100" dirty="0">
                <a:effectLst/>
                <a:latin typeface="VAGRounded BT" panose="020F0702020204020204" pitchFamily="34" charset="0"/>
                <a:ea typeface="Calibri" panose="020F0502020204030204" pitchFamily="34" charset="0"/>
                <a:cs typeface="Calibri" panose="020F0502020204030204" pitchFamily="34" charset="0"/>
              </a:rPr>
              <a:t>Two signs of the first covenant:</a:t>
            </a:r>
          </a:p>
          <a:p>
            <a:pPr marL="342900" indent="-342900">
              <a:buFont typeface="+mj-lt"/>
              <a:buAutoNum type="arabicPeriod"/>
            </a:pP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 </a:t>
            </a:r>
            <a:r>
              <a:rPr lang="en-US" sz="24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Sabbath a sign </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between God and Jews not Gentiles: Ex 31:13-17; </a:t>
            </a:r>
            <a:r>
              <a:rPr lang="en-US" sz="2400" kern="100" dirty="0" err="1">
                <a:effectLst/>
                <a:latin typeface="VAGRounded BT" panose="020F0702020204020204" pitchFamily="34" charset="0"/>
                <a:ea typeface="Calibri" panose="020F0502020204030204" pitchFamily="34" charset="0"/>
                <a:cs typeface="Times New Roman" panose="02020603050405020304" pitchFamily="18" charset="0"/>
              </a:rPr>
              <a:t>Ezek</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 20:12</a:t>
            </a:r>
          </a:p>
          <a:p>
            <a:pPr marL="914400" lvl="1" indent="-457200">
              <a:buFont typeface="+mj-lt"/>
              <a:buAutoNum type="alphaLcParenR"/>
            </a:pP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“You shall </a:t>
            </a:r>
            <a:r>
              <a:rPr lang="en-US" sz="2400" kern="100" dirty="0">
                <a:latin typeface="VAGRounded BT" panose="020F0702020204020204" pitchFamily="34" charset="0"/>
                <a:ea typeface="Calibri" panose="020F0502020204030204" pitchFamily="34" charset="0"/>
                <a:cs typeface="Times New Roman" panose="02020603050405020304" pitchFamily="18" charset="0"/>
              </a:rPr>
              <a:t>keep </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My sabbaths, for this is a sign between Me and you </a:t>
            </a:r>
            <a:r>
              <a:rPr lang="en-US" sz="2400" kern="100" dirty="0">
                <a:solidFill>
                  <a:schemeClr val="bg1"/>
                </a:solidFill>
                <a:effectLst/>
                <a:latin typeface="VAGRounded BT" panose="020F0702020204020204" pitchFamily="34" charset="0"/>
                <a:ea typeface="Calibri" panose="020F0502020204030204" pitchFamily="34" charset="0"/>
                <a:cs typeface="Times New Roman" panose="02020603050405020304" pitchFamily="18" charset="0"/>
              </a:rPr>
              <a:t>throughout your generations.” </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(Exodus 31:13) </a:t>
            </a:r>
          </a:p>
          <a:p>
            <a:pPr marL="342900" indent="-342900">
              <a:buFont typeface="+mj-lt"/>
              <a:buAutoNum type="arabicPeriod"/>
            </a:pPr>
            <a:endParaRPr lang="en-US" sz="2400" dirty="0">
              <a:latin typeface="VAGRounded BT" panose="020F0702020204020204" pitchFamily="34" charset="0"/>
            </a:endParaRPr>
          </a:p>
          <a:p>
            <a:pPr marL="342900" indent="-342900">
              <a:buFont typeface="+mj-lt"/>
              <a:buAutoNum type="arabicPeriod"/>
            </a:pPr>
            <a:r>
              <a:rPr lang="en-US" sz="2400" dirty="0">
                <a:latin typeface="VAGRounded BT" panose="020F0702020204020204" pitchFamily="34" charset="0"/>
              </a:rPr>
              <a:t>The </a:t>
            </a:r>
            <a:r>
              <a:rPr lang="en-US" sz="2400" dirty="0">
                <a:solidFill>
                  <a:srgbClr val="FFFF00"/>
                </a:solidFill>
                <a:latin typeface="VAGRounded BT" panose="020F0702020204020204" pitchFamily="34" charset="0"/>
              </a:rPr>
              <a:t>sabbath was a memorial of Egyptian slavery </a:t>
            </a:r>
            <a:r>
              <a:rPr lang="en-US" sz="2400" dirty="0">
                <a:latin typeface="VAGRounded BT" panose="020F0702020204020204" pitchFamily="34" charset="0"/>
              </a:rPr>
              <a:t>for Jews, not Gentiles. </a:t>
            </a:r>
            <a:r>
              <a:rPr lang="en-CA" sz="2400" kern="100" dirty="0">
                <a:effectLst/>
                <a:latin typeface="VAGRounded BT" panose="020F0702020204020204" pitchFamily="34" charset="0"/>
                <a:ea typeface="Calibri" panose="020F0502020204030204" pitchFamily="34" charset="0"/>
                <a:cs typeface="Calibri" panose="020F0502020204030204" pitchFamily="34" charset="0"/>
              </a:rPr>
              <a:t>This proves the </a:t>
            </a:r>
            <a:r>
              <a:rPr lang="en-CA" sz="2400" kern="100" dirty="0">
                <a:solidFill>
                  <a:srgbClr val="FF0000"/>
                </a:solidFill>
                <a:effectLst/>
                <a:latin typeface="VAGRounded BT" panose="020F0702020204020204" pitchFamily="34" charset="0"/>
                <a:ea typeface="Calibri" panose="020F0502020204030204" pitchFamily="34" charset="0"/>
                <a:cs typeface="Calibri" panose="020F0502020204030204" pitchFamily="34" charset="0"/>
              </a:rPr>
              <a:t>sabbath did not exist BEFORE the Exodus.</a:t>
            </a:r>
          </a:p>
          <a:p>
            <a:pPr marL="914400" lvl="1" indent="-457200">
              <a:buFont typeface="+mj-lt"/>
              <a:buAutoNum type="alphaLcParenR"/>
            </a:pPr>
            <a:r>
              <a:rPr lang="en-CA" sz="2400" dirty="0">
                <a:latin typeface="VAGRounded BT" panose="020F0702020204020204" pitchFamily="34" charset="0"/>
                <a:ea typeface="Calibri" panose="020F0502020204030204" pitchFamily="34" charset="0"/>
              </a:rPr>
              <a:t>“</a:t>
            </a:r>
            <a:r>
              <a:rPr lang="en-US" sz="2400" dirty="0">
                <a:solidFill>
                  <a:srgbClr val="FF0000"/>
                </a:solidFill>
                <a:latin typeface="VAGRounded BT" panose="020F0702020204020204" pitchFamily="34" charset="0"/>
                <a:ea typeface="Calibri" panose="020F0502020204030204" pitchFamily="34" charset="0"/>
              </a:rPr>
              <a:t>R</a:t>
            </a:r>
            <a:r>
              <a:rPr lang="en-US" sz="2400" dirty="0">
                <a:solidFill>
                  <a:srgbClr val="FF0000"/>
                </a:solidFill>
                <a:effectLst/>
                <a:latin typeface="VAGRounded BT" panose="020F0702020204020204" pitchFamily="34" charset="0"/>
                <a:ea typeface="Calibri" panose="020F0502020204030204" pitchFamily="34" charset="0"/>
              </a:rPr>
              <a:t>emember that you were a slave in Egypt</a:t>
            </a:r>
            <a:r>
              <a:rPr lang="en-US" sz="2400" dirty="0">
                <a:effectLst/>
                <a:latin typeface="VAGRounded BT" panose="020F0702020204020204" pitchFamily="34" charset="0"/>
                <a:ea typeface="Calibri" panose="020F0502020204030204" pitchFamily="34" charset="0"/>
              </a:rPr>
              <a:t>, and the </a:t>
            </a:r>
            <a:r>
              <a:rPr lang="en-US" sz="2400" dirty="0">
                <a:latin typeface="VAGRounded BT" panose="020F0702020204020204" pitchFamily="34" charset="0"/>
                <a:ea typeface="Calibri" panose="020F0502020204030204" pitchFamily="34" charset="0"/>
              </a:rPr>
              <a:t>God </a:t>
            </a:r>
            <a:br>
              <a:rPr lang="en-US" sz="2400" dirty="0">
                <a:latin typeface="VAGRounded BT" panose="020F0702020204020204" pitchFamily="34" charset="0"/>
                <a:ea typeface="Calibri" panose="020F0502020204030204" pitchFamily="34" charset="0"/>
              </a:rPr>
            </a:br>
            <a:r>
              <a:rPr lang="en-US" sz="2400" dirty="0">
                <a:latin typeface="VAGRounded BT" panose="020F0702020204020204" pitchFamily="34" charset="0"/>
                <a:ea typeface="Calibri" panose="020F0502020204030204" pitchFamily="34" charset="0"/>
              </a:rPr>
              <a:t>  </a:t>
            </a:r>
            <a:r>
              <a:rPr lang="en-US" sz="2400" dirty="0">
                <a:effectLst/>
                <a:latin typeface="VAGRounded BT" panose="020F0702020204020204" pitchFamily="34" charset="0"/>
                <a:ea typeface="Calibri" panose="020F0502020204030204" pitchFamily="34" charset="0"/>
              </a:rPr>
              <a:t>brought you out </a:t>
            </a:r>
            <a:r>
              <a:rPr lang="en-US" sz="2400" dirty="0">
                <a:latin typeface="VAGRounded BT" panose="020F0702020204020204" pitchFamily="34" charset="0"/>
                <a:ea typeface="Calibri" panose="020F0502020204030204" pitchFamily="34" charset="0"/>
              </a:rPr>
              <a:t>with a </a:t>
            </a:r>
            <a:r>
              <a:rPr lang="en-US" sz="2400" dirty="0">
                <a:effectLst/>
                <a:latin typeface="VAGRounded BT" panose="020F0702020204020204" pitchFamily="34" charset="0"/>
                <a:ea typeface="Calibri" panose="020F0502020204030204" pitchFamily="34" charset="0"/>
              </a:rPr>
              <a:t>mighty hand, </a:t>
            </a:r>
            <a:r>
              <a:rPr lang="en-US" sz="2400" dirty="0">
                <a:solidFill>
                  <a:srgbClr val="FF0000"/>
                </a:solidFill>
                <a:effectLst/>
                <a:latin typeface="VAGRounded BT" panose="020F0702020204020204" pitchFamily="34" charset="0"/>
                <a:ea typeface="Calibri" panose="020F0502020204030204" pitchFamily="34" charset="0"/>
              </a:rPr>
              <a:t>therefore God </a:t>
            </a:r>
            <a:br>
              <a:rPr lang="en-US" sz="2400" dirty="0">
                <a:solidFill>
                  <a:srgbClr val="FF0000"/>
                </a:solidFill>
                <a:effectLst/>
                <a:latin typeface="VAGRounded BT" panose="020F0702020204020204" pitchFamily="34" charset="0"/>
                <a:ea typeface="Calibri" panose="020F0502020204030204" pitchFamily="34" charset="0"/>
              </a:rPr>
            </a:br>
            <a:r>
              <a:rPr lang="en-US" sz="2400" dirty="0">
                <a:solidFill>
                  <a:srgbClr val="FF0000"/>
                </a:solidFill>
                <a:effectLst/>
                <a:latin typeface="VAGRounded BT" panose="020F0702020204020204" pitchFamily="34" charset="0"/>
                <a:ea typeface="Calibri" panose="020F0502020204030204" pitchFamily="34" charset="0"/>
              </a:rPr>
              <a:t>  commanded you to observe the sabbath day</a:t>
            </a:r>
            <a:r>
              <a:rPr lang="en-US" sz="2400" dirty="0">
                <a:effectLst/>
                <a:latin typeface="VAGRounded BT" panose="020F0702020204020204" pitchFamily="34" charset="0"/>
                <a:ea typeface="Calibri" panose="020F0502020204030204" pitchFamily="34" charset="0"/>
              </a:rPr>
              <a:t>.</a:t>
            </a:r>
            <a:r>
              <a:rPr lang="en-CA" sz="2400" dirty="0">
                <a:latin typeface="VAGRounded BT" panose="020F0702020204020204" pitchFamily="34" charset="0"/>
                <a:ea typeface="Calibri" panose="020F0502020204030204" pitchFamily="34" charset="0"/>
              </a:rPr>
              <a:t>”</a:t>
            </a:r>
            <a:r>
              <a:rPr lang="en-CA" sz="2400" dirty="0">
                <a:effectLst/>
                <a:latin typeface="VAGRounded BT" panose="020F0702020204020204" pitchFamily="34" charset="0"/>
                <a:ea typeface="Calibri" panose="020F0502020204030204" pitchFamily="34" charset="0"/>
              </a:rPr>
              <a:t> (</a:t>
            </a:r>
            <a:r>
              <a:rPr lang="en-US" sz="2400" dirty="0">
                <a:effectLst/>
                <a:latin typeface="VAGRounded BT" panose="020F0702020204020204" pitchFamily="34" charset="0"/>
                <a:ea typeface="Calibri" panose="020F0502020204030204" pitchFamily="34" charset="0"/>
              </a:rPr>
              <a:t>Deut 5:15</a:t>
            </a:r>
            <a:r>
              <a:rPr lang="en-CA" sz="2400" dirty="0">
                <a:effectLst/>
                <a:latin typeface="VAGRounded BT" panose="020F0702020204020204" pitchFamily="34" charset="0"/>
                <a:ea typeface="Calibri" panose="020F0502020204030204" pitchFamily="34" charset="0"/>
              </a:rPr>
              <a:t>)</a:t>
            </a:r>
          </a:p>
          <a:p>
            <a:pPr marL="342900" indent="-342900">
              <a:buFont typeface="+mj-lt"/>
              <a:buAutoNum type="arabicPeriod"/>
            </a:pPr>
            <a:endParaRPr lang="en-US" sz="2400" kern="100" dirty="0">
              <a:latin typeface="VAGRounded BT" panose="020F070202020402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 </a:t>
            </a:r>
            <a:r>
              <a:rPr lang="en-US" sz="24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rPr>
              <a:t>Circumcision a sign </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between God and Jews, not Gentiles: </a:t>
            </a:r>
          </a:p>
          <a:p>
            <a:pPr marL="914400" lvl="1" indent="-457200">
              <a:buFont typeface="+mj-lt"/>
              <a:buAutoNum type="alphaLcParenR"/>
            </a:pP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"And you shall be circumcised and it shall be the </a:t>
            </a:r>
            <a:b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b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 sign of the covenant between Me and you </a:t>
            </a:r>
            <a:b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b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 </a:t>
            </a:r>
            <a:r>
              <a:rPr lang="en-US" sz="2400" kern="100" dirty="0">
                <a:solidFill>
                  <a:schemeClr val="bg1"/>
                </a:solidFill>
                <a:effectLst/>
                <a:latin typeface="VAGRounded BT" panose="020F0702020204020204" pitchFamily="34" charset="0"/>
                <a:ea typeface="Calibri" panose="020F0502020204030204" pitchFamily="34" charset="0"/>
                <a:cs typeface="Times New Roman" panose="02020603050405020304" pitchFamily="18" charset="0"/>
              </a:rPr>
              <a:t>throughout your generations.”</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 (Gen 17:11)</a:t>
            </a:r>
          </a:p>
        </p:txBody>
      </p:sp>
    </p:spTree>
    <p:extLst>
      <p:ext uri="{BB962C8B-B14F-4D97-AF65-F5344CB8AC3E}">
        <p14:creationId xmlns:p14="http://schemas.microsoft.com/office/powerpoint/2010/main" val="3056220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773DD0-0718-1623-BE1C-5D8ECD2197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34201" y="3371247"/>
            <a:ext cx="5163590" cy="3486753"/>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092880"/>
            <a:ext cx="7756968" cy="523220"/>
          </a:xfrm>
          <a:prstGeom prst="rect">
            <a:avLst/>
          </a:prstGeom>
          <a:noFill/>
        </p:spPr>
        <p:txBody>
          <a:bodyPr wrap="square" rtlCol="0">
            <a:spAutoFit/>
          </a:bodyPr>
          <a:lstStyle/>
          <a:p>
            <a:r>
              <a:rPr lang="en-US" sz="2800" dirty="0">
                <a:effectLst/>
                <a:latin typeface="VAGRounded BT" panose="020F0702020204020204" pitchFamily="34" charset="0"/>
              </a:rPr>
              <a:t>Hebrews 8:13-9:4: obsolete tabernacle</a:t>
            </a:r>
            <a:endParaRPr lang="en-US" sz="2800" dirty="0">
              <a:latin typeface="VAGRounded BT" panose="020F0702020204020204" pitchFamily="34" charset="0"/>
            </a:endParaRP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oat with horns standing on rocks in a desert&#10;&#10;Description automatically generated">
            <a:extLst>
              <a:ext uri="{FF2B5EF4-FFF2-40B4-BE49-F238E27FC236}">
                <a16:creationId xmlns:a16="http://schemas.microsoft.com/office/drawing/2014/main" id="{4468185E-4A6C-8589-997A-D404AA5D5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01792"/>
            <a:ext cx="6962172" cy="4256208"/>
          </a:xfrm>
          <a:prstGeom prst="rect">
            <a:avLst/>
          </a:prstGeom>
        </p:spPr>
      </p:pic>
      <p:pic>
        <p:nvPicPr>
          <p:cNvPr id="3" name="Picture 4" descr="Call Out Clipart ">
            <a:extLst>
              <a:ext uri="{FF2B5EF4-FFF2-40B4-BE49-F238E27FC236}">
                <a16:creationId xmlns:a16="http://schemas.microsoft.com/office/drawing/2014/main" id="{D417129A-1542-ABD6-2290-D2513333B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5918" y="2175861"/>
            <a:ext cx="2856082" cy="2228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2D258A-1DCB-F1C0-D356-0BD0D88C0F8B}"/>
              </a:ext>
            </a:extLst>
          </p:cNvPr>
          <p:cNvSpPr txBox="1"/>
          <p:nvPr/>
        </p:nvSpPr>
        <p:spPr>
          <a:xfrm>
            <a:off x="9569596" y="2529803"/>
            <a:ext cx="2561444" cy="830997"/>
          </a:xfrm>
          <a:prstGeom prst="rect">
            <a:avLst/>
          </a:prstGeom>
          <a:noFill/>
        </p:spPr>
        <p:txBody>
          <a:bodyPr wrap="square">
            <a:spAutoFit/>
          </a:bodyPr>
          <a:lstStyle/>
          <a:p>
            <a:r>
              <a:rPr lang="en-CA" sz="4800" dirty="0">
                <a:latin typeface="VAGRounded BT" panose="020F0702020204020204" pitchFamily="34" charset="0"/>
              </a:rPr>
              <a:t>I agree</a:t>
            </a:r>
          </a:p>
        </p:txBody>
      </p:sp>
      <p:pic>
        <p:nvPicPr>
          <p:cNvPr id="5" name="Picture 4" descr="Call Out Clipart ">
            <a:extLst>
              <a:ext uri="{FF2B5EF4-FFF2-40B4-BE49-F238E27FC236}">
                <a16:creationId xmlns:a16="http://schemas.microsoft.com/office/drawing/2014/main" id="{12E6BC96-77C0-3180-828A-F2D896FD3F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814" y="2186308"/>
            <a:ext cx="2856082" cy="2228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39E3609-E18A-14AA-2C70-E9D4DB09A557}"/>
              </a:ext>
            </a:extLst>
          </p:cNvPr>
          <p:cNvSpPr txBox="1"/>
          <p:nvPr/>
        </p:nvSpPr>
        <p:spPr>
          <a:xfrm>
            <a:off x="9572492" y="2540250"/>
            <a:ext cx="2561444" cy="830997"/>
          </a:xfrm>
          <a:prstGeom prst="rect">
            <a:avLst/>
          </a:prstGeom>
          <a:noFill/>
        </p:spPr>
        <p:txBody>
          <a:bodyPr wrap="square">
            <a:spAutoFit/>
          </a:bodyPr>
          <a:lstStyle/>
          <a:p>
            <a:r>
              <a:rPr lang="en-CA" sz="4800" dirty="0">
                <a:latin typeface="VAGRounded BT" panose="020F0702020204020204" pitchFamily="34" charset="0"/>
              </a:rPr>
              <a:t>I agree</a:t>
            </a:r>
          </a:p>
        </p:txBody>
      </p:sp>
    </p:spTree>
    <p:extLst>
      <p:ext uri="{BB962C8B-B14F-4D97-AF65-F5344CB8AC3E}">
        <p14:creationId xmlns:p14="http://schemas.microsoft.com/office/powerpoint/2010/main" val="3463548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0"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#6</a:t>
            </a:r>
          </a:p>
        </p:txBody>
      </p:sp>
      <p:sp>
        <p:nvSpPr>
          <p:cNvPr id="30" name="TextBox 29">
            <a:extLst>
              <a:ext uri="{FF2B5EF4-FFF2-40B4-BE49-F238E27FC236}">
                <a16:creationId xmlns:a16="http://schemas.microsoft.com/office/drawing/2014/main" id="{749735DB-45F4-DC5E-21D3-AD9D13BB79F7}"/>
              </a:ext>
            </a:extLst>
          </p:cNvPr>
          <p:cNvSpPr txBox="1"/>
          <p:nvPr/>
        </p:nvSpPr>
        <p:spPr>
          <a:xfrm>
            <a:off x="0" y="665997"/>
            <a:ext cx="11913501" cy="461665"/>
          </a:xfrm>
          <a:prstGeom prst="rect">
            <a:avLst/>
          </a:prstGeom>
          <a:noFill/>
        </p:spPr>
        <p:txBody>
          <a:bodyPr wrap="square">
            <a:spAutoFit/>
          </a:bodyPr>
          <a:lstStyle/>
          <a:p>
            <a:r>
              <a:rPr lang="en-US" sz="2400" dirty="0">
                <a:latin typeface="VAGRounded BT" panose="020F0702020204020204" pitchFamily="34" charset="0"/>
              </a:rPr>
              <a:t>Matthew 5:17 says Jesus abolished the Law of Moses!</a:t>
            </a:r>
          </a:p>
        </p:txBody>
      </p:sp>
      <p:sp>
        <p:nvSpPr>
          <p:cNvPr id="10" name="Rectangle: Rounded Corners 9">
            <a:extLst>
              <a:ext uri="{FF2B5EF4-FFF2-40B4-BE49-F238E27FC236}">
                <a16:creationId xmlns:a16="http://schemas.microsoft.com/office/drawing/2014/main" id="{8EF453E2-BFB7-03C7-885E-9357B5052D41}"/>
              </a:ext>
            </a:extLst>
          </p:cNvPr>
          <p:cNvSpPr/>
          <p:nvPr/>
        </p:nvSpPr>
        <p:spPr>
          <a:xfrm>
            <a:off x="111760" y="1637735"/>
            <a:ext cx="5070589" cy="403877"/>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extBox 2">
            <a:extLst>
              <a:ext uri="{FF2B5EF4-FFF2-40B4-BE49-F238E27FC236}">
                <a16:creationId xmlns:a16="http://schemas.microsoft.com/office/drawing/2014/main" id="{DA3DDC62-6330-7060-58D6-E57C08A537CC}"/>
              </a:ext>
            </a:extLst>
          </p:cNvPr>
          <p:cNvSpPr txBox="1"/>
          <p:nvPr/>
        </p:nvSpPr>
        <p:spPr>
          <a:xfrm>
            <a:off x="111760" y="4876799"/>
            <a:ext cx="10103670" cy="1569660"/>
          </a:xfrm>
          <a:prstGeom prst="rect">
            <a:avLst/>
          </a:prstGeom>
          <a:noFill/>
        </p:spPr>
        <p:txBody>
          <a:bodyPr wrap="square">
            <a:spAutoFit/>
          </a:bodyPr>
          <a:lstStyle/>
          <a:p>
            <a:pPr marL="457200" indent="-457200">
              <a:buFont typeface="+mj-lt"/>
              <a:buAutoNum type="arabicPeriod"/>
            </a:pPr>
            <a:r>
              <a:rPr lang="en-US" sz="2400" kern="100" dirty="0">
                <a:latin typeface="VAGRounded BT" panose="020F0702020204020204" pitchFamily="34" charset="0"/>
                <a:ea typeface="Calibri" panose="020F0502020204030204" pitchFamily="34" charset="0"/>
                <a:cs typeface="Times New Roman" panose="02020603050405020304" pitchFamily="18" charset="0"/>
              </a:rPr>
              <a:t>Parent to child at dinner table: “Until bedtime y</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ou are going to remain at the table until you eat all your dinner.”</a:t>
            </a:r>
          </a:p>
          <a:p>
            <a:pPr marL="457200" indent="-457200">
              <a:buFont typeface="+mj-lt"/>
              <a:buAutoNum type="arabicPeriod"/>
            </a:pP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Did Jesus Fulfill the Law? Yes.</a:t>
            </a:r>
          </a:p>
          <a:p>
            <a:pPr marL="457200" indent="-457200">
              <a:buFont typeface="+mj-lt"/>
              <a:buAutoNum type="arabicPeriod"/>
            </a:pP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a:t>
            </a:r>
            <a:r>
              <a:rPr lang="en-US" sz="2400" kern="100" dirty="0">
                <a:latin typeface="VAGRounded BT" panose="020F0702020204020204" pitchFamily="34" charset="0"/>
                <a:ea typeface="Calibri" panose="020F0502020204030204" pitchFamily="34" charset="0"/>
                <a:cs typeface="Times New Roman" panose="02020603050405020304" pitchFamily="18" charset="0"/>
              </a:rPr>
              <a:t>Jot and Tittle</a:t>
            </a:r>
            <a:r>
              <a:rPr lang="en-US" sz="2400" kern="100" dirty="0">
                <a:effectLst/>
                <a:latin typeface="VAGRounded BT" panose="020F0702020204020204" pitchFamily="34" charset="0"/>
                <a:ea typeface="Calibri" panose="020F0502020204030204" pitchFamily="34" charset="0"/>
                <a:cs typeface="Times New Roman" panose="02020603050405020304" pitchFamily="18" charset="0"/>
              </a:rPr>
              <a:t>” includes animal sacrifices. </a:t>
            </a:r>
          </a:p>
        </p:txBody>
      </p:sp>
      <p:pic>
        <p:nvPicPr>
          <p:cNvPr id="8" name="Picture 7" descr="A person with her mouth open&#10;&#10;Description automatically generated">
            <a:extLst>
              <a:ext uri="{FF2B5EF4-FFF2-40B4-BE49-F238E27FC236}">
                <a16:creationId xmlns:a16="http://schemas.microsoft.com/office/drawing/2014/main" id="{23ECE548-B665-583F-A9E5-60DE3B91A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9334" y="6710"/>
            <a:ext cx="2482666" cy="3920130"/>
          </a:xfrm>
          <a:prstGeom prst="rect">
            <a:avLst/>
          </a:prstGeom>
        </p:spPr>
      </p:pic>
      <p:sp>
        <p:nvSpPr>
          <p:cNvPr id="16" name="Rectangle: Rounded Corners 15">
            <a:extLst>
              <a:ext uri="{FF2B5EF4-FFF2-40B4-BE49-F238E27FC236}">
                <a16:creationId xmlns:a16="http://schemas.microsoft.com/office/drawing/2014/main" id="{61407BC7-1118-C93F-6A0B-91BA37C6A939}"/>
              </a:ext>
            </a:extLst>
          </p:cNvPr>
          <p:cNvSpPr/>
          <p:nvPr/>
        </p:nvSpPr>
        <p:spPr>
          <a:xfrm>
            <a:off x="3631451" y="2081576"/>
            <a:ext cx="2855709" cy="403877"/>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7AD57A70-6AAD-6131-BB71-7D08F0A02590}"/>
              </a:ext>
            </a:extLst>
          </p:cNvPr>
          <p:cNvSpPr txBox="1"/>
          <p:nvPr/>
        </p:nvSpPr>
        <p:spPr>
          <a:xfrm>
            <a:off x="111760" y="1127662"/>
            <a:ext cx="9839960" cy="1397755"/>
          </a:xfrm>
          <a:prstGeom prst="rect">
            <a:avLst/>
          </a:prstGeom>
          <a:noFill/>
        </p:spPr>
        <p:txBody>
          <a:bodyPr wrap="square">
            <a:spAutoFit/>
          </a:bodyPr>
          <a:lstStyle/>
          <a:p>
            <a:pPr>
              <a:lnSpc>
                <a:spcPts val="3500"/>
              </a:lnSpc>
            </a:pPr>
            <a:r>
              <a:rPr lang="en-US" sz="2400" dirty="0">
                <a:latin typeface="VAGRounded BT" panose="020F0702020204020204" pitchFamily="34" charset="0"/>
              </a:rPr>
              <a:t>“I </a:t>
            </a:r>
            <a:r>
              <a:rPr lang="en-US" sz="2400" dirty="0">
                <a:effectLst/>
                <a:latin typeface="VAGRounded BT" panose="020F0702020204020204" pitchFamily="34" charset="0"/>
              </a:rPr>
              <a:t>c</a:t>
            </a:r>
            <a:r>
              <a:rPr lang="en-US" sz="2400" dirty="0">
                <a:latin typeface="VAGRounded BT" panose="020F0702020204020204" pitchFamily="34" charset="0"/>
              </a:rPr>
              <a:t>a</a:t>
            </a:r>
            <a:r>
              <a:rPr lang="en-US" sz="2400" dirty="0">
                <a:effectLst/>
                <a:latin typeface="VAGRounded BT" panose="020F0702020204020204" pitchFamily="34" charset="0"/>
              </a:rPr>
              <a:t>me, </a:t>
            </a:r>
            <a:r>
              <a:rPr lang="en-US" sz="2400" dirty="0">
                <a:solidFill>
                  <a:srgbClr val="FF0000"/>
                </a:solidFill>
                <a:effectLst/>
                <a:latin typeface="VAGRounded BT" panose="020F0702020204020204" pitchFamily="34" charset="0"/>
              </a:rPr>
              <a:t>not to abolish the Law </a:t>
            </a:r>
            <a:r>
              <a:rPr lang="en-US" sz="2400" dirty="0">
                <a:effectLst/>
                <a:latin typeface="VAGRounded BT" panose="020F0702020204020204" pitchFamily="34" charset="0"/>
              </a:rPr>
              <a:t>or the Prophets, </a:t>
            </a:r>
            <a:r>
              <a:rPr lang="en-US" sz="2400" dirty="0">
                <a:solidFill>
                  <a:srgbClr val="FF0000"/>
                </a:solidFill>
                <a:effectLst/>
                <a:latin typeface="VAGRounded BT" panose="020F0702020204020204" pitchFamily="34" charset="0"/>
              </a:rPr>
              <a:t>I came to fulfill</a:t>
            </a:r>
            <a:r>
              <a:rPr lang="en-US" sz="2400" dirty="0">
                <a:effectLst/>
                <a:latin typeface="VAGRounded BT" panose="020F0702020204020204" pitchFamily="34" charset="0"/>
              </a:rPr>
              <a:t>. </a:t>
            </a:r>
            <a:r>
              <a:rPr lang="en-US" sz="2400" dirty="0">
                <a:solidFill>
                  <a:schemeClr val="bg1"/>
                </a:solidFill>
                <a:effectLst/>
                <a:latin typeface="VAGRounded BT" panose="020F0702020204020204" pitchFamily="34" charset="0"/>
              </a:rPr>
              <a:t>Until heaven and earth pass away, </a:t>
            </a:r>
            <a:r>
              <a:rPr lang="en-US" sz="2400" dirty="0">
                <a:effectLst/>
                <a:latin typeface="VAGRounded BT" panose="020F0702020204020204" pitchFamily="34" charset="0"/>
              </a:rPr>
              <a:t>not the smallest letter or stroke shall pass from the Law </a:t>
            </a:r>
            <a:r>
              <a:rPr lang="en-US" sz="2400" dirty="0">
                <a:solidFill>
                  <a:schemeClr val="bg1"/>
                </a:solidFill>
                <a:effectLst/>
                <a:latin typeface="VAGRounded BT" panose="020F0702020204020204" pitchFamily="34" charset="0"/>
              </a:rPr>
              <a:t>until all is </a:t>
            </a:r>
            <a:r>
              <a:rPr lang="en-US" sz="2400" dirty="0">
                <a:solidFill>
                  <a:schemeClr val="bg1"/>
                </a:solidFill>
                <a:latin typeface="VAGRounded BT" panose="020F0702020204020204" pitchFamily="34" charset="0"/>
              </a:rPr>
              <a:t>fulfilled.</a:t>
            </a:r>
            <a:r>
              <a:rPr lang="en-US" sz="2400" dirty="0">
                <a:solidFill>
                  <a:schemeClr val="bg1"/>
                </a:solidFill>
                <a:effectLst/>
                <a:latin typeface="VAGRounded BT" panose="020F0702020204020204" pitchFamily="34" charset="0"/>
              </a:rPr>
              <a:t>” </a:t>
            </a:r>
            <a:r>
              <a:rPr lang="en-US" sz="2400" dirty="0">
                <a:effectLst/>
                <a:latin typeface="VAGRounded BT" panose="020F0702020204020204" pitchFamily="34" charset="0"/>
              </a:rPr>
              <a:t>(Mt 5:17–18, </a:t>
            </a:r>
            <a:r>
              <a:rPr lang="en-US" sz="2400" dirty="0" err="1">
                <a:effectLst/>
                <a:latin typeface="VAGRounded BT" panose="020F0702020204020204" pitchFamily="34" charset="0"/>
              </a:rPr>
              <a:t>kjv</a:t>
            </a:r>
            <a:r>
              <a:rPr lang="en-US" sz="2400" dirty="0">
                <a:effectLst/>
                <a:latin typeface="VAGRounded BT" panose="020F0702020204020204" pitchFamily="34" charset="0"/>
              </a:rPr>
              <a:t>)</a:t>
            </a:r>
          </a:p>
        </p:txBody>
      </p:sp>
      <p:sp>
        <p:nvSpPr>
          <p:cNvPr id="20" name="Explosion: 8 Points 19">
            <a:extLst>
              <a:ext uri="{FF2B5EF4-FFF2-40B4-BE49-F238E27FC236}">
                <a16:creationId xmlns:a16="http://schemas.microsoft.com/office/drawing/2014/main" id="{D30BDA1E-EF9A-DB80-9DFC-2BEEB10358AD}"/>
              </a:ext>
            </a:extLst>
          </p:cNvPr>
          <p:cNvSpPr/>
          <p:nvPr/>
        </p:nvSpPr>
        <p:spPr>
          <a:xfrm>
            <a:off x="172721" y="2423160"/>
            <a:ext cx="11740780" cy="2453639"/>
          </a:xfrm>
          <a:prstGeom prst="irregularSeal1">
            <a:avLst/>
          </a:prstGeom>
          <a:solidFill>
            <a:srgbClr val="FFFF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4E50333D-0126-0CED-1AC1-7D8921D8DCB1}"/>
              </a:ext>
            </a:extLst>
          </p:cNvPr>
          <p:cNvSpPr txBox="1"/>
          <p:nvPr/>
        </p:nvSpPr>
        <p:spPr>
          <a:xfrm>
            <a:off x="2898333" y="2906965"/>
            <a:ext cx="5636067" cy="1323439"/>
          </a:xfrm>
          <a:prstGeom prst="rect">
            <a:avLst/>
          </a:prstGeom>
          <a:noFill/>
        </p:spPr>
        <p:txBody>
          <a:bodyPr wrap="square">
            <a:spAutoFit/>
          </a:bodyPr>
          <a:lstStyle/>
          <a:p>
            <a:pPr algn="ctr"/>
            <a:r>
              <a:rPr lang="en-US" sz="3200" kern="100" dirty="0">
                <a:latin typeface="VAGRounded BT" panose="020F0702020204020204" pitchFamily="34" charset="0"/>
                <a:ea typeface="Calibri" panose="020F0502020204030204" pitchFamily="34" charset="0"/>
                <a:cs typeface="Times New Roman" panose="02020603050405020304" pitchFamily="18" charset="0"/>
              </a:rPr>
              <a:t>       Two conditions</a:t>
            </a:r>
          </a:p>
          <a:p>
            <a:pPr algn="ctr"/>
            <a:r>
              <a:rPr lang="en-US" sz="2400" kern="100" dirty="0">
                <a:latin typeface="VAGRounded BT" panose="020F0702020204020204" pitchFamily="34" charset="0"/>
                <a:ea typeface="Calibri" panose="020F0502020204030204" pitchFamily="34" charset="0"/>
                <a:cs typeface="Times New Roman" panose="02020603050405020304" pitchFamily="18" charset="0"/>
              </a:rPr>
              <a:t>The Law will remain in force forever,</a:t>
            </a:r>
          </a:p>
          <a:p>
            <a:pPr algn="ctr"/>
            <a:r>
              <a:rPr lang="en-US" sz="2400" kern="100" dirty="0">
                <a:latin typeface="VAGRounded BT" panose="020F0702020204020204" pitchFamily="34" charset="0"/>
                <a:ea typeface="Calibri" panose="020F0502020204030204" pitchFamily="34" charset="0"/>
                <a:cs typeface="Times New Roman" panose="02020603050405020304" pitchFamily="18" charset="0"/>
              </a:rPr>
              <a:t>until Jesus fulfilled the Law.</a:t>
            </a:r>
          </a:p>
        </p:txBody>
      </p:sp>
    </p:spTree>
    <p:extLst>
      <p:ext uri="{BB962C8B-B14F-4D97-AF65-F5344CB8AC3E}">
        <p14:creationId xmlns:p14="http://schemas.microsoft.com/office/powerpoint/2010/main" val="431673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his hand to his mouth&#10;&#10;Description automatically generated">
            <a:extLst>
              <a:ext uri="{FF2B5EF4-FFF2-40B4-BE49-F238E27FC236}">
                <a16:creationId xmlns:a16="http://schemas.microsoft.com/office/drawing/2014/main" id="{AA5A04A2-4136-E4AA-DD1D-7DF34CCF56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912050" cy="6858000"/>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645160" y="-83582"/>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#5</a:t>
            </a:r>
          </a:p>
        </p:txBody>
      </p:sp>
      <p:sp>
        <p:nvSpPr>
          <p:cNvPr id="30" name="TextBox 29">
            <a:extLst>
              <a:ext uri="{FF2B5EF4-FFF2-40B4-BE49-F238E27FC236}">
                <a16:creationId xmlns:a16="http://schemas.microsoft.com/office/drawing/2014/main" id="{749735DB-45F4-DC5E-21D3-AD9D13BB79F7}"/>
              </a:ext>
            </a:extLst>
          </p:cNvPr>
          <p:cNvSpPr txBox="1"/>
          <p:nvPr/>
        </p:nvSpPr>
        <p:spPr>
          <a:xfrm>
            <a:off x="3032761" y="495825"/>
            <a:ext cx="8514080" cy="461665"/>
          </a:xfrm>
          <a:prstGeom prst="rect">
            <a:avLst/>
          </a:prstGeom>
          <a:noFill/>
        </p:spPr>
        <p:txBody>
          <a:bodyPr wrap="square">
            <a:spAutoFit/>
          </a:bodyPr>
          <a:lstStyle/>
          <a:p>
            <a:r>
              <a:rPr lang="en-US" sz="2400" dirty="0">
                <a:latin typeface="VAGRounded BT" panose="020F0702020204020204" pitchFamily="34" charset="0"/>
              </a:rPr>
              <a:t>God never changes, but His law has changed many times.</a:t>
            </a:r>
          </a:p>
        </p:txBody>
      </p:sp>
      <p:sp>
        <p:nvSpPr>
          <p:cNvPr id="3" name="TextBox 2">
            <a:extLst>
              <a:ext uri="{FF2B5EF4-FFF2-40B4-BE49-F238E27FC236}">
                <a16:creationId xmlns:a16="http://schemas.microsoft.com/office/drawing/2014/main" id="{DA3DDC62-6330-7060-58D6-E57C08A537CC}"/>
              </a:ext>
            </a:extLst>
          </p:cNvPr>
          <p:cNvSpPr txBox="1"/>
          <p:nvPr/>
        </p:nvSpPr>
        <p:spPr>
          <a:xfrm>
            <a:off x="2912050" y="1933074"/>
            <a:ext cx="8935719" cy="4970591"/>
          </a:xfrm>
          <a:prstGeom prst="rect">
            <a:avLst/>
          </a:prstGeom>
          <a:noFill/>
        </p:spPr>
        <p:txBody>
          <a:bodyPr wrap="square">
            <a:spAutoFit/>
          </a:bodyPr>
          <a:lstStyle/>
          <a:p>
            <a:r>
              <a:rPr lang="en-CA" sz="2400" kern="100" dirty="0">
                <a:solidFill>
                  <a:srgbClr val="FF0000"/>
                </a:solidFill>
                <a:latin typeface="VAGRounded BT" panose="020F0702020204020204" pitchFamily="34" charset="0"/>
                <a:ea typeface="Calibri" panose="020F0502020204030204" pitchFamily="34" charset="0"/>
                <a:cs typeface="Calibri" panose="020F0502020204030204" pitchFamily="34" charset="0"/>
              </a:rPr>
              <a:t>Changes in God’s Law:</a:t>
            </a:r>
          </a:p>
          <a:p>
            <a:r>
              <a:rPr lang="en-US" sz="1900" kern="100" dirty="0">
                <a:latin typeface="VAGRounded BT" panose="020F0702020204020204" pitchFamily="34" charset="0"/>
                <a:ea typeface="Calibri" panose="020F0502020204030204" pitchFamily="34" charset="0"/>
                <a:cs typeface="Calibri" panose="020F0502020204030204" pitchFamily="34" charset="0"/>
              </a:rPr>
              <a:t>“When the priesthood changes, of necessity, </a:t>
            </a:r>
            <a:r>
              <a:rPr lang="en-US" sz="1900" kern="100" dirty="0">
                <a:solidFill>
                  <a:srgbClr val="FF0000"/>
                </a:solidFill>
                <a:latin typeface="VAGRounded BT" panose="020F0702020204020204" pitchFamily="34" charset="0"/>
                <a:ea typeface="Calibri" panose="020F0502020204030204" pitchFamily="34" charset="0"/>
                <a:cs typeface="Calibri" panose="020F0502020204030204" pitchFamily="34" charset="0"/>
              </a:rPr>
              <a:t>the law changes also</a:t>
            </a:r>
            <a:r>
              <a:rPr lang="en-US" sz="1900" kern="100" dirty="0">
                <a:latin typeface="VAGRounded BT" panose="020F0702020204020204" pitchFamily="34" charset="0"/>
                <a:ea typeface="Calibri" panose="020F0502020204030204" pitchFamily="34" charset="0"/>
                <a:cs typeface="Calibri" panose="020F0502020204030204" pitchFamily="34" charset="0"/>
              </a:rPr>
              <a:t>.” (Heb 7:12)</a:t>
            </a:r>
          </a:p>
          <a:p>
            <a:r>
              <a:rPr lang="en-US" sz="1900" kern="100" dirty="0">
                <a:latin typeface="VAGRounded BT" panose="020F0702020204020204" pitchFamily="34" charset="0"/>
                <a:ea typeface="Calibri" panose="020F0502020204030204" pitchFamily="34" charset="0"/>
                <a:cs typeface="Calibri" panose="020F0502020204030204" pitchFamily="34" charset="0"/>
              </a:rPr>
              <a:t>“He said “A new covenant”, made the first obsolete.” (</a:t>
            </a:r>
            <a:r>
              <a:rPr lang="en-US" sz="1900" kern="100" dirty="0" err="1">
                <a:latin typeface="VAGRounded BT" panose="020F0702020204020204" pitchFamily="34" charset="0"/>
                <a:ea typeface="Calibri" panose="020F0502020204030204" pitchFamily="34" charset="0"/>
                <a:cs typeface="Calibri" panose="020F0502020204030204" pitchFamily="34" charset="0"/>
              </a:rPr>
              <a:t>Jer</a:t>
            </a:r>
            <a:r>
              <a:rPr lang="en-US" sz="1900" kern="100" dirty="0">
                <a:latin typeface="VAGRounded BT" panose="020F0702020204020204" pitchFamily="34" charset="0"/>
                <a:ea typeface="Calibri" panose="020F0502020204030204" pitchFamily="34" charset="0"/>
                <a:cs typeface="Calibri" panose="020F0502020204030204" pitchFamily="34" charset="0"/>
              </a:rPr>
              <a:t> 31:31; Heb 8:13)</a:t>
            </a:r>
          </a:p>
          <a:p>
            <a:pPr marL="457200" indent="-457200">
              <a:lnSpc>
                <a:spcPts val="1800"/>
              </a:lnSpc>
              <a:buFont typeface="+mj-lt"/>
              <a:buAutoNum type="arabicPeriod"/>
            </a:pPr>
            <a:r>
              <a:rPr lang="en-CA" sz="1600" kern="100" dirty="0">
                <a:latin typeface="VAGRounded BT" panose="020F0702020204020204" pitchFamily="34" charset="0"/>
                <a:ea typeface="Calibri" panose="020F0502020204030204" pitchFamily="34" charset="0"/>
                <a:cs typeface="Calibri" panose="020F0502020204030204" pitchFamily="34" charset="0"/>
              </a:rPr>
              <a:t>Kosher Food Laws:</a:t>
            </a:r>
          </a:p>
          <a:p>
            <a:pPr marL="914400" lvl="1" indent="-457200">
              <a:lnSpc>
                <a:spcPts val="1800"/>
              </a:lnSpc>
              <a:buFont typeface="+mj-lt"/>
              <a:buAutoNum type="alphaLcParenR"/>
            </a:pPr>
            <a:r>
              <a:rPr lang="en-CA" sz="1600" kern="100" dirty="0">
                <a:latin typeface="VAGRounded BT" panose="020F0702020204020204" pitchFamily="34" charset="0"/>
                <a:ea typeface="Calibri" panose="020F0502020204030204" pitchFamily="34" charset="0"/>
                <a:cs typeface="Calibri" panose="020F0502020204030204" pitchFamily="34" charset="0"/>
              </a:rPr>
              <a:t>NO: Vegetarian before the Flood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(5554 </a:t>
            </a:r>
            <a:r>
              <a:rPr lang="en-CA" sz="1600" kern="100" dirty="0">
                <a:latin typeface="VAGRounded BT" panose="020F0702020204020204" pitchFamily="34" charset="0"/>
                <a:ea typeface="Calibri" panose="020F0502020204030204" pitchFamily="34" charset="0"/>
                <a:cs typeface="Calibri" panose="020F0502020204030204" pitchFamily="34" charset="0"/>
              </a:rPr>
              <a:t>– 3298</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 BC)</a:t>
            </a:r>
          </a:p>
          <a:p>
            <a:pPr marL="914400" lvl="1" indent="-457200">
              <a:lnSpc>
                <a:spcPts val="1800"/>
              </a:lnSpc>
              <a:buFont typeface="+mj-lt"/>
              <a:buAutoNum type="alphaLcParenR"/>
            </a:pPr>
            <a:r>
              <a:rPr lang="en-CA" sz="1600" kern="100" dirty="0">
                <a:latin typeface="VAGRounded BT" panose="020F0702020204020204" pitchFamily="34" charset="0"/>
                <a:ea typeface="Calibri" panose="020F0502020204030204" pitchFamily="34" charset="0"/>
                <a:cs typeface="Calibri" panose="020F0502020204030204" pitchFamily="34" charset="0"/>
              </a:rPr>
              <a:t>NO: Non-kosher meat eaters after Flood till Moses: Gen 9:3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(3298 </a:t>
            </a:r>
            <a:r>
              <a:rPr lang="en-CA" sz="1600" kern="100" dirty="0">
                <a:latin typeface="VAGRounded BT" panose="020F0702020204020204" pitchFamily="34" charset="0"/>
                <a:ea typeface="Calibri" panose="020F0502020204030204" pitchFamily="34" charset="0"/>
                <a:cs typeface="Calibri" panose="020F0502020204030204" pitchFamily="34" charset="0"/>
              </a:rPr>
              <a:t>– 1446</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 BC)</a:t>
            </a:r>
          </a:p>
          <a:p>
            <a:pPr marL="914400" lvl="1" indent="-457200">
              <a:lnSpc>
                <a:spcPts val="1800"/>
              </a:lnSpc>
              <a:buFont typeface="+mj-lt"/>
              <a:buAutoNum type="alphaLcParenR"/>
            </a:pPr>
            <a:r>
              <a:rPr lang="en-CA" sz="1600" kern="100" dirty="0">
                <a:latin typeface="VAGRounded BT" panose="020F0702020204020204" pitchFamily="34" charset="0"/>
                <a:ea typeface="Calibri" panose="020F0502020204030204" pitchFamily="34" charset="0"/>
                <a:cs typeface="Calibri" panose="020F0502020204030204" pitchFamily="34" charset="0"/>
              </a:rPr>
              <a:t>YES: Kosher Moses to Christ: no bacon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(1446 BC </a:t>
            </a:r>
            <a:r>
              <a:rPr lang="en-CA" sz="1600" kern="100" dirty="0">
                <a:latin typeface="VAGRounded BT" panose="020F0702020204020204" pitchFamily="34" charset="0"/>
                <a:ea typeface="Calibri" panose="020F0502020204030204" pitchFamily="34" charset="0"/>
                <a:cs typeface="Calibri" panose="020F0502020204030204" pitchFamily="34" charset="0"/>
              </a:rPr>
              <a:t>– AD 33</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a:t>
            </a:r>
          </a:p>
          <a:p>
            <a:pPr marL="914400" lvl="1" indent="-457200">
              <a:lnSpc>
                <a:spcPts val="1800"/>
              </a:lnSpc>
              <a:buFont typeface="+mj-lt"/>
              <a:buAutoNum type="alphaLcParenR"/>
            </a:pPr>
            <a:r>
              <a:rPr lang="en-CA" sz="1600" kern="100" dirty="0">
                <a:solidFill>
                  <a:srgbClr val="FF0000"/>
                </a:solidFill>
                <a:latin typeface="VAGRounded BT" panose="020F0702020204020204" pitchFamily="34" charset="0"/>
                <a:ea typeface="Calibri" panose="020F0502020204030204" pitchFamily="34" charset="0"/>
                <a:cs typeface="Calibri" panose="020F0502020204030204" pitchFamily="34" charset="0"/>
              </a:rPr>
              <a:t>ABOLISHED: </a:t>
            </a:r>
            <a:r>
              <a:rPr lang="en-CA" sz="1600" kern="100" dirty="0">
                <a:latin typeface="VAGRounded BT" panose="020F0702020204020204" pitchFamily="34" charset="0"/>
                <a:ea typeface="Calibri" panose="020F0502020204030204" pitchFamily="34" charset="0"/>
                <a:cs typeface="Calibri" panose="020F0502020204030204" pitchFamily="34" charset="0"/>
              </a:rPr>
              <a:t>Eat anything: BACON PLEASE!!! After cross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(AD 33 </a:t>
            </a:r>
            <a:r>
              <a:rPr lang="en-CA" sz="1600" kern="100" dirty="0">
                <a:latin typeface="VAGRounded BT" panose="020F0702020204020204" pitchFamily="34" charset="0"/>
                <a:ea typeface="Calibri" panose="020F0502020204030204" pitchFamily="34" charset="0"/>
                <a:cs typeface="Calibri" panose="020F0502020204030204" pitchFamily="34" charset="0"/>
              </a:rPr>
              <a:t>– Present</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a:t>
            </a:r>
            <a:endParaRPr lang="en-CA" sz="1600" kern="100" dirty="0">
              <a:latin typeface="VAGRounded BT" panose="020F0702020204020204" pitchFamily="34" charset="0"/>
              <a:ea typeface="Calibri" panose="020F0502020204030204" pitchFamily="34" charset="0"/>
              <a:cs typeface="Calibri" panose="020F0502020204030204" pitchFamily="34" charset="0"/>
            </a:endParaRPr>
          </a:p>
          <a:p>
            <a:pPr marL="457200" indent="-457200">
              <a:lnSpc>
                <a:spcPts val="1800"/>
              </a:lnSpc>
              <a:buFont typeface="+mj-lt"/>
              <a:buAutoNum type="arabicPeriod"/>
            </a:pPr>
            <a:r>
              <a:rPr lang="en-CA" sz="1600" kern="100" dirty="0">
                <a:effectLst/>
                <a:latin typeface="VAGRounded BT" panose="020F0702020204020204" pitchFamily="34" charset="0"/>
                <a:ea typeface="Calibri" panose="020F0502020204030204" pitchFamily="34" charset="0"/>
                <a:cs typeface="Calibri" panose="020F0502020204030204" pitchFamily="34" charset="0"/>
              </a:rPr>
              <a:t>Circumcision:</a:t>
            </a:r>
          </a:p>
          <a:p>
            <a:pPr marL="914400" lvl="1" indent="-457200">
              <a:lnSpc>
                <a:spcPts val="1800"/>
              </a:lnSpc>
              <a:buFont typeface="+mj-lt"/>
              <a:buAutoNum type="alphaLcParenR"/>
            </a:pPr>
            <a:r>
              <a:rPr lang="en-CA" sz="1600" kern="100" dirty="0">
                <a:effectLst/>
                <a:latin typeface="VAGRounded BT" panose="020F0702020204020204" pitchFamily="34" charset="0"/>
                <a:ea typeface="Calibri" panose="020F0502020204030204" pitchFamily="34" charset="0"/>
                <a:cs typeface="Calibri" panose="020F0502020204030204" pitchFamily="34" charset="0"/>
              </a:rPr>
              <a:t>NO: Adam to Abraham (5554 </a:t>
            </a:r>
            <a:r>
              <a:rPr lang="en-CA" sz="1600" kern="100" dirty="0">
                <a:latin typeface="VAGRounded BT" panose="020F0702020204020204" pitchFamily="34" charset="0"/>
                <a:ea typeface="Calibri" panose="020F0502020204030204" pitchFamily="34" charset="0"/>
                <a:cs typeface="Calibri" panose="020F0502020204030204" pitchFamily="34" charset="0"/>
              </a:rPr>
              <a:t>–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2167 BC)</a:t>
            </a:r>
          </a:p>
          <a:p>
            <a:pPr marL="914400" lvl="1" indent="-457200">
              <a:lnSpc>
                <a:spcPts val="1800"/>
              </a:lnSpc>
              <a:buFont typeface="+mj-lt"/>
              <a:buAutoNum type="alphaLcParenR"/>
            </a:pPr>
            <a:r>
              <a:rPr lang="en-CA" sz="1600" kern="100" dirty="0">
                <a:latin typeface="VAGRounded BT" panose="020F0702020204020204" pitchFamily="34" charset="0"/>
                <a:ea typeface="Calibri" panose="020F0502020204030204" pitchFamily="34" charset="0"/>
                <a:cs typeface="Calibri" panose="020F0502020204030204" pitchFamily="34" charset="0"/>
              </a:rPr>
              <a:t>YES: Abraham to cross (2167 BC – AD 33)</a:t>
            </a:r>
          </a:p>
          <a:p>
            <a:pPr marL="914400" lvl="1" indent="-457200">
              <a:lnSpc>
                <a:spcPts val="1800"/>
              </a:lnSpc>
              <a:buFont typeface="+mj-lt"/>
              <a:buAutoNum type="alphaLcParenR"/>
            </a:pPr>
            <a:r>
              <a:rPr lang="en-CA" sz="1600" kern="100" dirty="0">
                <a:solidFill>
                  <a:srgbClr val="FF0000"/>
                </a:solidFill>
                <a:latin typeface="VAGRounded BT" panose="020F0702020204020204" pitchFamily="34" charset="0"/>
                <a:ea typeface="Calibri" panose="020F0502020204030204" pitchFamily="34" charset="0"/>
                <a:cs typeface="Calibri" panose="020F0502020204030204" pitchFamily="34" charset="0"/>
              </a:rPr>
              <a:t>ABOLISHED: </a:t>
            </a:r>
            <a:r>
              <a:rPr lang="en-CA" sz="1600" kern="100" dirty="0">
                <a:latin typeface="VAGRounded BT" panose="020F0702020204020204" pitchFamily="34" charset="0"/>
                <a:ea typeface="Calibri" panose="020F0502020204030204" pitchFamily="34" charset="0"/>
                <a:cs typeface="Calibri" panose="020F0502020204030204" pitchFamily="34" charset="0"/>
              </a:rPr>
              <a:t>For Christians (AD 33 – present)</a:t>
            </a:r>
          </a:p>
          <a:p>
            <a:pPr marL="457200" indent="-457200">
              <a:lnSpc>
                <a:spcPts val="1800"/>
              </a:lnSpc>
              <a:buFont typeface="+mj-lt"/>
              <a:buAutoNum type="arabicPeriod"/>
            </a:pPr>
            <a:r>
              <a:rPr lang="en-US" sz="1600" kern="100" dirty="0">
                <a:latin typeface="VAGRounded BT" panose="020F0702020204020204" pitchFamily="34" charset="0"/>
                <a:ea typeface="Calibri" panose="020F0502020204030204" pitchFamily="34" charset="0"/>
                <a:cs typeface="Calibri" panose="020F0502020204030204" pitchFamily="34" charset="0"/>
              </a:rPr>
              <a:t>Tabernacle worship with animal s</a:t>
            </a:r>
            <a:r>
              <a:rPr lang="en-US" sz="1600" kern="100" dirty="0">
                <a:effectLst/>
                <a:latin typeface="VAGRounded BT" panose="020F0702020204020204" pitchFamily="34" charset="0"/>
                <a:ea typeface="Calibri" panose="020F0502020204030204" pitchFamily="34" charset="0"/>
                <a:cs typeface="Calibri" panose="020F0502020204030204" pitchFamily="34" charset="0"/>
              </a:rPr>
              <a:t>acrifices and Aaronic priesthood:</a:t>
            </a:r>
          </a:p>
          <a:p>
            <a:pPr marL="914400" lvl="1" indent="-457200">
              <a:lnSpc>
                <a:spcPts val="1800"/>
              </a:lnSpc>
              <a:buFont typeface="+mj-lt"/>
              <a:buAutoNum type="alphaLcParenR"/>
            </a:pPr>
            <a:r>
              <a:rPr lang="en-US" sz="1600" kern="100" dirty="0">
                <a:latin typeface="VAGRounded BT" panose="020F0702020204020204" pitchFamily="34" charset="0"/>
                <a:ea typeface="Calibri" panose="020F0502020204030204" pitchFamily="34" charset="0"/>
                <a:cs typeface="Calibri" panose="020F0502020204030204" pitchFamily="34" charset="0"/>
              </a:rPr>
              <a:t>NO</a:t>
            </a:r>
            <a:r>
              <a:rPr lang="en-US" sz="1600" kern="100" dirty="0">
                <a:effectLst/>
                <a:latin typeface="VAGRounded BT" panose="020F0702020204020204" pitchFamily="34" charset="0"/>
                <a:ea typeface="Calibri" panose="020F0502020204030204" pitchFamily="34" charset="0"/>
                <a:cs typeface="Calibri" panose="020F0502020204030204" pitchFamily="34" charset="0"/>
              </a:rPr>
              <a:t>: Adam to Moses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(5554 </a:t>
            </a:r>
            <a:r>
              <a:rPr lang="en-CA" sz="1600" kern="100" dirty="0">
                <a:latin typeface="VAGRounded BT" panose="020F0702020204020204" pitchFamily="34" charset="0"/>
                <a:ea typeface="Calibri" panose="020F0502020204030204" pitchFamily="34" charset="0"/>
                <a:cs typeface="Calibri" panose="020F0502020204030204" pitchFamily="34" charset="0"/>
              </a:rPr>
              <a:t>– 1446</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 BC)</a:t>
            </a:r>
          </a:p>
          <a:p>
            <a:pPr marL="914400" lvl="1" indent="-457200">
              <a:lnSpc>
                <a:spcPts val="1800"/>
              </a:lnSpc>
              <a:buFont typeface="+mj-lt"/>
              <a:buAutoNum type="alphaLcParenR"/>
            </a:pPr>
            <a:r>
              <a:rPr lang="en-US" sz="1600" kern="100" dirty="0">
                <a:effectLst/>
                <a:latin typeface="VAGRounded BT" panose="020F0702020204020204" pitchFamily="34" charset="0"/>
                <a:ea typeface="Calibri" panose="020F0502020204030204" pitchFamily="34" charset="0"/>
                <a:cs typeface="Calibri" panose="020F0502020204030204" pitchFamily="34" charset="0"/>
              </a:rPr>
              <a:t>YES: Moses to Cross: Hundreds of new Mosaic laws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(1446 BC </a:t>
            </a:r>
            <a:r>
              <a:rPr lang="en-CA" sz="1600" kern="100" dirty="0">
                <a:latin typeface="VAGRounded BT" panose="020F0702020204020204" pitchFamily="34" charset="0"/>
                <a:ea typeface="Calibri" panose="020F0502020204030204" pitchFamily="34" charset="0"/>
                <a:cs typeface="Calibri" panose="020F0502020204030204" pitchFamily="34" charset="0"/>
              </a:rPr>
              <a:t>– AD 33</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a:t>
            </a:r>
          </a:p>
          <a:p>
            <a:pPr marL="914400" lvl="1" indent="-457200">
              <a:lnSpc>
                <a:spcPts val="1800"/>
              </a:lnSpc>
              <a:buFont typeface="+mj-lt"/>
              <a:buAutoNum type="alphaLcParenR"/>
            </a:pPr>
            <a:r>
              <a:rPr lang="en-CA" sz="1600" kern="100" dirty="0">
                <a:solidFill>
                  <a:srgbClr val="FF0000"/>
                </a:solidFill>
                <a:latin typeface="VAGRounded BT" panose="020F0702020204020204" pitchFamily="34" charset="0"/>
                <a:ea typeface="Calibri" panose="020F0502020204030204" pitchFamily="34" charset="0"/>
                <a:cs typeface="Calibri" panose="020F0502020204030204" pitchFamily="34" charset="0"/>
              </a:rPr>
              <a:t>ABOLISHED:</a:t>
            </a:r>
            <a:r>
              <a:rPr lang="en-US" sz="1600" kern="100" dirty="0">
                <a:latin typeface="VAGRounded BT" panose="020F0702020204020204" pitchFamily="34" charset="0"/>
                <a:ea typeface="Calibri" panose="020F0502020204030204" pitchFamily="34" charset="0"/>
                <a:cs typeface="Calibri" panose="020F0502020204030204" pitchFamily="34" charset="0"/>
              </a:rPr>
              <a:t> For Christians</a:t>
            </a:r>
            <a:r>
              <a:rPr lang="en-CA" sz="1600" kern="100" dirty="0">
                <a:latin typeface="VAGRounded BT" panose="020F0702020204020204" pitchFamily="34" charset="0"/>
                <a:ea typeface="Calibri" panose="020F0502020204030204" pitchFamily="34" charset="0"/>
                <a:cs typeface="Calibri" panose="020F0502020204030204" pitchFamily="34" charset="0"/>
              </a:rPr>
              <a:t> (AD 33 – present)</a:t>
            </a:r>
            <a:endParaRPr lang="en-US" sz="1600" kern="100" dirty="0">
              <a:latin typeface="VAGRounded BT" panose="020F0702020204020204" pitchFamily="34" charset="0"/>
              <a:ea typeface="Calibri" panose="020F0502020204030204" pitchFamily="34" charset="0"/>
              <a:cs typeface="Calibri" panose="020F0502020204030204" pitchFamily="34" charset="0"/>
            </a:endParaRPr>
          </a:p>
          <a:p>
            <a:pPr marL="457200" indent="-457200">
              <a:lnSpc>
                <a:spcPts val="1800"/>
              </a:lnSpc>
              <a:buFont typeface="+mj-lt"/>
              <a:buAutoNum type="arabicPeriod"/>
            </a:pPr>
            <a:r>
              <a:rPr lang="en-US" sz="1600" kern="100" dirty="0">
                <a:latin typeface="VAGRounded BT" panose="020F0702020204020204" pitchFamily="34" charset="0"/>
                <a:ea typeface="Calibri" panose="020F0502020204030204" pitchFamily="34" charset="0"/>
                <a:cs typeface="Calibri" panose="020F0502020204030204" pitchFamily="34" charset="0"/>
              </a:rPr>
              <a:t>Sabbath Rest on 7</a:t>
            </a:r>
            <a:r>
              <a:rPr lang="en-US" sz="1600" kern="100" baseline="30000" dirty="0">
                <a:latin typeface="VAGRounded BT" panose="020F0702020204020204" pitchFamily="34" charset="0"/>
                <a:ea typeface="Calibri" panose="020F0502020204030204" pitchFamily="34" charset="0"/>
                <a:cs typeface="Calibri" panose="020F0502020204030204" pitchFamily="34" charset="0"/>
              </a:rPr>
              <a:t>th</a:t>
            </a:r>
            <a:r>
              <a:rPr lang="en-US" sz="1600" kern="100" dirty="0">
                <a:latin typeface="VAGRounded BT" panose="020F0702020204020204" pitchFamily="34" charset="0"/>
                <a:ea typeface="Calibri" panose="020F0502020204030204" pitchFamily="34" charset="0"/>
                <a:cs typeface="Calibri" panose="020F0502020204030204" pitchFamily="34" charset="0"/>
              </a:rPr>
              <a:t> day:</a:t>
            </a:r>
            <a:endParaRPr lang="en-CA" sz="1600" kern="100" dirty="0">
              <a:effectLst/>
              <a:latin typeface="VAGRounded BT" panose="020F0702020204020204" pitchFamily="34" charset="0"/>
              <a:ea typeface="Calibri" panose="020F0502020204030204" pitchFamily="34" charset="0"/>
              <a:cs typeface="Calibri" panose="020F0502020204030204" pitchFamily="34" charset="0"/>
            </a:endParaRPr>
          </a:p>
          <a:p>
            <a:pPr marL="914400" lvl="1" indent="-457200">
              <a:lnSpc>
                <a:spcPts val="1800"/>
              </a:lnSpc>
              <a:buFont typeface="+mj-lt"/>
              <a:buAutoNum type="alphaLcParenR"/>
            </a:pPr>
            <a:r>
              <a:rPr lang="en-CA" sz="1600" kern="100" dirty="0">
                <a:latin typeface="VAGRounded BT" panose="020F0702020204020204" pitchFamily="34" charset="0"/>
                <a:ea typeface="Calibri" panose="020F0502020204030204" pitchFamily="34" charset="0"/>
                <a:cs typeface="Calibri" panose="020F0502020204030204" pitchFamily="34" charset="0"/>
              </a:rPr>
              <a:t>NO: Adam to Moses: </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(5554 </a:t>
            </a:r>
            <a:r>
              <a:rPr lang="en-CA" sz="1600" kern="100" dirty="0">
                <a:latin typeface="VAGRounded BT" panose="020F0702020204020204" pitchFamily="34" charset="0"/>
                <a:ea typeface="Calibri" panose="020F0502020204030204" pitchFamily="34" charset="0"/>
                <a:cs typeface="Calibri" panose="020F0502020204030204" pitchFamily="34" charset="0"/>
              </a:rPr>
              <a:t>– 1446</a:t>
            </a:r>
            <a:r>
              <a:rPr lang="en-CA" sz="1600" kern="100" dirty="0">
                <a:effectLst/>
                <a:latin typeface="VAGRounded BT" panose="020F0702020204020204" pitchFamily="34" charset="0"/>
                <a:ea typeface="Calibri" panose="020F0502020204030204" pitchFamily="34" charset="0"/>
                <a:cs typeface="Calibri" panose="020F0502020204030204" pitchFamily="34" charset="0"/>
              </a:rPr>
              <a:t> BC)</a:t>
            </a:r>
          </a:p>
          <a:p>
            <a:pPr marL="914400" lvl="1" indent="-457200">
              <a:lnSpc>
                <a:spcPts val="1800"/>
              </a:lnSpc>
              <a:buFont typeface="+mj-lt"/>
              <a:buAutoNum type="alphaLcParenR"/>
            </a:pPr>
            <a:r>
              <a:rPr lang="en-CA" sz="1600" kern="100" dirty="0">
                <a:latin typeface="VAGRounded BT" panose="020F0702020204020204" pitchFamily="34" charset="0"/>
                <a:ea typeface="Calibri" panose="020F0502020204030204" pitchFamily="34" charset="0"/>
                <a:cs typeface="Calibri" panose="020F0502020204030204" pitchFamily="34" charset="0"/>
              </a:rPr>
              <a:t>YES: Moses to Christ, Jews only:  (1446 BC – AD 33)</a:t>
            </a:r>
          </a:p>
          <a:p>
            <a:pPr marL="914400" lvl="1" indent="-457200">
              <a:lnSpc>
                <a:spcPts val="1800"/>
              </a:lnSpc>
              <a:buFont typeface="+mj-lt"/>
              <a:buAutoNum type="alphaLcParenR"/>
            </a:pPr>
            <a:r>
              <a:rPr lang="en-CA" sz="1600" kern="100" dirty="0">
                <a:solidFill>
                  <a:srgbClr val="FF0000"/>
                </a:solidFill>
                <a:latin typeface="VAGRounded BT" panose="020F0702020204020204" pitchFamily="34" charset="0"/>
                <a:ea typeface="Calibri" panose="020F0502020204030204" pitchFamily="34" charset="0"/>
                <a:cs typeface="Calibri" panose="020F0502020204030204" pitchFamily="34" charset="0"/>
              </a:rPr>
              <a:t>ABOLISHED: </a:t>
            </a:r>
            <a:r>
              <a:rPr lang="en-US" sz="1600" kern="100" dirty="0">
                <a:effectLst/>
                <a:latin typeface="VAGRounded BT" panose="020F0702020204020204" pitchFamily="34" charset="0"/>
                <a:ea typeface="Calibri" panose="020F0502020204030204" pitchFamily="34" charset="0"/>
                <a:cs typeface="Times New Roman" panose="02020603050405020304" pitchFamily="18" charset="0"/>
              </a:rPr>
              <a:t>Fo</a:t>
            </a:r>
            <a:r>
              <a:rPr lang="en-US" sz="1600" kern="100" dirty="0">
                <a:latin typeface="VAGRounded BT" panose="020F0702020204020204" pitchFamily="34" charset="0"/>
                <a:ea typeface="Calibri" panose="020F0502020204030204" pitchFamily="34" charset="0"/>
                <a:cs typeface="Calibri" panose="020F0502020204030204" pitchFamily="34" charset="0"/>
              </a:rPr>
              <a:t>r Christians</a:t>
            </a:r>
            <a:r>
              <a:rPr lang="en-CA" sz="1600" kern="100" dirty="0">
                <a:latin typeface="VAGRounded BT" panose="020F0702020204020204" pitchFamily="34" charset="0"/>
                <a:ea typeface="Calibri" panose="020F0502020204030204" pitchFamily="34" charset="0"/>
                <a:cs typeface="Calibri" panose="020F0502020204030204" pitchFamily="34" charset="0"/>
              </a:rPr>
              <a:t> (AD 33 – present)</a:t>
            </a:r>
            <a:endParaRPr lang="en-US" sz="1600" kern="100" dirty="0">
              <a:effectLst/>
              <a:latin typeface="VAGRounded BT" panose="020F070202020402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CB16B31-5C16-80BE-B70A-DDA7CC9A0614}"/>
              </a:ext>
            </a:extLst>
          </p:cNvPr>
          <p:cNvSpPr txBox="1"/>
          <p:nvPr/>
        </p:nvSpPr>
        <p:spPr>
          <a:xfrm>
            <a:off x="2296160" y="887833"/>
            <a:ext cx="7493000" cy="1042465"/>
          </a:xfrm>
          <a:prstGeom prst="rect">
            <a:avLst/>
          </a:prstGeom>
          <a:noFill/>
        </p:spPr>
        <p:txBody>
          <a:bodyPr wrap="square">
            <a:spAutoFit/>
          </a:bodyPr>
          <a:lstStyle/>
          <a:p>
            <a:pPr marL="0" marR="0">
              <a:lnSpc>
                <a:spcPct val="115000"/>
              </a:lnSpc>
              <a:spcBef>
                <a:spcPts val="0"/>
              </a:spcBef>
              <a:spcAft>
                <a:spcPts val="1000"/>
              </a:spcAft>
            </a:pPr>
            <a:r>
              <a:rPr lang="en-US" sz="2800" dirty="0">
                <a:latin typeface="VAGRounded BT" panose="020F0702020204020204" pitchFamily="34" charset="0"/>
              </a:rPr>
              <a:t>“</a:t>
            </a:r>
            <a:r>
              <a:rPr lang="en-US" sz="2800" dirty="0">
                <a:effectLst/>
                <a:latin typeface="VAGRounded BT" panose="020F0702020204020204" pitchFamily="34" charset="0"/>
              </a:rPr>
              <a:t>I, the </a:t>
            </a:r>
            <a:r>
              <a:rPr lang="en-US" sz="2800" cap="small" dirty="0">
                <a:effectLst/>
                <a:latin typeface="VAGRounded BT" panose="020F0702020204020204" pitchFamily="34" charset="0"/>
              </a:rPr>
              <a:t>Lord</a:t>
            </a:r>
            <a:r>
              <a:rPr lang="en-US" sz="2800" dirty="0">
                <a:effectLst/>
                <a:latin typeface="VAGRounded BT" panose="020F0702020204020204" pitchFamily="34" charset="0"/>
              </a:rPr>
              <a:t>, do not change, </a:t>
            </a:r>
            <a:r>
              <a:rPr lang="en-US" sz="2800" i="1" strike="sngStrike" dirty="0">
                <a:solidFill>
                  <a:srgbClr val="FF0000"/>
                </a:solidFill>
                <a:effectLst/>
                <a:latin typeface="VAGRounded BT" panose="020F0702020204020204" pitchFamily="34" charset="0"/>
              </a:rPr>
              <a:t>therefore my law never changes</a:t>
            </a:r>
            <a:r>
              <a:rPr lang="en-US" sz="2800" dirty="0">
                <a:effectLst/>
                <a:latin typeface="VAGRounded BT" panose="020F0702020204020204" pitchFamily="34" charset="0"/>
              </a:rPr>
              <a:t>” (Malachi 3:6, </a:t>
            </a:r>
            <a:r>
              <a:rPr lang="en-US" sz="2800" dirty="0">
                <a:solidFill>
                  <a:srgbClr val="FF0000"/>
                </a:solidFill>
                <a:effectLst/>
                <a:latin typeface="VAGRounded BT" panose="020F0702020204020204" pitchFamily="34" charset="0"/>
              </a:rPr>
              <a:t>SDA Bible</a:t>
            </a:r>
            <a:r>
              <a:rPr lang="en-US" sz="2800" dirty="0">
                <a:effectLst/>
                <a:latin typeface="VAGRounded BT" panose="020F0702020204020204" pitchFamily="34" charset="0"/>
              </a:rPr>
              <a:t>) </a:t>
            </a:r>
          </a:p>
        </p:txBody>
      </p:sp>
    </p:spTree>
    <p:extLst>
      <p:ext uri="{BB962C8B-B14F-4D97-AF65-F5344CB8AC3E}">
        <p14:creationId xmlns:p14="http://schemas.microsoft.com/office/powerpoint/2010/main" val="26674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covering his face with his hands&#10;&#10;Description automatically generated">
            <a:extLst>
              <a:ext uri="{FF2B5EF4-FFF2-40B4-BE49-F238E27FC236}">
                <a16:creationId xmlns:a16="http://schemas.microsoft.com/office/drawing/2014/main" id="{CBA86F1A-B506-2DAC-7A98-E6018DECE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4200" y="2029696"/>
            <a:ext cx="2717800" cy="4828304"/>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0" y="-119728"/>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#4</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7160" y="628939"/>
            <a:ext cx="10088880" cy="461665"/>
          </a:xfrm>
          <a:prstGeom prst="rect">
            <a:avLst/>
          </a:prstGeom>
          <a:noFill/>
        </p:spPr>
        <p:txBody>
          <a:bodyPr wrap="square">
            <a:spAutoFit/>
          </a:bodyPr>
          <a:lstStyle/>
          <a:p>
            <a:r>
              <a:rPr lang="en-US" sz="2400" dirty="0">
                <a:latin typeface="VAGRounded BT" panose="020F0702020204020204" pitchFamily="34" charset="0"/>
              </a:rPr>
              <a:t>Sometimes, following the example of Jesus is the wrong thing to do. </a:t>
            </a:r>
          </a:p>
        </p:txBody>
      </p:sp>
      <p:sp>
        <p:nvSpPr>
          <p:cNvPr id="6" name="TextBox 5">
            <a:extLst>
              <a:ext uri="{FF2B5EF4-FFF2-40B4-BE49-F238E27FC236}">
                <a16:creationId xmlns:a16="http://schemas.microsoft.com/office/drawing/2014/main" id="{DCB16B31-5C16-80BE-B70A-DDA7CC9A0614}"/>
              </a:ext>
            </a:extLst>
          </p:cNvPr>
          <p:cNvSpPr txBox="1"/>
          <p:nvPr/>
        </p:nvSpPr>
        <p:spPr>
          <a:xfrm>
            <a:off x="248920" y="1309582"/>
            <a:ext cx="10165080" cy="1537985"/>
          </a:xfrm>
          <a:prstGeom prst="rect">
            <a:avLst/>
          </a:prstGeom>
          <a:noFill/>
        </p:spPr>
        <p:txBody>
          <a:bodyPr wrap="square">
            <a:spAutoFit/>
          </a:bodyPr>
          <a:lstStyle/>
          <a:p>
            <a:pPr marL="0" marR="0">
              <a:lnSpc>
                <a:spcPct val="115000"/>
              </a:lnSpc>
              <a:spcBef>
                <a:spcPts val="0"/>
              </a:spcBef>
              <a:spcAft>
                <a:spcPts val="1000"/>
              </a:spcAft>
            </a:pPr>
            <a:r>
              <a:rPr lang="en-US" sz="2800" dirty="0">
                <a:latin typeface="VAGRounded BT" panose="020F0702020204020204" pitchFamily="34" charset="0"/>
              </a:rPr>
              <a:t>“If we must keep the Sabbath because Jesus our example kept the Sabbath, then we must also keep animal sacrifices because Jesus commanded a man to make a sacrifice.</a:t>
            </a:r>
            <a:endParaRPr lang="en-US" sz="2800" dirty="0">
              <a:effectLst/>
              <a:latin typeface="VAGRounded BT" panose="020F0702020204020204" pitchFamily="34" charset="0"/>
            </a:endParaRPr>
          </a:p>
        </p:txBody>
      </p:sp>
      <p:sp>
        <p:nvSpPr>
          <p:cNvPr id="9" name="TextBox 8">
            <a:extLst>
              <a:ext uri="{FF2B5EF4-FFF2-40B4-BE49-F238E27FC236}">
                <a16:creationId xmlns:a16="http://schemas.microsoft.com/office/drawing/2014/main" id="{D13EC4F9-87B5-DC75-992C-F53401D4A981}"/>
              </a:ext>
            </a:extLst>
          </p:cNvPr>
          <p:cNvSpPr txBox="1"/>
          <p:nvPr/>
        </p:nvSpPr>
        <p:spPr>
          <a:xfrm>
            <a:off x="365760" y="3321169"/>
            <a:ext cx="8991600" cy="3423694"/>
          </a:xfrm>
          <a:prstGeom prst="rect">
            <a:avLst/>
          </a:prstGeom>
          <a:noFill/>
        </p:spPr>
        <p:txBody>
          <a:bodyPr wrap="square">
            <a:spAutoFit/>
          </a:bodyPr>
          <a:lstStyle/>
          <a:p>
            <a:pPr marL="0" marR="0">
              <a:lnSpc>
                <a:spcPct val="107000"/>
              </a:lnSpc>
              <a:spcBef>
                <a:spcPts val="0"/>
              </a:spcBef>
              <a:spcAft>
                <a:spcPts val="0"/>
              </a:spcAft>
            </a:pPr>
            <a:r>
              <a:rPr lang="en-CA" sz="2400" kern="0" dirty="0">
                <a:solidFill>
                  <a:srgbClr val="FF0000"/>
                </a:solidFill>
                <a:effectLst/>
                <a:latin typeface="VAGRounded BT" panose="020F0702020204020204" pitchFamily="34" charset="0"/>
                <a:ea typeface="Calibri" panose="020F0502020204030204" pitchFamily="34" charset="0"/>
                <a:cs typeface="Calibri" panose="020F0502020204030204" pitchFamily="34" charset="0"/>
              </a:rPr>
              <a:t>Jesus cleansed a </a:t>
            </a:r>
            <a:r>
              <a:rPr lang="en-US" sz="2400" kern="0" dirty="0">
                <a:solidFill>
                  <a:srgbClr val="FF0000"/>
                </a:solidFill>
                <a:effectLst/>
                <a:latin typeface="VAGRounded BT" panose="020F0702020204020204" pitchFamily="34" charset="0"/>
                <a:ea typeface="Calibri" panose="020F0502020204030204" pitchFamily="34" charset="0"/>
                <a:cs typeface="Calibri" panose="020F0502020204030204" pitchFamily="34" charset="0"/>
              </a:rPr>
              <a:t>leper: </a:t>
            </a:r>
            <a:endParaRPr lang="en-CA" sz="2400" kern="1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000" kern="0" dirty="0">
                <a:effectLst/>
                <a:latin typeface="VAGRounded BT" panose="020F0702020204020204" pitchFamily="34" charset="0"/>
                <a:ea typeface="Calibri" panose="020F0502020204030204" pitchFamily="34" charset="0"/>
                <a:cs typeface="Calibri" panose="020F0502020204030204" pitchFamily="34" charset="0"/>
              </a:rPr>
              <a:t>Jesus </a:t>
            </a:r>
            <a:r>
              <a:rPr lang="en-US" sz="2000" kern="0" dirty="0">
                <a:solidFill>
                  <a:srgbClr val="FF0000"/>
                </a:solidFill>
                <a:effectLst/>
                <a:latin typeface="VAGRounded BT" panose="020F0702020204020204" pitchFamily="34" charset="0"/>
                <a:ea typeface="Calibri" panose="020F0502020204030204" pitchFamily="34" charset="0"/>
                <a:cs typeface="Calibri" panose="020F0502020204030204" pitchFamily="34" charset="0"/>
              </a:rPr>
              <a:t>touched the leper </a:t>
            </a:r>
            <a:r>
              <a:rPr lang="en-US" sz="2000" kern="0" dirty="0">
                <a:effectLst/>
                <a:latin typeface="VAGRounded BT" panose="020F0702020204020204" pitchFamily="34" charset="0"/>
                <a:ea typeface="Calibri" panose="020F0502020204030204" pitchFamily="34" charset="0"/>
                <a:cs typeface="Calibri" panose="020F0502020204030204" pitchFamily="34" charset="0"/>
              </a:rPr>
              <a:t>and healed him then commanded, Go, show yourself to the priest and </a:t>
            </a:r>
            <a:r>
              <a:rPr lang="en-US" sz="2000" kern="0" dirty="0">
                <a:solidFill>
                  <a:srgbClr val="FF0000"/>
                </a:solidFill>
                <a:effectLst/>
                <a:latin typeface="VAGRounded BT" panose="020F0702020204020204" pitchFamily="34" charset="0"/>
                <a:ea typeface="Calibri" panose="020F0502020204030204" pitchFamily="34" charset="0"/>
                <a:cs typeface="Calibri" panose="020F0502020204030204" pitchFamily="34" charset="0"/>
              </a:rPr>
              <a:t>offer for your cleansing what Moses commanded</a:t>
            </a:r>
            <a:r>
              <a:rPr lang="en-US" sz="2000" kern="0" dirty="0">
                <a:effectLst/>
                <a:latin typeface="VAGRounded BT" panose="020F0702020204020204" pitchFamily="34" charset="0"/>
                <a:ea typeface="Calibri" panose="020F0502020204030204" pitchFamily="34" charset="0"/>
                <a:cs typeface="Calibri" panose="020F0502020204030204" pitchFamily="34" charset="0"/>
              </a:rPr>
              <a:t>, as a testimony to them.”</a:t>
            </a:r>
            <a:r>
              <a:rPr lang="en-CA" sz="2000" kern="0" dirty="0">
                <a:effectLst/>
                <a:latin typeface="VAGRounded BT" panose="020F0702020204020204" pitchFamily="34" charset="0"/>
                <a:ea typeface="Calibri" panose="020F0502020204030204" pitchFamily="34" charset="0"/>
                <a:cs typeface="Calibri" panose="020F0502020204030204" pitchFamily="34" charset="0"/>
              </a:rPr>
              <a:t> (</a:t>
            </a:r>
            <a:r>
              <a:rPr lang="en-US" sz="2000" kern="0" dirty="0">
                <a:effectLst/>
                <a:latin typeface="VAGRounded BT" panose="020F0702020204020204" pitchFamily="34" charset="0"/>
                <a:ea typeface="Calibri" panose="020F0502020204030204" pitchFamily="34" charset="0"/>
                <a:cs typeface="Calibri" panose="020F0502020204030204" pitchFamily="34" charset="0"/>
              </a:rPr>
              <a:t>Mark 1:40–44</a:t>
            </a:r>
            <a:r>
              <a:rPr lang="en-CA" sz="2000" kern="0" dirty="0">
                <a:effectLst/>
                <a:latin typeface="VAGRounded BT" panose="020F0702020204020204" pitchFamily="34" charset="0"/>
                <a:ea typeface="Calibri" panose="020F0502020204030204" pitchFamily="34" charset="0"/>
                <a:cs typeface="Calibri" panose="020F0502020204030204" pitchFamily="34" charset="0"/>
              </a:rPr>
              <a:t>)</a:t>
            </a:r>
          </a:p>
          <a:p>
            <a:pPr marL="0" marR="0">
              <a:lnSpc>
                <a:spcPct val="107000"/>
              </a:lnSpc>
              <a:spcBef>
                <a:spcPts val="0"/>
              </a:spcBef>
              <a:spcAft>
                <a:spcPts val="0"/>
              </a:spcAft>
            </a:pPr>
            <a:endParaRPr lang="en-CA" sz="2400" kern="0" dirty="0">
              <a:latin typeface="VAGRounded BT" panose="020F070202020402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CA" sz="2400" kern="0" dirty="0">
                <a:effectLst/>
                <a:latin typeface="VAGRounded BT" panose="020F0702020204020204" pitchFamily="34" charset="0"/>
                <a:ea typeface="Calibri" panose="020F0502020204030204" pitchFamily="34" charset="0"/>
                <a:cs typeface="Calibri" panose="020F0502020204030204" pitchFamily="34" charset="0"/>
              </a:rPr>
              <a:t>Do not follow Jesus’ example:</a:t>
            </a:r>
          </a:p>
          <a:p>
            <a:pPr marL="457200" marR="0" indent="-457200">
              <a:lnSpc>
                <a:spcPct val="107000"/>
              </a:lnSpc>
              <a:spcBef>
                <a:spcPts val="0"/>
              </a:spcBef>
              <a:spcAft>
                <a:spcPts val="0"/>
              </a:spcAft>
              <a:buFont typeface="+mj-lt"/>
              <a:buAutoNum type="arabicPeriod"/>
            </a:pPr>
            <a:r>
              <a:rPr lang="en-CA" sz="2400" kern="0" dirty="0">
                <a:latin typeface="VAGRounded BT" panose="020F0702020204020204" pitchFamily="34" charset="0"/>
                <a:ea typeface="Calibri" panose="020F0502020204030204" pitchFamily="34" charset="0"/>
                <a:cs typeface="Calibri" panose="020F0502020204030204" pitchFamily="34" charset="0"/>
              </a:rPr>
              <a:t>Do not offer animal sacrifices.</a:t>
            </a:r>
          </a:p>
          <a:p>
            <a:pPr marL="457200" marR="0" indent="-457200">
              <a:lnSpc>
                <a:spcPct val="107000"/>
              </a:lnSpc>
              <a:spcBef>
                <a:spcPts val="0"/>
              </a:spcBef>
              <a:spcAft>
                <a:spcPts val="0"/>
              </a:spcAft>
              <a:buFont typeface="+mj-lt"/>
              <a:buAutoNum type="arabicPeriod"/>
            </a:pPr>
            <a:r>
              <a:rPr lang="en-CA" sz="2400" kern="0" dirty="0">
                <a:effectLst/>
                <a:latin typeface="VAGRounded BT" panose="020F0702020204020204" pitchFamily="34" charset="0"/>
                <a:ea typeface="Calibri" panose="020F0502020204030204" pitchFamily="34" charset="0"/>
                <a:cs typeface="Calibri" panose="020F0502020204030204" pitchFamily="34" charset="0"/>
              </a:rPr>
              <a:t>Do not touch a leper, as you can catch Leprosy</a:t>
            </a:r>
            <a:r>
              <a:rPr lang="en-CA" sz="2400" kern="0" dirty="0">
                <a:latin typeface="VAGRounded BT" panose="020F0702020204020204" pitchFamily="34" charset="0"/>
                <a:ea typeface="Calibri" panose="020F0502020204030204" pitchFamily="34" charset="0"/>
                <a:cs typeface="Calibri" panose="020F0502020204030204" pitchFamily="34" charset="0"/>
              </a:rPr>
              <a:t>.</a:t>
            </a:r>
          </a:p>
          <a:p>
            <a:pPr marL="457200" marR="0" indent="-457200">
              <a:lnSpc>
                <a:spcPct val="107000"/>
              </a:lnSpc>
              <a:spcBef>
                <a:spcPts val="0"/>
              </a:spcBef>
              <a:spcAft>
                <a:spcPts val="0"/>
              </a:spcAft>
              <a:buFont typeface="+mj-lt"/>
              <a:buAutoNum type="arabicPeriod"/>
            </a:pPr>
            <a:r>
              <a:rPr lang="en-CA" sz="2400" kern="0" dirty="0">
                <a:effectLst/>
                <a:latin typeface="VAGRounded BT" panose="020F0702020204020204" pitchFamily="34" charset="0"/>
                <a:ea typeface="Calibri" panose="020F0502020204030204" pitchFamily="34" charset="0"/>
                <a:cs typeface="Calibri" panose="020F0502020204030204" pitchFamily="34" charset="0"/>
              </a:rPr>
              <a:t>Do not keep the Sabbath</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5218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0" y="-119728"/>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#3</a:t>
            </a:r>
          </a:p>
        </p:txBody>
      </p:sp>
      <p:sp>
        <p:nvSpPr>
          <p:cNvPr id="30" name="TextBox 29">
            <a:extLst>
              <a:ext uri="{FF2B5EF4-FFF2-40B4-BE49-F238E27FC236}">
                <a16:creationId xmlns:a16="http://schemas.microsoft.com/office/drawing/2014/main" id="{749735DB-45F4-DC5E-21D3-AD9D13BB79F7}"/>
              </a:ext>
            </a:extLst>
          </p:cNvPr>
          <p:cNvSpPr txBox="1"/>
          <p:nvPr/>
        </p:nvSpPr>
        <p:spPr>
          <a:xfrm>
            <a:off x="137160" y="628939"/>
            <a:ext cx="11805920" cy="461665"/>
          </a:xfrm>
          <a:prstGeom prst="rect">
            <a:avLst/>
          </a:prstGeom>
          <a:noFill/>
        </p:spPr>
        <p:txBody>
          <a:bodyPr wrap="square">
            <a:spAutoFit/>
          </a:bodyPr>
          <a:lstStyle/>
          <a:p>
            <a:r>
              <a:rPr lang="en-US" sz="2400" dirty="0">
                <a:latin typeface="VAGRounded BT" panose="020F0702020204020204" pitchFamily="34" charset="0"/>
              </a:rPr>
              <a:t>It is impossible to divide the Law of Moses into Moral and Ceremonial partitions.</a:t>
            </a:r>
          </a:p>
        </p:txBody>
      </p:sp>
      <p:sp>
        <p:nvSpPr>
          <p:cNvPr id="9" name="TextBox 8">
            <a:extLst>
              <a:ext uri="{FF2B5EF4-FFF2-40B4-BE49-F238E27FC236}">
                <a16:creationId xmlns:a16="http://schemas.microsoft.com/office/drawing/2014/main" id="{D13EC4F9-87B5-DC75-992C-F53401D4A981}"/>
              </a:ext>
            </a:extLst>
          </p:cNvPr>
          <p:cNvSpPr txBox="1"/>
          <p:nvPr/>
        </p:nvSpPr>
        <p:spPr>
          <a:xfrm>
            <a:off x="802640" y="5378025"/>
            <a:ext cx="3051510" cy="1250214"/>
          </a:xfrm>
          <a:prstGeom prst="rect">
            <a:avLst/>
          </a:prstGeom>
          <a:noFill/>
        </p:spPr>
        <p:txBody>
          <a:bodyPr wrap="square">
            <a:spAutoFit/>
          </a:bodyPr>
          <a:lstStyle/>
          <a:p>
            <a:pPr>
              <a:lnSpc>
                <a:spcPct val="107000"/>
              </a:lnSpc>
            </a:pPr>
            <a:r>
              <a:rPr lang="en-CA" sz="2400" kern="0" dirty="0">
                <a:latin typeface="VAGRounded BT" panose="020F0702020204020204" pitchFamily="34" charset="0"/>
                <a:ea typeface="Calibri" panose="020F0502020204030204" pitchFamily="34" charset="0"/>
                <a:cs typeface="Calibri" panose="020F0502020204030204" pitchFamily="34" charset="0"/>
              </a:rPr>
              <a:t>The 4</a:t>
            </a:r>
            <a:r>
              <a:rPr lang="en-CA" sz="2400" kern="0" baseline="30000" dirty="0">
                <a:latin typeface="VAGRounded BT" panose="020F0702020204020204" pitchFamily="34" charset="0"/>
                <a:ea typeface="Calibri" panose="020F0502020204030204" pitchFamily="34" charset="0"/>
                <a:cs typeface="Calibri" panose="020F0502020204030204" pitchFamily="34" charset="0"/>
              </a:rPr>
              <a:t>th</a:t>
            </a:r>
            <a:r>
              <a:rPr lang="en-CA" sz="2400" kern="0" dirty="0">
                <a:latin typeface="VAGRounded BT" panose="020F0702020204020204" pitchFamily="34" charset="0"/>
                <a:ea typeface="Calibri" panose="020F0502020204030204" pitchFamily="34" charset="0"/>
                <a:cs typeface="Calibri" panose="020F0502020204030204" pitchFamily="34" charset="0"/>
              </a:rPr>
              <a:t> Sabbath commandment is a ceremonial law</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2" name="Picture 2" descr="Ten Commandments Tablets Stock Illustrations – 331 Ten Commandments Tablets  Stock Illustrations, Vectors &amp; Clipart - Dreamstime">
            <a:extLst>
              <a:ext uri="{FF2B5EF4-FFF2-40B4-BE49-F238E27FC236}">
                <a16:creationId xmlns:a16="http://schemas.microsoft.com/office/drawing/2014/main" id="{034CB2EC-4A44-FC8E-876D-A6E967DDDE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9"/>
          <a:stretch/>
        </p:blipFill>
        <p:spPr bwMode="auto">
          <a:xfrm>
            <a:off x="487680" y="2242459"/>
            <a:ext cx="3574750" cy="298268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rocess of copying the Old Testament by Jewish Scribes">
            <a:extLst>
              <a:ext uri="{FF2B5EF4-FFF2-40B4-BE49-F238E27FC236}">
                <a16:creationId xmlns:a16="http://schemas.microsoft.com/office/drawing/2014/main" id="{AEA3F95C-CFD7-993E-1301-84DDDA08B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3295" y="2260578"/>
            <a:ext cx="4782185" cy="31174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6413CF-DFCE-6D9A-2C2C-7F6B9A3593C4}"/>
              </a:ext>
            </a:extLst>
          </p:cNvPr>
          <p:cNvSpPr txBox="1"/>
          <p:nvPr/>
        </p:nvSpPr>
        <p:spPr>
          <a:xfrm>
            <a:off x="7838440" y="5387319"/>
            <a:ext cx="4312920" cy="1386533"/>
          </a:xfrm>
          <a:prstGeom prst="rect">
            <a:avLst/>
          </a:prstGeom>
          <a:noFill/>
        </p:spPr>
        <p:txBody>
          <a:bodyPr wrap="square">
            <a:spAutoFit/>
          </a:bodyPr>
          <a:lstStyle/>
          <a:p>
            <a:pPr marL="0" marR="0">
              <a:lnSpc>
                <a:spcPct val="107000"/>
              </a:lnSpc>
              <a:spcBef>
                <a:spcPts val="0"/>
              </a:spcBef>
              <a:spcAft>
                <a:spcPts val="0"/>
              </a:spcAft>
            </a:pPr>
            <a:r>
              <a:rPr lang="en-CA" sz="2000" kern="100" dirty="0">
                <a:effectLst/>
                <a:latin typeface="VAGRounded BT" panose="020F0702020204020204" pitchFamily="34" charset="0"/>
                <a:ea typeface="Calibri" panose="020F0502020204030204" pitchFamily="34" charset="0"/>
                <a:cs typeface="Times New Roman" panose="02020603050405020304" pitchFamily="18" charset="0"/>
              </a:rPr>
              <a:t>10 commandments recorded twice.</a:t>
            </a:r>
          </a:p>
          <a:p>
            <a:pPr marL="0" marR="0">
              <a:lnSpc>
                <a:spcPct val="107000"/>
              </a:lnSpc>
              <a:spcBef>
                <a:spcPts val="0"/>
              </a:spcBef>
              <a:spcAft>
                <a:spcPts val="0"/>
              </a:spcAft>
            </a:pPr>
            <a:r>
              <a:rPr lang="en-CA" sz="2000" kern="100" dirty="0">
                <a:effectLst/>
                <a:latin typeface="VAGRounded BT" panose="020F0702020204020204" pitchFamily="34" charset="0"/>
                <a:ea typeface="Calibri" panose="020F0502020204030204" pitchFamily="34" charset="0"/>
                <a:cs typeface="Times New Roman" panose="02020603050405020304" pitchFamily="18" charset="0"/>
              </a:rPr>
              <a:t>The two greatest moral laws are found in the Book of the Law.</a:t>
            </a:r>
          </a:p>
          <a:p>
            <a:pPr marL="0" marR="0">
              <a:lnSpc>
                <a:spcPct val="107000"/>
              </a:lnSpc>
              <a:spcBef>
                <a:spcPts val="0"/>
              </a:spcBef>
              <a:spcAft>
                <a:spcPts val="0"/>
              </a:spcAft>
            </a:pPr>
            <a:r>
              <a:rPr lang="en-CA" sz="2000" kern="1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rPr>
              <a:t>Deut 6:5</a:t>
            </a:r>
            <a:r>
              <a:rPr lang="en-CA" sz="2000" kern="100" dirty="0">
                <a:solidFill>
                  <a:srgbClr val="FF0000"/>
                </a:solidFill>
                <a:latin typeface="VAGRounded BT" panose="020F0702020204020204" pitchFamily="34" charset="0"/>
                <a:ea typeface="Calibri" panose="020F0502020204030204" pitchFamily="34" charset="0"/>
                <a:cs typeface="Times New Roman" panose="02020603050405020304" pitchFamily="18" charset="0"/>
              </a:rPr>
              <a:t>; Lev 19:18</a:t>
            </a:r>
            <a:endParaRPr lang="en-CA" sz="2400" kern="1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EFD93B4-6469-AC6B-C93A-40F5714AA5A2}"/>
              </a:ext>
            </a:extLst>
          </p:cNvPr>
          <p:cNvSpPr txBox="1"/>
          <p:nvPr/>
        </p:nvSpPr>
        <p:spPr>
          <a:xfrm>
            <a:off x="8478520" y="1330391"/>
            <a:ext cx="3103880" cy="920893"/>
          </a:xfrm>
          <a:prstGeom prst="rect">
            <a:avLst/>
          </a:prstGeom>
          <a:noFill/>
        </p:spPr>
        <p:txBody>
          <a:bodyPr wrap="square">
            <a:spAutoFit/>
          </a:bodyPr>
          <a:lstStyle/>
          <a:p>
            <a:pPr marL="0" marR="0" algn="ctr">
              <a:lnSpc>
                <a:spcPct val="107000"/>
              </a:lnSpc>
              <a:spcBef>
                <a:spcPts val="0"/>
              </a:spcBef>
              <a:spcAft>
                <a:spcPts val="0"/>
              </a:spcAft>
            </a:pPr>
            <a:r>
              <a:rPr lang="en-CA" sz="2800" kern="100" dirty="0">
                <a:effectLst/>
                <a:latin typeface="VAGRounded BT" panose="020F0702020204020204" pitchFamily="34" charset="0"/>
                <a:ea typeface="Calibri" panose="020F0502020204030204" pitchFamily="34" charset="0"/>
                <a:cs typeface="Times New Roman" panose="02020603050405020304" pitchFamily="18" charset="0"/>
              </a:rPr>
              <a:t>Book of the Law</a:t>
            </a:r>
          </a:p>
          <a:p>
            <a:pPr marL="0" marR="0" algn="ctr">
              <a:lnSpc>
                <a:spcPct val="107000"/>
              </a:lnSpc>
              <a:spcBef>
                <a:spcPts val="0"/>
              </a:spcBef>
              <a:spcAft>
                <a:spcPts val="0"/>
              </a:spcAft>
            </a:pPr>
            <a:r>
              <a:rPr lang="en-CA" sz="2400" kern="100" dirty="0">
                <a:latin typeface="VAGRounded BT" panose="020F0702020204020204" pitchFamily="34" charset="0"/>
                <a:ea typeface="Calibri" panose="020F0502020204030204" pitchFamily="34" charset="0"/>
                <a:cs typeface="Times New Roman" panose="02020603050405020304" pitchFamily="18" charset="0"/>
              </a:rPr>
              <a:t>Ceremonial Law?</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C992C950-3CBC-0996-B9EC-E9E033E47653}"/>
              </a:ext>
            </a:extLst>
          </p:cNvPr>
          <p:cNvSpPr txBox="1"/>
          <p:nvPr/>
        </p:nvSpPr>
        <p:spPr>
          <a:xfrm>
            <a:off x="336642" y="1334680"/>
            <a:ext cx="3876825" cy="920893"/>
          </a:xfrm>
          <a:prstGeom prst="rect">
            <a:avLst/>
          </a:prstGeom>
          <a:noFill/>
        </p:spPr>
        <p:txBody>
          <a:bodyPr wrap="square">
            <a:spAutoFit/>
          </a:bodyPr>
          <a:lstStyle/>
          <a:p>
            <a:pPr marL="0" marR="0" algn="ctr">
              <a:lnSpc>
                <a:spcPct val="107000"/>
              </a:lnSpc>
              <a:spcBef>
                <a:spcPts val="0"/>
              </a:spcBef>
              <a:spcAft>
                <a:spcPts val="0"/>
              </a:spcAft>
            </a:pPr>
            <a:r>
              <a:rPr lang="en-CA" sz="2800" kern="100" dirty="0">
                <a:effectLst/>
                <a:latin typeface="VAGRounded BT" panose="020F0702020204020204" pitchFamily="34" charset="0"/>
                <a:ea typeface="Calibri" panose="020F0502020204030204" pitchFamily="34" charset="0"/>
                <a:cs typeface="Times New Roman" panose="02020603050405020304" pitchFamily="18" charset="0"/>
              </a:rPr>
              <a:t>Ten Commandments</a:t>
            </a:r>
          </a:p>
          <a:p>
            <a:pPr marL="0" marR="0" algn="ctr">
              <a:lnSpc>
                <a:spcPct val="107000"/>
              </a:lnSpc>
              <a:spcBef>
                <a:spcPts val="0"/>
              </a:spcBef>
              <a:spcAft>
                <a:spcPts val="0"/>
              </a:spcAft>
            </a:pPr>
            <a:r>
              <a:rPr lang="en-CA" sz="2400" kern="100" dirty="0">
                <a:latin typeface="VAGRounded BT" panose="020F0702020204020204" pitchFamily="34" charset="0"/>
                <a:ea typeface="Calibri" panose="020F0502020204030204" pitchFamily="34" charset="0"/>
                <a:cs typeface="Times New Roman" panose="02020603050405020304" pitchFamily="18" charset="0"/>
              </a:rPr>
              <a:t>(Moral Law?)</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p:txBody>
      </p:sp>
      <p:pic>
        <p:nvPicPr>
          <p:cNvPr id="11" name="Picture 10" descr="A person with her hands up&#10;&#10;Description automatically generated">
            <a:extLst>
              <a:ext uri="{FF2B5EF4-FFF2-40B4-BE49-F238E27FC236}">
                <a16:creationId xmlns:a16="http://schemas.microsoft.com/office/drawing/2014/main" id="{9CEBC7A6-090C-3620-B397-3EC650985C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2430" y="2696464"/>
            <a:ext cx="3380781" cy="4161536"/>
          </a:xfrm>
          <a:prstGeom prst="rect">
            <a:avLst/>
          </a:prstGeom>
        </p:spPr>
      </p:pic>
      <p:sp>
        <p:nvSpPr>
          <p:cNvPr id="6" name="TextBox 5">
            <a:extLst>
              <a:ext uri="{FF2B5EF4-FFF2-40B4-BE49-F238E27FC236}">
                <a16:creationId xmlns:a16="http://schemas.microsoft.com/office/drawing/2014/main" id="{2A0F2602-585F-C9B5-D72A-18019EEF9EF2}"/>
              </a:ext>
            </a:extLst>
          </p:cNvPr>
          <p:cNvSpPr txBox="1"/>
          <p:nvPr/>
        </p:nvSpPr>
        <p:spPr>
          <a:xfrm>
            <a:off x="4655945" y="1119486"/>
            <a:ext cx="3103881" cy="646331"/>
          </a:xfrm>
          <a:prstGeom prst="rect">
            <a:avLst/>
          </a:prstGeom>
          <a:noFill/>
        </p:spPr>
        <p:txBody>
          <a:bodyPr wrap="square">
            <a:spAutoFit/>
          </a:bodyPr>
          <a:lstStyle/>
          <a:p>
            <a:pPr algn="ctr"/>
            <a:r>
              <a:rPr lang="en-US" sz="3600" dirty="0">
                <a:latin typeface="VAGRounded BT" panose="020F0702020204020204" pitchFamily="34" charset="0"/>
              </a:rPr>
              <a:t>Law of Moses </a:t>
            </a:r>
            <a:endParaRPr lang="en-CA" sz="3600" dirty="0"/>
          </a:p>
        </p:txBody>
      </p:sp>
      <p:sp>
        <p:nvSpPr>
          <p:cNvPr id="10" name="Arrow: Down 9">
            <a:extLst>
              <a:ext uri="{FF2B5EF4-FFF2-40B4-BE49-F238E27FC236}">
                <a16:creationId xmlns:a16="http://schemas.microsoft.com/office/drawing/2014/main" id="{F446D572-999D-1BB1-A264-D9C1B8BF6521}"/>
              </a:ext>
            </a:extLst>
          </p:cNvPr>
          <p:cNvSpPr/>
          <p:nvPr/>
        </p:nvSpPr>
        <p:spPr>
          <a:xfrm rot="2634372">
            <a:off x="4044706" y="1541823"/>
            <a:ext cx="503783" cy="114014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Down 11">
            <a:extLst>
              <a:ext uri="{FF2B5EF4-FFF2-40B4-BE49-F238E27FC236}">
                <a16:creationId xmlns:a16="http://schemas.microsoft.com/office/drawing/2014/main" id="{64558A2F-B55A-3724-A1E6-B962A5E1E8E1}"/>
              </a:ext>
            </a:extLst>
          </p:cNvPr>
          <p:cNvSpPr/>
          <p:nvPr/>
        </p:nvSpPr>
        <p:spPr>
          <a:xfrm rot="18820426">
            <a:off x="7872385" y="1443126"/>
            <a:ext cx="503783" cy="114014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057205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dreadlocks and beard&#10;&#10;Description automatically generated">
            <a:extLst>
              <a:ext uri="{FF2B5EF4-FFF2-40B4-BE49-F238E27FC236}">
                <a16:creationId xmlns:a16="http://schemas.microsoft.com/office/drawing/2014/main" id="{18D486A3-9062-CA9D-5732-D587D1714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160" y="0"/>
            <a:ext cx="4307840" cy="4595030"/>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0" y="-119728"/>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#2</a:t>
            </a:r>
          </a:p>
        </p:txBody>
      </p:sp>
      <p:sp>
        <p:nvSpPr>
          <p:cNvPr id="30" name="TextBox 29">
            <a:extLst>
              <a:ext uri="{FF2B5EF4-FFF2-40B4-BE49-F238E27FC236}">
                <a16:creationId xmlns:a16="http://schemas.microsoft.com/office/drawing/2014/main" id="{749735DB-45F4-DC5E-21D3-AD9D13BB79F7}"/>
              </a:ext>
            </a:extLst>
          </p:cNvPr>
          <p:cNvSpPr txBox="1"/>
          <p:nvPr/>
        </p:nvSpPr>
        <p:spPr>
          <a:xfrm>
            <a:off x="40638" y="659716"/>
            <a:ext cx="8255002" cy="1015663"/>
          </a:xfrm>
          <a:prstGeom prst="rect">
            <a:avLst/>
          </a:prstGeom>
          <a:noFill/>
        </p:spPr>
        <p:txBody>
          <a:bodyPr wrap="square">
            <a:spAutoFit/>
          </a:bodyPr>
          <a:lstStyle/>
          <a:p>
            <a:pPr algn="ctr"/>
            <a:r>
              <a:rPr lang="en-US" sz="3600" dirty="0">
                <a:latin typeface="VAGRounded BT" panose="020F0702020204020204" pitchFamily="34" charset="0"/>
              </a:rPr>
              <a:t>Forever in the Bible comes to an end!</a:t>
            </a:r>
          </a:p>
          <a:p>
            <a:pPr algn="ctr"/>
            <a:r>
              <a:rPr lang="en-US" sz="2400" dirty="0">
                <a:solidFill>
                  <a:srgbClr val="FF0000"/>
                </a:solidFill>
                <a:latin typeface="VAGRounded BT" panose="020F0702020204020204" pitchFamily="34" charset="0"/>
              </a:rPr>
              <a:t>“Ex 31:16 says the Sabbath is forever”</a:t>
            </a:r>
          </a:p>
        </p:txBody>
      </p:sp>
      <p:graphicFrame>
        <p:nvGraphicFramePr>
          <p:cNvPr id="4" name="Table 3">
            <a:extLst>
              <a:ext uri="{FF2B5EF4-FFF2-40B4-BE49-F238E27FC236}">
                <a16:creationId xmlns:a16="http://schemas.microsoft.com/office/drawing/2014/main" id="{8DBA1FD4-A466-366D-5E2F-F535943FEF03}"/>
              </a:ext>
            </a:extLst>
          </p:cNvPr>
          <p:cNvGraphicFramePr>
            <a:graphicFrameLocks noGrp="1"/>
          </p:cNvGraphicFramePr>
          <p:nvPr>
            <p:extLst>
              <p:ext uri="{D42A27DB-BD31-4B8C-83A1-F6EECF244321}">
                <p14:modId xmlns:p14="http://schemas.microsoft.com/office/powerpoint/2010/main" val="2643945688"/>
              </p:ext>
            </p:extLst>
          </p:nvPr>
        </p:nvGraphicFramePr>
        <p:xfrm>
          <a:off x="40638" y="1839271"/>
          <a:ext cx="8255002" cy="5034407"/>
        </p:xfrm>
        <a:graphic>
          <a:graphicData uri="http://schemas.openxmlformats.org/drawingml/2006/table">
            <a:tbl>
              <a:tblPr>
                <a:tableStyleId>{5C22544A-7EE6-4342-B048-85BDC9FD1C3A}</a:tableStyleId>
              </a:tblPr>
              <a:tblGrid>
                <a:gridCol w="2657861">
                  <a:extLst>
                    <a:ext uri="{9D8B030D-6E8A-4147-A177-3AD203B41FA5}">
                      <a16:colId xmlns:a16="http://schemas.microsoft.com/office/drawing/2014/main" val="1418604987"/>
                    </a:ext>
                  </a:extLst>
                </a:gridCol>
                <a:gridCol w="4123795">
                  <a:extLst>
                    <a:ext uri="{9D8B030D-6E8A-4147-A177-3AD203B41FA5}">
                      <a16:colId xmlns:a16="http://schemas.microsoft.com/office/drawing/2014/main" val="4012344054"/>
                    </a:ext>
                  </a:extLst>
                </a:gridCol>
                <a:gridCol w="1473346">
                  <a:extLst>
                    <a:ext uri="{9D8B030D-6E8A-4147-A177-3AD203B41FA5}">
                      <a16:colId xmlns:a16="http://schemas.microsoft.com/office/drawing/2014/main" val="578385068"/>
                    </a:ext>
                  </a:extLst>
                </a:gridCol>
              </a:tblGrid>
              <a:tr h="182609">
                <a:tc gridSpan="3">
                  <a:txBody>
                    <a:bodyPr/>
                    <a:lstStyle/>
                    <a:p>
                      <a:pPr marL="0" marR="0">
                        <a:lnSpc>
                          <a:spcPct val="107000"/>
                        </a:lnSpc>
                        <a:spcBef>
                          <a:spcPts val="0"/>
                        </a:spcBef>
                        <a:spcAft>
                          <a:spcPts val="0"/>
                        </a:spcAft>
                      </a:pPr>
                      <a:r>
                        <a:rPr lang="en-CA" sz="3200" kern="100" dirty="0">
                          <a:effectLst/>
                          <a:latin typeface="VAGRounded BT" panose="020F0702020204020204" pitchFamily="34" charset="0"/>
                        </a:rPr>
                        <a:t>“Forever [Olam] through your generations”</a:t>
                      </a:r>
                      <a:endParaRPr lang="en-CA" sz="36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733963707"/>
                  </a:ext>
                </a:extLst>
              </a:tr>
              <a:tr h="151638">
                <a:tc>
                  <a:txBody>
                    <a:bodyPr/>
                    <a:lstStyle/>
                    <a:p>
                      <a:pPr marL="0" marR="0" algn="ctr">
                        <a:lnSpc>
                          <a:spcPct val="107000"/>
                        </a:lnSpc>
                        <a:spcBef>
                          <a:spcPts val="0"/>
                        </a:spcBef>
                        <a:spcAft>
                          <a:spcPts val="0"/>
                        </a:spcAft>
                      </a:pPr>
                      <a:r>
                        <a:rPr lang="en-CA" sz="2000" kern="100" dirty="0">
                          <a:solidFill>
                            <a:srgbClr val="FFFF00"/>
                          </a:solidFill>
                          <a:effectLst/>
                          <a:latin typeface="VAGRounded BT" panose="020F0702020204020204" pitchFamily="34" charset="0"/>
                        </a:rPr>
                        <a:t>Circumcision</a:t>
                      </a: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Circumcision</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Gen 17:12-13</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604639601"/>
                  </a:ext>
                </a:extLst>
              </a:tr>
              <a:tr h="151638">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CA" sz="2000" kern="100" dirty="0">
                          <a:solidFill>
                            <a:srgbClr val="FFFF00"/>
                          </a:solidFill>
                          <a:effectLst/>
                          <a:latin typeface="VAGRounded BT" panose="020F0702020204020204" pitchFamily="34" charset="0"/>
                        </a:rPr>
                        <a:t>Jonah</a:t>
                      </a: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Was Jonah “forever” in Whale?</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Jonah 2:6</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3026475451"/>
                  </a:ext>
                </a:extLst>
              </a:tr>
              <a:tr h="208626">
                <a:tc rowSpan="7">
                  <a:txBody>
                    <a:bodyPr/>
                    <a:lstStyle/>
                    <a:p>
                      <a:pPr marL="0" marR="0" algn="ctr">
                        <a:lnSpc>
                          <a:spcPct val="107000"/>
                        </a:lnSpc>
                        <a:spcBef>
                          <a:spcPts val="0"/>
                        </a:spcBef>
                        <a:spcAft>
                          <a:spcPts val="0"/>
                        </a:spcAft>
                      </a:pPr>
                      <a:r>
                        <a:rPr lang="en-CA" sz="2000" kern="100" dirty="0">
                          <a:solidFill>
                            <a:srgbClr val="FFFF00"/>
                          </a:solidFill>
                          <a:effectLst/>
                          <a:latin typeface="VAGRounded BT" panose="020F0702020204020204" pitchFamily="34" charset="0"/>
                        </a:rPr>
                        <a:t>Tabernacle</a:t>
                      </a:r>
                    </a:p>
                    <a:p>
                      <a:pPr marL="0" marR="0" algn="ctr">
                        <a:lnSpc>
                          <a:spcPct val="107000"/>
                        </a:lnSpc>
                        <a:spcBef>
                          <a:spcPts val="0"/>
                        </a:spcBef>
                        <a:spcAft>
                          <a:spcPts val="0"/>
                        </a:spcAft>
                      </a:pPr>
                      <a:r>
                        <a:rPr lang="en-CA" sz="2000" kern="100" dirty="0">
                          <a:solidFill>
                            <a:srgbClr val="FFFF00"/>
                          </a:solidFill>
                          <a:effectLst/>
                          <a:latin typeface="VAGRounded BT" panose="020F0702020204020204" pitchFamily="34" charset="0"/>
                        </a:rPr>
                        <a:t>Worship</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Altar of Incense</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Ex 30:8</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65975447"/>
                  </a:ext>
                </a:extLst>
              </a:tr>
              <a:tr h="208626">
                <a:tc vMerge="1">
                  <a:txBody>
                    <a:bodyPr/>
                    <a:lstStyle/>
                    <a:p>
                      <a:pPr marL="0" marR="0">
                        <a:lnSpc>
                          <a:spcPct val="107000"/>
                        </a:lnSpc>
                        <a:spcBef>
                          <a:spcPts val="0"/>
                        </a:spcBef>
                        <a:spcAft>
                          <a:spcPts val="0"/>
                        </a:spcAft>
                      </a:pPr>
                      <a:r>
                        <a:rPr lang="en-CA" sz="2000" kern="100" dirty="0">
                          <a:effectLst/>
                          <a:latin typeface="VAGRounded BT" panose="020F0702020204020204" pitchFamily="34" charset="0"/>
                        </a:rPr>
                        <a:t> </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Minora Candlestick</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Ex 27:21</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8724729"/>
                  </a:ext>
                </a:extLst>
              </a:tr>
              <a:tr h="208626">
                <a:tc vMerge="1">
                  <a:txBody>
                    <a:bodyPr/>
                    <a:lstStyle/>
                    <a:p>
                      <a:pPr marL="0" marR="0">
                        <a:lnSpc>
                          <a:spcPct val="107000"/>
                        </a:lnSpc>
                        <a:spcBef>
                          <a:spcPts val="0"/>
                        </a:spcBef>
                        <a:spcAft>
                          <a:spcPts val="0"/>
                        </a:spcAft>
                      </a:pPr>
                      <a:r>
                        <a:rPr lang="en-CA" sz="2000" kern="100" dirty="0">
                          <a:effectLst/>
                          <a:latin typeface="VAGRounded BT" panose="020F0702020204020204" pitchFamily="34" charset="0"/>
                        </a:rPr>
                        <a:t> </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Laver Foot/Handwashing</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Ex 30:21</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2958620"/>
                  </a:ext>
                </a:extLst>
              </a:tr>
              <a:tr h="208626">
                <a:tc vMerge="1">
                  <a:txBody>
                    <a:bodyPr/>
                    <a:lstStyle/>
                    <a:p>
                      <a:pPr marL="0" marR="0">
                        <a:lnSpc>
                          <a:spcPct val="107000"/>
                        </a:lnSpc>
                        <a:spcBef>
                          <a:spcPts val="0"/>
                        </a:spcBef>
                        <a:spcAft>
                          <a:spcPts val="0"/>
                        </a:spcAft>
                      </a:pPr>
                      <a:r>
                        <a:rPr lang="en-CA" sz="2000" kern="100" dirty="0">
                          <a:effectLst/>
                          <a:latin typeface="VAGRounded BT" panose="020F0702020204020204" pitchFamily="34" charset="0"/>
                        </a:rPr>
                        <a:t> </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CA" sz="2000" kern="100">
                          <a:effectLst/>
                          <a:latin typeface="VAGRounded BT" panose="020F0702020204020204" pitchFamily="34" charset="0"/>
                        </a:rPr>
                        <a:t>Burnt Offerings</a:t>
                      </a:r>
                      <a:endParaRPr lang="en-CA" sz="2000" kern="10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Lev 3:17</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81761195"/>
                  </a:ext>
                </a:extLst>
              </a:tr>
              <a:tr h="208626">
                <a:tc vMerge="1">
                  <a:txBody>
                    <a:bodyPr/>
                    <a:lstStyle/>
                    <a:p>
                      <a:pPr marL="0" marR="0">
                        <a:lnSpc>
                          <a:spcPct val="107000"/>
                        </a:lnSpc>
                        <a:spcBef>
                          <a:spcPts val="0"/>
                        </a:spcBef>
                        <a:spcAft>
                          <a:spcPts val="0"/>
                        </a:spcAft>
                      </a:pPr>
                      <a:r>
                        <a:rPr lang="en-CA" sz="2000" kern="100" dirty="0">
                          <a:effectLst/>
                          <a:latin typeface="VAGRounded BT" panose="020F0702020204020204" pitchFamily="34" charset="0"/>
                        </a:rPr>
                        <a:t> </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CA" sz="2000" kern="100">
                          <a:effectLst/>
                          <a:latin typeface="VAGRounded BT" panose="020F0702020204020204" pitchFamily="34" charset="0"/>
                        </a:rPr>
                        <a:t>Grain Offerings</a:t>
                      </a:r>
                      <a:endParaRPr lang="en-CA" sz="2000" kern="10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Lev 23:14</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137287"/>
                  </a:ext>
                </a:extLst>
              </a:tr>
              <a:tr h="208626">
                <a:tc vMerge="1">
                  <a:txBody>
                    <a:bodyPr/>
                    <a:lstStyle/>
                    <a:p>
                      <a:pPr marL="0" marR="0">
                        <a:lnSpc>
                          <a:spcPct val="107000"/>
                        </a:lnSpc>
                        <a:spcBef>
                          <a:spcPts val="0"/>
                        </a:spcBef>
                        <a:spcAft>
                          <a:spcPts val="0"/>
                        </a:spcAft>
                      </a:pPr>
                      <a:r>
                        <a:rPr lang="en-CA" sz="2000" kern="100" dirty="0">
                          <a:effectLst/>
                          <a:latin typeface="VAGRounded BT" panose="020F0702020204020204" pitchFamily="34" charset="0"/>
                        </a:rPr>
                        <a:t> </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CA" sz="2000" kern="100">
                          <a:effectLst/>
                          <a:latin typeface="VAGRounded BT" panose="020F0702020204020204" pitchFamily="34" charset="0"/>
                        </a:rPr>
                        <a:t>Levitical Priesthood</a:t>
                      </a:r>
                      <a:endParaRPr lang="en-CA" sz="2000" kern="10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Num 18:23</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1801366"/>
                  </a:ext>
                </a:extLst>
              </a:tr>
              <a:tr h="208626">
                <a:tc vMerge="1">
                  <a:txBody>
                    <a:bodyPr/>
                    <a:lstStyle/>
                    <a:p>
                      <a:pPr marL="0" marR="0">
                        <a:lnSpc>
                          <a:spcPct val="107000"/>
                        </a:lnSpc>
                        <a:spcBef>
                          <a:spcPts val="0"/>
                        </a:spcBef>
                        <a:spcAft>
                          <a:spcPts val="0"/>
                        </a:spcAft>
                      </a:pPr>
                      <a:r>
                        <a:rPr lang="en-CA" sz="2000" kern="100" dirty="0">
                          <a:effectLst/>
                          <a:latin typeface="VAGRounded BT" panose="020F0702020204020204" pitchFamily="34" charset="0"/>
                        </a:rPr>
                        <a:t> </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Offering of Red Heifer</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Num 19:10</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extLst>
                  <a:ext uri="{0D108BD9-81ED-4DB2-BD59-A6C34878D82A}">
                    <a16:rowId xmlns:a16="http://schemas.microsoft.com/office/drawing/2014/main" val="1390240536"/>
                  </a:ext>
                </a:extLst>
              </a:tr>
              <a:tr h="208626">
                <a:tc rowSpan="6">
                  <a:txBody>
                    <a:bodyPr/>
                    <a:lstStyle/>
                    <a:p>
                      <a:pPr marL="0" marR="0" algn="ctr">
                        <a:lnSpc>
                          <a:spcPct val="107000"/>
                        </a:lnSpc>
                        <a:spcBef>
                          <a:spcPts val="0"/>
                        </a:spcBef>
                        <a:spcAft>
                          <a:spcPts val="0"/>
                        </a:spcAft>
                      </a:pPr>
                      <a:r>
                        <a:rPr lang="en-CA" sz="2000" kern="100" dirty="0">
                          <a:solidFill>
                            <a:srgbClr val="FFFF00"/>
                          </a:solidFill>
                          <a:effectLst/>
                          <a:latin typeface="VAGRounded BT" panose="020F0702020204020204" pitchFamily="34" charset="0"/>
                        </a:rPr>
                        <a:t>Ceremonial</a:t>
                      </a:r>
                    </a:p>
                    <a:p>
                      <a:pPr marL="0" marR="0" algn="ctr">
                        <a:lnSpc>
                          <a:spcPct val="107000"/>
                        </a:lnSpc>
                        <a:spcBef>
                          <a:spcPts val="0"/>
                        </a:spcBef>
                        <a:spcAft>
                          <a:spcPts val="0"/>
                        </a:spcAft>
                      </a:pPr>
                      <a:r>
                        <a:rPr lang="en-CA" sz="2000" kern="100" dirty="0">
                          <a:solidFill>
                            <a:srgbClr val="FFFF00"/>
                          </a:solidFill>
                          <a:effectLst/>
                          <a:latin typeface="VAGRounded BT" panose="020F0702020204020204" pitchFamily="34" charset="0"/>
                        </a:rPr>
                        <a:t>Holy Days</a:t>
                      </a:r>
                    </a:p>
                    <a:p>
                      <a:pPr marL="0" marR="0" algn="ctr">
                        <a:lnSpc>
                          <a:spcPct val="107000"/>
                        </a:lnSpc>
                        <a:spcBef>
                          <a:spcPts val="0"/>
                        </a:spcBef>
                        <a:spcAft>
                          <a:spcPts val="0"/>
                        </a:spcAft>
                      </a:pP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Pentecost/</a:t>
                      </a:r>
                      <a:r>
                        <a:rPr lang="en-CA" sz="2000" kern="100" dirty="0" err="1">
                          <a:effectLst/>
                          <a:latin typeface="VAGRounded BT" panose="020F0702020204020204" pitchFamily="34" charset="0"/>
                        </a:rPr>
                        <a:t>Shauvot</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Lev 23:21</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973779"/>
                  </a:ext>
                </a:extLst>
              </a:tr>
              <a:tr h="208626">
                <a:tc vMerge="1">
                  <a:txBody>
                    <a:bodyPr/>
                    <a:lstStyle/>
                    <a:p>
                      <a:pPr marL="0" marR="0" algn="ctr">
                        <a:lnSpc>
                          <a:spcPct val="107000"/>
                        </a:lnSpc>
                        <a:spcBef>
                          <a:spcPts val="0"/>
                        </a:spcBef>
                        <a:spcAft>
                          <a:spcPts val="0"/>
                        </a:spcAft>
                      </a:pP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Passover/Pesach</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Ex 12:14</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3762105"/>
                  </a:ext>
                </a:extLst>
              </a:tr>
              <a:tr h="208626">
                <a:tc vMerge="1">
                  <a:txBody>
                    <a:bodyPr/>
                    <a:lstStyle/>
                    <a:p>
                      <a:pPr marL="0" marR="0" algn="ctr">
                        <a:lnSpc>
                          <a:spcPct val="107000"/>
                        </a:lnSpc>
                        <a:spcBef>
                          <a:spcPts val="0"/>
                        </a:spcBef>
                        <a:spcAft>
                          <a:spcPts val="0"/>
                        </a:spcAft>
                      </a:pP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Trumpets/Yom Kippur</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Num 10:8</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0970557"/>
                  </a:ext>
                </a:extLst>
              </a:tr>
              <a:tr h="208626">
                <a:tc vMerge="1">
                  <a:txBody>
                    <a:bodyPr/>
                    <a:lstStyle/>
                    <a:p>
                      <a:pPr marL="0" marR="0" algn="ctr">
                        <a:lnSpc>
                          <a:spcPct val="107000"/>
                        </a:lnSpc>
                        <a:spcBef>
                          <a:spcPts val="0"/>
                        </a:spcBef>
                        <a:spcAft>
                          <a:spcPts val="0"/>
                        </a:spcAft>
                      </a:pP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Tabernacles/Sukkot</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Lev 23:41</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2440092"/>
                  </a:ext>
                </a:extLst>
              </a:tr>
              <a:tr h="208626">
                <a:tc vMerge="1">
                  <a:txBody>
                    <a:bodyPr/>
                    <a:lstStyle/>
                    <a:p>
                      <a:pPr marL="0" marR="0" algn="ctr">
                        <a:lnSpc>
                          <a:spcPct val="107000"/>
                        </a:lnSpc>
                        <a:spcBef>
                          <a:spcPts val="0"/>
                        </a:spcBef>
                        <a:spcAft>
                          <a:spcPts val="0"/>
                        </a:spcAft>
                      </a:pP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Unleavened Bread/Erev Pesach</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effectLst/>
                          <a:latin typeface="VAGRounded BT" panose="020F0702020204020204" pitchFamily="34" charset="0"/>
                        </a:rPr>
                        <a:t>Ex 12:17</a:t>
                      </a:r>
                      <a:endParaRPr lang="en-CA" sz="20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1121194"/>
                  </a:ext>
                </a:extLst>
              </a:tr>
              <a:tr h="208626">
                <a:tc vMerge="1">
                  <a:txBody>
                    <a:bodyPr/>
                    <a:lstStyle/>
                    <a:p>
                      <a:pPr marL="0" marR="0" algn="ctr">
                        <a:lnSpc>
                          <a:spcPct val="107000"/>
                        </a:lnSpc>
                        <a:spcBef>
                          <a:spcPts val="0"/>
                        </a:spcBef>
                        <a:spcAft>
                          <a:spcPts val="0"/>
                        </a:spcAft>
                      </a:pPr>
                      <a:endParaRPr lang="en-CA" sz="20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tx1"/>
                    </a:solidFill>
                  </a:tcPr>
                </a:tc>
                <a:tc>
                  <a:txBody>
                    <a:bodyPr/>
                    <a:lstStyle/>
                    <a:p>
                      <a:pPr marL="0" marR="0">
                        <a:lnSpc>
                          <a:spcPct val="107000"/>
                        </a:lnSpc>
                        <a:spcBef>
                          <a:spcPts val="0"/>
                        </a:spcBef>
                        <a:spcAft>
                          <a:spcPts val="0"/>
                        </a:spcAft>
                      </a:pPr>
                      <a:r>
                        <a:rPr lang="en-CA" sz="2000" kern="100" dirty="0">
                          <a:solidFill>
                            <a:srgbClr val="FF0000"/>
                          </a:solidFill>
                          <a:effectLst/>
                          <a:latin typeface="VAGRounded BT" panose="020F0702020204020204" pitchFamily="34" charset="0"/>
                        </a:rPr>
                        <a:t>Sabbath</a:t>
                      </a:r>
                      <a:endParaRPr lang="en-CA" sz="2000" kern="1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CA" sz="2000" kern="100" dirty="0">
                          <a:solidFill>
                            <a:srgbClr val="FF0000"/>
                          </a:solidFill>
                          <a:effectLst/>
                          <a:latin typeface="VAGRounded BT" panose="020F0702020204020204" pitchFamily="34" charset="0"/>
                        </a:rPr>
                        <a:t>Ex 31:16</a:t>
                      </a:r>
                      <a:endParaRPr lang="en-CA" sz="2000" kern="100" dirty="0">
                        <a:solidFill>
                          <a:srgbClr val="FF00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0" marR="0" marT="0" marB="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4605539"/>
                  </a:ext>
                </a:extLst>
              </a:tr>
            </a:tbl>
          </a:graphicData>
        </a:graphic>
      </p:graphicFrame>
      <p:pic>
        <p:nvPicPr>
          <p:cNvPr id="14" name="Picture 13" descr="A green speech bubble on a black background&#10;&#10;Description automatically generated">
            <a:extLst>
              <a:ext uri="{FF2B5EF4-FFF2-40B4-BE49-F238E27FC236}">
                <a16:creationId xmlns:a16="http://schemas.microsoft.com/office/drawing/2014/main" id="{1A5FD9F9-2FEE-5AD3-E357-EA642CE57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488329">
            <a:off x="8352667" y="3449017"/>
            <a:ext cx="3611193" cy="3286704"/>
          </a:xfrm>
          <a:prstGeom prst="rect">
            <a:avLst/>
          </a:prstGeom>
        </p:spPr>
      </p:pic>
      <p:sp>
        <p:nvSpPr>
          <p:cNvPr id="15" name="Rectangle 14">
            <a:extLst>
              <a:ext uri="{FF2B5EF4-FFF2-40B4-BE49-F238E27FC236}">
                <a16:creationId xmlns:a16="http://schemas.microsoft.com/office/drawing/2014/main" id="{3B70567C-F53D-121F-6036-5980360979FD}"/>
              </a:ext>
            </a:extLst>
          </p:cNvPr>
          <p:cNvSpPr/>
          <p:nvPr/>
        </p:nvSpPr>
        <p:spPr>
          <a:xfrm rot="20801432">
            <a:off x="8530305" y="4727737"/>
            <a:ext cx="3550899" cy="1754326"/>
          </a:xfrm>
          <a:prstGeom prst="rect">
            <a:avLst/>
          </a:prstGeom>
          <a:noFill/>
        </p:spPr>
        <p:txBody>
          <a:bodyPr wrap="square" lIns="91440" tIns="45720" rIns="91440" bIns="45720">
            <a:spAutoFit/>
          </a:bodyPr>
          <a:lstStyle/>
          <a:p>
            <a:pPr algn="ctr"/>
            <a:r>
              <a:rPr lang="en-US"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VAGRounded BT" panose="020F0702020204020204" pitchFamily="34" charset="0"/>
              </a:rPr>
              <a:t>“Isn’t the Sabbath Forever?”</a:t>
            </a:r>
            <a:endParaRPr lang="en-CA" sz="3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385823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dreadlocks and beard&#10;&#10;Description automatically generated">
            <a:extLst>
              <a:ext uri="{FF2B5EF4-FFF2-40B4-BE49-F238E27FC236}">
                <a16:creationId xmlns:a16="http://schemas.microsoft.com/office/drawing/2014/main" id="{18D486A3-9062-CA9D-5732-D587D1714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160" y="0"/>
            <a:ext cx="4307840" cy="4595030"/>
          </a:xfrm>
          <a:prstGeom prst="rect">
            <a:avLst/>
          </a:prstGeom>
        </p:spPr>
      </p:pic>
      <p:sp>
        <p:nvSpPr>
          <p:cNvPr id="7" name="TextBox 6">
            <a:extLst>
              <a:ext uri="{FF2B5EF4-FFF2-40B4-BE49-F238E27FC236}">
                <a16:creationId xmlns:a16="http://schemas.microsoft.com/office/drawing/2014/main" id="{6C03F390-43C8-9365-D00E-DEFDDD6899A2}"/>
              </a:ext>
            </a:extLst>
          </p:cNvPr>
          <p:cNvSpPr txBox="1"/>
          <p:nvPr/>
        </p:nvSpPr>
        <p:spPr>
          <a:xfrm>
            <a:off x="0" y="-119728"/>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#2</a:t>
            </a:r>
          </a:p>
        </p:txBody>
      </p:sp>
      <p:sp>
        <p:nvSpPr>
          <p:cNvPr id="30" name="TextBox 29">
            <a:extLst>
              <a:ext uri="{FF2B5EF4-FFF2-40B4-BE49-F238E27FC236}">
                <a16:creationId xmlns:a16="http://schemas.microsoft.com/office/drawing/2014/main" id="{749735DB-45F4-DC5E-21D3-AD9D13BB79F7}"/>
              </a:ext>
            </a:extLst>
          </p:cNvPr>
          <p:cNvSpPr txBox="1"/>
          <p:nvPr/>
        </p:nvSpPr>
        <p:spPr>
          <a:xfrm>
            <a:off x="40638" y="659716"/>
            <a:ext cx="8255002" cy="1015663"/>
          </a:xfrm>
          <a:prstGeom prst="rect">
            <a:avLst/>
          </a:prstGeom>
          <a:noFill/>
        </p:spPr>
        <p:txBody>
          <a:bodyPr wrap="square">
            <a:spAutoFit/>
          </a:bodyPr>
          <a:lstStyle/>
          <a:p>
            <a:pPr algn="ctr"/>
            <a:r>
              <a:rPr lang="en-US" sz="3600" dirty="0">
                <a:latin typeface="VAGRounded BT" panose="020F0702020204020204" pitchFamily="34" charset="0"/>
              </a:rPr>
              <a:t>Forever in the Bible comes to an end!</a:t>
            </a:r>
          </a:p>
          <a:p>
            <a:pPr algn="ctr"/>
            <a:r>
              <a:rPr lang="en-US" sz="2400" dirty="0">
                <a:solidFill>
                  <a:srgbClr val="FF0000"/>
                </a:solidFill>
                <a:latin typeface="VAGRounded BT" panose="020F0702020204020204" pitchFamily="34" charset="0"/>
              </a:rPr>
              <a:t>“Ex 31:16 says the Sabbath is forever”</a:t>
            </a:r>
          </a:p>
        </p:txBody>
      </p:sp>
      <p:pic>
        <p:nvPicPr>
          <p:cNvPr id="14" name="Picture 13" descr="A green speech bubble on a black background&#10;&#10;Description automatically generated">
            <a:extLst>
              <a:ext uri="{FF2B5EF4-FFF2-40B4-BE49-F238E27FC236}">
                <a16:creationId xmlns:a16="http://schemas.microsoft.com/office/drawing/2014/main" id="{1A5FD9F9-2FEE-5AD3-E357-EA642CE57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35553" flipV="1">
            <a:off x="4530531" y="2052689"/>
            <a:ext cx="6117595" cy="4105720"/>
          </a:xfrm>
          <a:prstGeom prst="rect">
            <a:avLst/>
          </a:prstGeom>
        </p:spPr>
      </p:pic>
      <p:sp>
        <p:nvSpPr>
          <p:cNvPr id="15" name="Rectangle 14">
            <a:extLst>
              <a:ext uri="{FF2B5EF4-FFF2-40B4-BE49-F238E27FC236}">
                <a16:creationId xmlns:a16="http://schemas.microsoft.com/office/drawing/2014/main" id="{3B70567C-F53D-121F-6036-5980360979FD}"/>
              </a:ext>
            </a:extLst>
          </p:cNvPr>
          <p:cNvSpPr/>
          <p:nvPr/>
        </p:nvSpPr>
        <p:spPr>
          <a:xfrm rot="1377768">
            <a:off x="5243096" y="3881758"/>
            <a:ext cx="3550899" cy="1446550"/>
          </a:xfrm>
          <a:prstGeom prst="rect">
            <a:avLst/>
          </a:prstGeom>
          <a:noFill/>
        </p:spPr>
        <p:txBody>
          <a:bodyPr wrap="squar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VAGRounded BT" panose="020F0702020204020204" pitchFamily="34" charset="0"/>
              </a:rPr>
              <a:t>“Don’t worry, be happy!</a:t>
            </a:r>
            <a:endParaRPr lang="en-CA"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235106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0" y="-119728"/>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#2</a:t>
            </a:r>
          </a:p>
        </p:txBody>
      </p:sp>
      <p:sp>
        <p:nvSpPr>
          <p:cNvPr id="30" name="TextBox 29">
            <a:extLst>
              <a:ext uri="{FF2B5EF4-FFF2-40B4-BE49-F238E27FC236}">
                <a16:creationId xmlns:a16="http://schemas.microsoft.com/office/drawing/2014/main" id="{749735DB-45F4-DC5E-21D3-AD9D13BB79F7}"/>
              </a:ext>
            </a:extLst>
          </p:cNvPr>
          <p:cNvSpPr txBox="1"/>
          <p:nvPr/>
        </p:nvSpPr>
        <p:spPr>
          <a:xfrm>
            <a:off x="309880" y="782826"/>
            <a:ext cx="10119360" cy="769441"/>
          </a:xfrm>
          <a:prstGeom prst="rect">
            <a:avLst/>
          </a:prstGeom>
          <a:noFill/>
        </p:spPr>
        <p:txBody>
          <a:bodyPr wrap="square">
            <a:spAutoFit/>
          </a:bodyPr>
          <a:lstStyle/>
          <a:p>
            <a:r>
              <a:rPr lang="en-US" sz="4400" dirty="0">
                <a:latin typeface="VAGRounded BT" panose="020F0702020204020204" pitchFamily="34" charset="0"/>
              </a:rPr>
              <a:t>Forever in the Bible comes to an end!</a:t>
            </a:r>
          </a:p>
        </p:txBody>
      </p:sp>
      <p:graphicFrame>
        <p:nvGraphicFramePr>
          <p:cNvPr id="2" name="Table 1">
            <a:extLst>
              <a:ext uri="{FF2B5EF4-FFF2-40B4-BE49-F238E27FC236}">
                <a16:creationId xmlns:a16="http://schemas.microsoft.com/office/drawing/2014/main" id="{FF508D24-9E73-522E-FEC4-AD4F2D34F6D0}"/>
              </a:ext>
            </a:extLst>
          </p:cNvPr>
          <p:cNvGraphicFramePr>
            <a:graphicFrameLocks noGrp="1"/>
          </p:cNvGraphicFramePr>
          <p:nvPr>
            <p:extLst>
              <p:ext uri="{D42A27DB-BD31-4B8C-83A1-F6EECF244321}">
                <p14:modId xmlns:p14="http://schemas.microsoft.com/office/powerpoint/2010/main" val="1054323578"/>
              </p:ext>
            </p:extLst>
          </p:nvPr>
        </p:nvGraphicFramePr>
        <p:xfrm>
          <a:off x="0" y="1839271"/>
          <a:ext cx="12192000" cy="4694040"/>
        </p:xfrm>
        <a:graphic>
          <a:graphicData uri="http://schemas.openxmlformats.org/drawingml/2006/table">
            <a:tbl>
              <a:tblPr firstRow="1" firstCol="1" bandRow="1">
                <a:tableStyleId>{073A0DAA-6AF3-43AB-8588-CEC1D06C72B9}</a:tableStyleId>
              </a:tblPr>
              <a:tblGrid>
                <a:gridCol w="6411770">
                  <a:extLst>
                    <a:ext uri="{9D8B030D-6E8A-4147-A177-3AD203B41FA5}">
                      <a16:colId xmlns:a16="http://schemas.microsoft.com/office/drawing/2014/main" val="2018035422"/>
                    </a:ext>
                  </a:extLst>
                </a:gridCol>
                <a:gridCol w="2302387">
                  <a:extLst>
                    <a:ext uri="{9D8B030D-6E8A-4147-A177-3AD203B41FA5}">
                      <a16:colId xmlns:a16="http://schemas.microsoft.com/office/drawing/2014/main" val="2745938326"/>
                    </a:ext>
                  </a:extLst>
                </a:gridCol>
                <a:gridCol w="1709266">
                  <a:extLst>
                    <a:ext uri="{9D8B030D-6E8A-4147-A177-3AD203B41FA5}">
                      <a16:colId xmlns:a16="http://schemas.microsoft.com/office/drawing/2014/main" val="3586339051"/>
                    </a:ext>
                  </a:extLst>
                </a:gridCol>
                <a:gridCol w="1768577">
                  <a:extLst>
                    <a:ext uri="{9D8B030D-6E8A-4147-A177-3AD203B41FA5}">
                      <a16:colId xmlns:a16="http://schemas.microsoft.com/office/drawing/2014/main" val="508827135"/>
                    </a:ext>
                  </a:extLst>
                </a:gridCol>
              </a:tblGrid>
              <a:tr h="1053558">
                <a:tc gridSpan="4">
                  <a:txBody>
                    <a:bodyPr/>
                    <a:lstStyle/>
                    <a:p>
                      <a:pPr marL="0" marR="0" algn="ctr">
                        <a:lnSpc>
                          <a:spcPct val="107000"/>
                        </a:lnSpc>
                        <a:spcBef>
                          <a:spcPts val="0"/>
                        </a:spcBef>
                        <a:spcAft>
                          <a:spcPts val="0"/>
                        </a:spcAft>
                      </a:pPr>
                      <a:r>
                        <a:rPr lang="en-CA" sz="4800" kern="100" dirty="0">
                          <a:solidFill>
                            <a:srgbClr val="FFFF00"/>
                          </a:solidFill>
                          <a:effectLst/>
                          <a:latin typeface="VAGRounded BT" panose="020F0702020204020204" pitchFamily="34" charset="0"/>
                        </a:rPr>
                        <a:t>Circumcision | Sabbath | Passover</a:t>
                      </a:r>
                    </a:p>
                    <a:p>
                      <a:pPr marL="0" marR="0">
                        <a:lnSpc>
                          <a:spcPct val="107000"/>
                        </a:lnSpc>
                        <a:spcBef>
                          <a:spcPts val="0"/>
                        </a:spcBef>
                        <a:spcAft>
                          <a:spcPts val="0"/>
                        </a:spcAft>
                      </a:pPr>
                      <a:r>
                        <a:rPr lang="en-CA" sz="1800" kern="100" dirty="0">
                          <a:effectLst/>
                          <a:latin typeface="VAGRounded BT" panose="020F0702020204020204" pitchFamily="34" charset="0"/>
                        </a:rPr>
                        <a:t>Memorial of Exodus | Sign of first covenant | Forever = Hebrew “Olam”</a:t>
                      </a:r>
                      <a:endParaRPr lang="en-CA" sz="18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707824719"/>
                  </a:ext>
                </a:extLst>
              </a:tr>
              <a:tr h="432038">
                <a:tc>
                  <a:txBody>
                    <a:bodyPr/>
                    <a:lstStyle/>
                    <a:p>
                      <a:pPr marL="0" marR="0">
                        <a:lnSpc>
                          <a:spcPct val="107000"/>
                        </a:lnSpc>
                        <a:spcBef>
                          <a:spcPts val="0"/>
                        </a:spcBef>
                        <a:spcAft>
                          <a:spcPts val="0"/>
                        </a:spcAft>
                      </a:pPr>
                      <a:r>
                        <a:rPr lang="en-CA" sz="1800" kern="100" dirty="0">
                          <a:effectLst/>
                          <a:latin typeface="VAGRounded BT" panose="020F0702020204020204" pitchFamily="34" charset="0"/>
                        </a:rPr>
                        <a:t> </a:t>
                      </a:r>
                      <a:endParaRPr lang="en-CA" sz="18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CA" sz="2400" b="1" kern="100" dirty="0">
                          <a:solidFill>
                            <a:srgbClr val="FF0000"/>
                          </a:solidFill>
                          <a:effectLst/>
                          <a:latin typeface="VAGRounded BT" panose="020F0702020204020204" pitchFamily="34" charset="0"/>
                          <a:ea typeface="+mn-ea"/>
                          <a:cs typeface="+mn-cs"/>
                        </a:rPr>
                        <a:t>Circumcision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2400" b="1" kern="100" dirty="0">
                          <a:solidFill>
                            <a:srgbClr val="FF0000"/>
                          </a:solidFill>
                          <a:effectLst/>
                          <a:latin typeface="VAGRounded BT" panose="020F0702020204020204" pitchFamily="34" charset="0"/>
                          <a:ea typeface="+mn-ea"/>
                          <a:cs typeface="+mn-cs"/>
                        </a:rPr>
                        <a:t>Sabbath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2400" b="1" kern="100" dirty="0">
                          <a:solidFill>
                            <a:srgbClr val="FF0000"/>
                          </a:solidFill>
                          <a:effectLst/>
                          <a:latin typeface="VAGRounded BT" panose="020F0702020204020204" pitchFamily="34" charset="0"/>
                          <a:ea typeface="+mn-ea"/>
                          <a:cs typeface="+mn-cs"/>
                        </a:rPr>
                        <a:t>Passover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4111473"/>
                  </a:ext>
                </a:extLst>
              </a:tr>
              <a:tr h="581281">
                <a:tc>
                  <a:txBody>
                    <a:bodyPr/>
                    <a:lstStyle/>
                    <a:p>
                      <a:pPr marL="0" marR="0" algn="r">
                        <a:lnSpc>
                          <a:spcPct val="107000"/>
                        </a:lnSpc>
                        <a:spcBef>
                          <a:spcPts val="0"/>
                        </a:spcBef>
                        <a:spcAft>
                          <a:spcPts val="0"/>
                        </a:spcAft>
                      </a:pPr>
                      <a:r>
                        <a:rPr lang="en-CA" sz="2400" kern="100" dirty="0">
                          <a:effectLst/>
                          <a:latin typeface="VAGRounded BT" panose="020F0702020204020204" pitchFamily="34" charset="0"/>
                        </a:rPr>
                        <a:t>“Forever/Olam through your generations”</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Genesis 17:12-13</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Exodus 31:16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Exodus 12:14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1002604"/>
                  </a:ext>
                </a:extLst>
              </a:tr>
              <a:tr h="581281">
                <a:tc>
                  <a:txBody>
                    <a:bodyPr/>
                    <a:lstStyle/>
                    <a:p>
                      <a:pPr marL="0" marR="0" algn="r">
                        <a:lnSpc>
                          <a:spcPct val="107000"/>
                        </a:lnSpc>
                        <a:spcBef>
                          <a:spcPts val="0"/>
                        </a:spcBef>
                        <a:spcAft>
                          <a:spcPts val="0"/>
                        </a:spcAft>
                      </a:pPr>
                      <a:r>
                        <a:rPr lang="en-CA" sz="2400" kern="100" dirty="0">
                          <a:effectLst/>
                          <a:latin typeface="VAGRounded BT" panose="020F0702020204020204" pitchFamily="34" charset="0"/>
                        </a:rPr>
                        <a:t>“Forever/Olam (first) Covenant”</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Genesis 17:13</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Exodus 31:16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87048725"/>
                  </a:ext>
                </a:extLst>
              </a:tr>
              <a:tr h="581281">
                <a:tc>
                  <a:txBody>
                    <a:bodyPr/>
                    <a:lstStyle/>
                    <a:p>
                      <a:pPr marL="0" marR="0" algn="r">
                        <a:lnSpc>
                          <a:spcPct val="107000"/>
                        </a:lnSpc>
                        <a:spcBef>
                          <a:spcPts val="0"/>
                        </a:spcBef>
                        <a:spcAft>
                          <a:spcPts val="0"/>
                        </a:spcAft>
                      </a:pPr>
                      <a:r>
                        <a:rPr lang="en-CA" sz="2400" kern="100" dirty="0">
                          <a:effectLst/>
                          <a:latin typeface="VAGRounded BT" panose="020F0702020204020204" pitchFamily="34" charset="0"/>
                        </a:rPr>
                        <a:t>“Memorial of the Exodus”</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Deut 5:15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Exodus 12:14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722785"/>
                  </a:ext>
                </a:extLst>
              </a:tr>
              <a:tr h="581281">
                <a:tc>
                  <a:txBody>
                    <a:bodyPr/>
                    <a:lstStyle/>
                    <a:p>
                      <a:pPr marL="0" marR="0" algn="r">
                        <a:lnSpc>
                          <a:spcPct val="107000"/>
                        </a:lnSpc>
                        <a:spcBef>
                          <a:spcPts val="0"/>
                        </a:spcBef>
                        <a:spcAft>
                          <a:spcPts val="0"/>
                        </a:spcAft>
                      </a:pPr>
                      <a:r>
                        <a:rPr lang="en-CA" sz="2400" kern="100" dirty="0">
                          <a:effectLst/>
                          <a:latin typeface="VAGRounded BT" panose="020F0702020204020204" pitchFamily="34" charset="0"/>
                        </a:rPr>
                        <a:t>Sign of (first) covenant</a:t>
                      </a:r>
                      <a:endParaRPr lang="en-CA" sz="2400" kern="100" dirty="0">
                        <a:effectLst/>
                        <a:latin typeface="VAGRounded BT" panose="020F0702020204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Genesis 17:11</a:t>
                      </a: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Exodus 31:13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CA" sz="1800" b="1" kern="100" dirty="0">
                          <a:solidFill>
                            <a:schemeClr val="tx1"/>
                          </a:solidFill>
                          <a:effectLst/>
                          <a:latin typeface="VAGRounded BT" panose="020F0702020204020204" pitchFamily="34" charset="0"/>
                          <a:ea typeface="+mn-ea"/>
                          <a:cs typeface="+mn-cs"/>
                        </a:rPr>
                        <a:t>Exodus 12:13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8892844"/>
                  </a:ext>
                </a:extLst>
              </a:tr>
              <a:tr h="581281">
                <a:tc gridSpan="4">
                  <a:txBody>
                    <a:bodyPr/>
                    <a:lstStyle/>
                    <a:p>
                      <a:pPr marL="0" marR="0">
                        <a:lnSpc>
                          <a:spcPct val="107000"/>
                        </a:lnSpc>
                        <a:spcBef>
                          <a:spcPts val="0"/>
                        </a:spcBef>
                        <a:spcAft>
                          <a:spcPts val="0"/>
                        </a:spcAft>
                      </a:pPr>
                      <a:r>
                        <a:rPr lang="en-US" sz="2800" kern="100" dirty="0">
                          <a:solidFill>
                            <a:srgbClr val="FFFF00"/>
                          </a:solidFill>
                          <a:effectLst/>
                          <a:latin typeface="VAGRounded BT" panose="020F0702020204020204" pitchFamily="34" charset="0"/>
                        </a:rPr>
                        <a:t>“I will make a new covenant with the house of Israel”</a:t>
                      </a:r>
                      <a:r>
                        <a:rPr lang="en-CA" sz="2800" kern="100" dirty="0">
                          <a:solidFill>
                            <a:srgbClr val="FFFF00"/>
                          </a:solidFill>
                          <a:effectLst/>
                          <a:latin typeface="VAGRounded BT" panose="020F0702020204020204" pitchFamily="34" charset="0"/>
                        </a:rPr>
                        <a:t> (</a:t>
                      </a:r>
                      <a:r>
                        <a:rPr lang="en-US" sz="2800" kern="100" dirty="0">
                          <a:solidFill>
                            <a:srgbClr val="FFFF00"/>
                          </a:solidFill>
                          <a:effectLst/>
                          <a:latin typeface="VAGRounded BT" panose="020F0702020204020204" pitchFamily="34" charset="0"/>
                        </a:rPr>
                        <a:t>Jeremiah 31:31</a:t>
                      </a:r>
                      <a:r>
                        <a:rPr lang="en-CA" sz="2800" kern="100" dirty="0">
                          <a:solidFill>
                            <a:srgbClr val="FFFF00"/>
                          </a:solidFill>
                          <a:effectLst/>
                          <a:latin typeface="VAGRounded BT" panose="020F0702020204020204" pitchFamily="34" charset="0"/>
                        </a:rPr>
                        <a:t>) </a:t>
                      </a:r>
                    </a:p>
                    <a:p>
                      <a:pPr marL="0" marR="0">
                        <a:lnSpc>
                          <a:spcPct val="107000"/>
                        </a:lnSpc>
                        <a:spcBef>
                          <a:spcPts val="0"/>
                        </a:spcBef>
                        <a:spcAft>
                          <a:spcPts val="0"/>
                        </a:spcAft>
                      </a:pPr>
                      <a:r>
                        <a:rPr lang="en-US" sz="2800" kern="100" dirty="0">
                          <a:solidFill>
                            <a:srgbClr val="FFFF00"/>
                          </a:solidFill>
                          <a:effectLst/>
                          <a:latin typeface="VAGRounded BT" panose="020F0702020204020204" pitchFamily="34" charset="0"/>
                        </a:rPr>
                        <a:t>“He said “A new covenant” and made the first obsolete.” (Hebrews 8:13)</a:t>
                      </a:r>
                      <a:endParaRPr lang="en-CA" sz="2800" kern="100" dirty="0">
                        <a:solidFill>
                          <a:srgbClr val="FFFF00"/>
                        </a:solidFill>
                        <a:effectLst/>
                        <a:latin typeface="VAGRounded BT" panose="020F0702020204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40699704"/>
                  </a:ext>
                </a:extLst>
              </a:tr>
            </a:tbl>
          </a:graphicData>
        </a:graphic>
      </p:graphicFrame>
      <p:pic>
        <p:nvPicPr>
          <p:cNvPr id="5" name="Picture 4" descr="A person with dreadlocks and beard&#10;&#10;Description automatically generated">
            <a:extLst>
              <a:ext uri="{FF2B5EF4-FFF2-40B4-BE49-F238E27FC236}">
                <a16:creationId xmlns:a16="http://schemas.microsoft.com/office/drawing/2014/main" id="{18D486A3-9062-CA9D-5732-D587D17141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1158" y="67706"/>
            <a:ext cx="1660842" cy="1771565"/>
          </a:xfrm>
          <a:prstGeom prst="rect">
            <a:avLst/>
          </a:prstGeom>
        </p:spPr>
      </p:pic>
    </p:spTree>
    <p:extLst>
      <p:ext uri="{BB962C8B-B14F-4D97-AF65-F5344CB8AC3E}">
        <p14:creationId xmlns:p14="http://schemas.microsoft.com/office/powerpoint/2010/main" val="8594307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749735DB-45F4-DC5E-21D3-AD9D13BB79F7}"/>
              </a:ext>
            </a:extLst>
          </p:cNvPr>
          <p:cNvSpPr txBox="1"/>
          <p:nvPr/>
        </p:nvSpPr>
        <p:spPr>
          <a:xfrm>
            <a:off x="247506" y="83382"/>
            <a:ext cx="11805920" cy="1015663"/>
          </a:xfrm>
          <a:prstGeom prst="rect">
            <a:avLst/>
          </a:prstGeom>
          <a:noFill/>
        </p:spPr>
        <p:txBody>
          <a:bodyPr wrap="square">
            <a:spAutoFit/>
          </a:bodyPr>
          <a:lstStyle/>
          <a:p>
            <a:pPr algn="ctr"/>
            <a:r>
              <a:rPr lang="en-US" sz="3000" dirty="0">
                <a:latin typeface="VAGRounded BT" panose="020F0702020204020204" pitchFamily="34" charset="0"/>
              </a:rPr>
              <a:t>Did the Pope change the Sabbath?</a:t>
            </a:r>
          </a:p>
          <a:p>
            <a:pPr algn="ctr"/>
            <a:r>
              <a:rPr lang="en-US" sz="3000" dirty="0">
                <a:latin typeface="VAGRounded BT" panose="020F0702020204020204" pitchFamily="34" charset="0"/>
              </a:rPr>
              <a:t>Is Sunday worship the mark </a:t>
            </a:r>
            <a:r>
              <a:rPr lang="en-US" sz="3000" dirty="0" err="1">
                <a:latin typeface="VAGRounded BT" panose="020F0702020204020204" pitchFamily="34" charset="0"/>
              </a:rPr>
              <a:t>fo</a:t>
            </a:r>
            <a:r>
              <a:rPr lang="en-US" sz="3000" dirty="0">
                <a:latin typeface="VAGRounded BT" panose="020F0702020204020204" pitchFamily="34" charset="0"/>
              </a:rPr>
              <a:t> the Beast?</a:t>
            </a:r>
          </a:p>
        </p:txBody>
      </p:sp>
      <p:pic>
        <p:nvPicPr>
          <p:cNvPr id="14" name="Picture 13" descr="A person holding his hands to his face&#10;&#10;Description automatically generated">
            <a:extLst>
              <a:ext uri="{FF2B5EF4-FFF2-40B4-BE49-F238E27FC236}">
                <a16:creationId xmlns:a16="http://schemas.microsoft.com/office/drawing/2014/main" id="{384438D1-BD7E-A669-1784-2EE72561D8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58241"/>
            <a:ext cx="12192000" cy="5699760"/>
          </a:xfrm>
          <a:prstGeom prst="rect">
            <a:avLst/>
          </a:prstGeom>
        </p:spPr>
      </p:pic>
      <p:pic>
        <p:nvPicPr>
          <p:cNvPr id="3" name="scream">
            <a:hlinkClick r:id="" action="ppaction://media"/>
            <a:extLst>
              <a:ext uri="{FF2B5EF4-FFF2-40B4-BE49-F238E27FC236}">
                <a16:creationId xmlns:a16="http://schemas.microsoft.com/office/drawing/2014/main" id="{127564E5-B239-7B09-3865-600FE6BF19B3}"/>
              </a:ext>
            </a:extLst>
          </p:cNvPr>
          <p:cNvPicPr>
            <a:picLocks noChangeAspect="1"/>
          </p:cNvPicPr>
          <p:nvPr>
            <a:audioFile r:link="rId1"/>
            <p:extLst>
              <p:ext uri="{DAA4B4D4-6D71-4841-9C94-3DE7FCFB9230}">
                <p14:media xmlns:p14="http://schemas.microsoft.com/office/powerpoint/2010/main" r:embed="rId2">
                  <p14:trim end="21268.6666"/>
                </p14:media>
              </p:ext>
            </p:extLst>
          </p:nvPr>
        </p:nvPicPr>
        <p:blipFill>
          <a:blip r:embed="rId5"/>
          <a:stretch>
            <a:fillRect/>
          </a:stretch>
        </p:blipFill>
        <p:spPr>
          <a:xfrm>
            <a:off x="6096000" y="5951578"/>
            <a:ext cx="244475" cy="244475"/>
          </a:xfrm>
          <a:prstGeom prst="rect">
            <a:avLst/>
          </a:prstGeom>
        </p:spPr>
      </p:pic>
    </p:spTree>
    <p:extLst>
      <p:ext uri="{BB962C8B-B14F-4D97-AF65-F5344CB8AC3E}">
        <p14:creationId xmlns:p14="http://schemas.microsoft.com/office/powerpoint/2010/main" val="271035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0" y="-119728"/>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#1</a:t>
            </a:r>
          </a:p>
        </p:txBody>
      </p:sp>
      <p:sp>
        <p:nvSpPr>
          <p:cNvPr id="30" name="TextBox 29">
            <a:extLst>
              <a:ext uri="{FF2B5EF4-FFF2-40B4-BE49-F238E27FC236}">
                <a16:creationId xmlns:a16="http://schemas.microsoft.com/office/drawing/2014/main" id="{749735DB-45F4-DC5E-21D3-AD9D13BB79F7}"/>
              </a:ext>
            </a:extLst>
          </p:cNvPr>
          <p:cNvSpPr txBox="1"/>
          <p:nvPr/>
        </p:nvSpPr>
        <p:spPr>
          <a:xfrm>
            <a:off x="259080" y="604243"/>
            <a:ext cx="11805920" cy="553998"/>
          </a:xfrm>
          <a:prstGeom prst="rect">
            <a:avLst/>
          </a:prstGeom>
          <a:noFill/>
        </p:spPr>
        <p:txBody>
          <a:bodyPr wrap="square">
            <a:spAutoFit/>
          </a:bodyPr>
          <a:lstStyle/>
          <a:p>
            <a:r>
              <a:rPr lang="en-US" sz="3000" dirty="0">
                <a:latin typeface="VAGRounded BT" panose="020F0702020204020204" pitchFamily="34" charset="0"/>
              </a:rPr>
              <a:t>The Pope didn’t change the Sabbath, it was abolished by Jesus</a:t>
            </a:r>
          </a:p>
        </p:txBody>
      </p:sp>
      <p:pic>
        <p:nvPicPr>
          <p:cNvPr id="14" name="Picture 13" descr="A person holding his hands to his face&#10;&#10;Description automatically generated">
            <a:extLst>
              <a:ext uri="{FF2B5EF4-FFF2-40B4-BE49-F238E27FC236}">
                <a16:creationId xmlns:a16="http://schemas.microsoft.com/office/drawing/2014/main" id="{384438D1-BD7E-A669-1784-2EE72561D8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8241"/>
            <a:ext cx="12192000" cy="5699760"/>
          </a:xfrm>
          <a:prstGeom prst="rect">
            <a:avLst/>
          </a:prstGeom>
        </p:spPr>
      </p:pic>
    </p:spTree>
    <p:extLst>
      <p:ext uri="{BB962C8B-B14F-4D97-AF65-F5344CB8AC3E}">
        <p14:creationId xmlns:p14="http://schemas.microsoft.com/office/powerpoint/2010/main" val="207885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te rainbow unicorn stock vector. Illustration of color - 123396934">
            <a:extLst>
              <a:ext uri="{FF2B5EF4-FFF2-40B4-BE49-F238E27FC236}">
                <a16:creationId xmlns:a16="http://schemas.microsoft.com/office/drawing/2014/main" id="{46162F74-F153-67B3-7D4B-EF1ED6C3E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24" t="6667" r="5853" b="12815"/>
          <a:stretch/>
        </p:blipFill>
        <p:spPr bwMode="auto">
          <a:xfrm flipH="1">
            <a:off x="-1" y="1538626"/>
            <a:ext cx="4065167" cy="354137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03F390-43C8-9365-D00E-DEFDDD6899A2}"/>
              </a:ext>
            </a:extLst>
          </p:cNvPr>
          <p:cNvSpPr txBox="1"/>
          <p:nvPr/>
        </p:nvSpPr>
        <p:spPr>
          <a:xfrm>
            <a:off x="0" y="-119728"/>
            <a:ext cx="5537200" cy="769441"/>
          </a:xfrm>
          <a:prstGeom prst="rect">
            <a:avLst/>
          </a:prstGeom>
          <a:noFill/>
        </p:spPr>
        <p:txBody>
          <a:bodyPr wrap="square" rtlCol="0">
            <a:spAutoFit/>
          </a:bodyPr>
          <a:lstStyle/>
          <a:p>
            <a:r>
              <a:rPr lang="en-CA" sz="4400" dirty="0">
                <a:latin typeface="VAGRounded BT" panose="020F0702020204020204" pitchFamily="34" charset="0"/>
              </a:rPr>
              <a:t>Shocking Truth #1</a:t>
            </a:r>
          </a:p>
        </p:txBody>
      </p:sp>
      <p:sp>
        <p:nvSpPr>
          <p:cNvPr id="30" name="TextBox 29">
            <a:extLst>
              <a:ext uri="{FF2B5EF4-FFF2-40B4-BE49-F238E27FC236}">
                <a16:creationId xmlns:a16="http://schemas.microsoft.com/office/drawing/2014/main" id="{749735DB-45F4-DC5E-21D3-AD9D13BB79F7}"/>
              </a:ext>
            </a:extLst>
          </p:cNvPr>
          <p:cNvSpPr txBox="1"/>
          <p:nvPr/>
        </p:nvSpPr>
        <p:spPr>
          <a:xfrm>
            <a:off x="259080" y="604243"/>
            <a:ext cx="11805920" cy="1015663"/>
          </a:xfrm>
          <a:prstGeom prst="rect">
            <a:avLst/>
          </a:prstGeom>
          <a:noFill/>
        </p:spPr>
        <p:txBody>
          <a:bodyPr wrap="square">
            <a:spAutoFit/>
          </a:bodyPr>
          <a:lstStyle/>
          <a:p>
            <a:r>
              <a:rPr lang="en-US" sz="3000" dirty="0">
                <a:latin typeface="VAGRounded BT" panose="020F0702020204020204" pitchFamily="34" charset="0"/>
              </a:rPr>
              <a:t>The Pope didn’t change the Sabbath, it was abolished by Jesus.</a:t>
            </a:r>
          </a:p>
          <a:p>
            <a:r>
              <a:rPr lang="en-US" sz="3000" dirty="0">
                <a:solidFill>
                  <a:srgbClr val="FF0000"/>
                </a:solidFill>
                <a:latin typeface="VAGRounded BT" panose="020F0702020204020204" pitchFamily="34" charset="0"/>
              </a:rPr>
              <a:t>Christians have always worshipped on the 1</a:t>
            </a:r>
            <a:r>
              <a:rPr lang="en-US" sz="3000" baseline="30000" dirty="0">
                <a:solidFill>
                  <a:srgbClr val="FF0000"/>
                </a:solidFill>
                <a:latin typeface="VAGRounded BT" panose="020F0702020204020204" pitchFamily="34" charset="0"/>
              </a:rPr>
              <a:t>st</a:t>
            </a:r>
            <a:r>
              <a:rPr lang="en-US" sz="3000" dirty="0">
                <a:solidFill>
                  <a:srgbClr val="FF0000"/>
                </a:solidFill>
                <a:latin typeface="VAGRounded BT" panose="020F0702020204020204" pitchFamily="34" charset="0"/>
              </a:rPr>
              <a:t> day of the week.</a:t>
            </a:r>
          </a:p>
        </p:txBody>
      </p:sp>
      <p:pic>
        <p:nvPicPr>
          <p:cNvPr id="5" name="Picture 4" descr="A person with his hands on his face&#10;&#10;Description automatically generated">
            <a:extLst>
              <a:ext uri="{FF2B5EF4-FFF2-40B4-BE49-F238E27FC236}">
                <a16:creationId xmlns:a16="http://schemas.microsoft.com/office/drawing/2014/main" id="{BF075A29-CF9C-707D-DE02-5E9FE9C25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8320" y="3446375"/>
            <a:ext cx="2773680" cy="3411626"/>
          </a:xfrm>
          <a:prstGeom prst="rect">
            <a:avLst/>
          </a:prstGeom>
        </p:spPr>
      </p:pic>
      <p:sp>
        <p:nvSpPr>
          <p:cNvPr id="8" name="TextBox 7">
            <a:extLst>
              <a:ext uri="{FF2B5EF4-FFF2-40B4-BE49-F238E27FC236}">
                <a16:creationId xmlns:a16="http://schemas.microsoft.com/office/drawing/2014/main" id="{AB534455-F1A8-6F13-2F2E-B6D6B21D80F8}"/>
              </a:ext>
            </a:extLst>
          </p:cNvPr>
          <p:cNvSpPr txBox="1"/>
          <p:nvPr/>
        </p:nvSpPr>
        <p:spPr>
          <a:xfrm>
            <a:off x="3832854" y="1759030"/>
            <a:ext cx="8318506" cy="2123658"/>
          </a:xfrm>
          <a:prstGeom prst="rect">
            <a:avLst/>
          </a:prstGeom>
          <a:noFill/>
        </p:spPr>
        <p:txBody>
          <a:bodyPr wrap="square">
            <a:spAutoFit/>
          </a:bodyPr>
          <a:lstStyle/>
          <a:p>
            <a:r>
              <a:rPr lang="en-US" sz="3600" dirty="0">
                <a:latin typeface="VAGRounded BT" panose="020F0702020204020204" pitchFamily="34" charset="0"/>
              </a:rPr>
              <a:t>Unicorn theories of Sabbatarians</a:t>
            </a:r>
          </a:p>
          <a:p>
            <a:r>
              <a:rPr lang="en-US" sz="2400" dirty="0">
                <a:latin typeface="VAGRounded BT" panose="020F0702020204020204" pitchFamily="34" charset="0"/>
              </a:rPr>
              <a:t>“Inspired prophet” Ellen G. White: The Pope in AD 325</a:t>
            </a:r>
          </a:p>
          <a:p>
            <a:r>
              <a:rPr lang="en-US" sz="2400" dirty="0">
                <a:latin typeface="VAGRounded BT" panose="020F0702020204020204" pitchFamily="34" charset="0"/>
              </a:rPr>
              <a:t>“Mistaken prophet” Ellen G. White: Constantine in AD 321</a:t>
            </a:r>
          </a:p>
          <a:p>
            <a:r>
              <a:rPr lang="en-CA" sz="2400" dirty="0">
                <a:latin typeface="VAGRounded BT" panose="020F0702020204020204" pitchFamily="34" charset="0"/>
              </a:rPr>
              <a:t>“SDA scholar” </a:t>
            </a:r>
            <a:r>
              <a:rPr lang="en-CA" sz="2400" dirty="0" err="1">
                <a:latin typeface="VAGRounded BT" panose="020F0702020204020204" pitchFamily="34" charset="0"/>
              </a:rPr>
              <a:t>Samuele</a:t>
            </a:r>
            <a:r>
              <a:rPr lang="en-CA" sz="2400" dirty="0">
                <a:latin typeface="VAGRounded BT" panose="020F0702020204020204" pitchFamily="34" charset="0"/>
              </a:rPr>
              <a:t> </a:t>
            </a:r>
            <a:r>
              <a:rPr lang="en-CA" sz="2400" dirty="0" err="1">
                <a:latin typeface="VAGRounded BT" panose="020F0702020204020204" pitchFamily="34" charset="0"/>
              </a:rPr>
              <a:t>Bacchiocchi</a:t>
            </a:r>
            <a:r>
              <a:rPr lang="en-CA" sz="2400" dirty="0">
                <a:latin typeface="VAGRounded BT" panose="020F0702020204020204" pitchFamily="34" charset="0"/>
              </a:rPr>
              <a:t>: Hadrian in AD 135</a:t>
            </a:r>
          </a:p>
          <a:p>
            <a:r>
              <a:rPr lang="en-CA" sz="2400" dirty="0">
                <a:latin typeface="VAGRounded BT" panose="020F0702020204020204" pitchFamily="34" charset="0"/>
              </a:rPr>
              <a:t>      </a:t>
            </a:r>
            <a:r>
              <a:rPr lang="en-CA" sz="2400" dirty="0">
                <a:solidFill>
                  <a:srgbClr val="FF0000"/>
                </a:solidFill>
                <a:latin typeface="VAGRounded BT" panose="020F0702020204020204" pitchFamily="34" charset="0"/>
              </a:rPr>
              <a:t>Ellen White was a false prophet!</a:t>
            </a:r>
            <a:endParaRPr lang="en-CA" dirty="0">
              <a:solidFill>
                <a:srgbClr val="FF0000"/>
              </a:solidFill>
              <a:latin typeface="VAGRounded BT" panose="020F0702020204020204" pitchFamily="34" charset="0"/>
            </a:endParaRPr>
          </a:p>
        </p:txBody>
      </p:sp>
      <p:pic>
        <p:nvPicPr>
          <p:cNvPr id="3076" name="Picture 4" descr="Zero Proof | Alcohol-Free Social Events in Raleigh, NC">
            <a:extLst>
              <a:ext uri="{FF2B5EF4-FFF2-40B4-BE49-F238E27FC236}">
                <a16:creationId xmlns:a16="http://schemas.microsoft.com/office/drawing/2014/main" id="{92A4087D-496C-4A88-A121-F96CBF350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240" y="3596233"/>
            <a:ext cx="6258560" cy="344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69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092880"/>
            <a:ext cx="7756968" cy="523220"/>
          </a:xfrm>
          <a:prstGeom prst="rect">
            <a:avLst/>
          </a:prstGeom>
          <a:noFill/>
        </p:spPr>
        <p:txBody>
          <a:bodyPr wrap="square" rtlCol="0">
            <a:spAutoFit/>
          </a:bodyPr>
          <a:lstStyle/>
          <a:p>
            <a:r>
              <a:rPr lang="en-US" sz="2800" dirty="0">
                <a:effectLst/>
                <a:latin typeface="VAGRounded BT" panose="020F0702020204020204" pitchFamily="34" charset="0"/>
              </a:rPr>
              <a:t>Hebrews 8:13-9:4: obsolete </a:t>
            </a:r>
            <a:r>
              <a:rPr lang="en-US" sz="2800" dirty="0">
                <a:latin typeface="VAGRounded BT" panose="020F0702020204020204" pitchFamily="34" charset="0"/>
              </a:rPr>
              <a:t>lampstand</a:t>
            </a: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68185E-4A6C-8589-997A-D404AA5D59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95073" y="2601792"/>
            <a:ext cx="3372026" cy="4256208"/>
          </a:xfrm>
          <a:prstGeom prst="rect">
            <a:avLst/>
          </a:prstGeom>
        </p:spPr>
      </p:pic>
      <p:pic>
        <p:nvPicPr>
          <p:cNvPr id="4" name="Picture 3">
            <a:extLst>
              <a:ext uri="{FF2B5EF4-FFF2-40B4-BE49-F238E27FC236}">
                <a16:creationId xmlns:a16="http://schemas.microsoft.com/office/drawing/2014/main" id="{2C9DC1FC-BF28-E0EE-44AA-4810EDF8C1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4201" y="3371247"/>
            <a:ext cx="5163590" cy="3486753"/>
          </a:xfrm>
          <a:prstGeom prst="rect">
            <a:avLst/>
          </a:prstGeom>
        </p:spPr>
      </p:pic>
      <p:pic>
        <p:nvPicPr>
          <p:cNvPr id="2" name="Picture 1" descr="Call Out Clipart ">
            <a:extLst>
              <a:ext uri="{FF2B5EF4-FFF2-40B4-BE49-F238E27FC236}">
                <a16:creationId xmlns:a16="http://schemas.microsoft.com/office/drawing/2014/main" id="{FF274D38-F61E-39B5-97FF-D9BD2E2B7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814" y="2186308"/>
            <a:ext cx="2856082" cy="2228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C27EB3-350B-F242-D47B-CDC1144DF07C}"/>
              </a:ext>
            </a:extLst>
          </p:cNvPr>
          <p:cNvSpPr txBox="1"/>
          <p:nvPr/>
        </p:nvSpPr>
        <p:spPr>
          <a:xfrm>
            <a:off x="9572492" y="2540250"/>
            <a:ext cx="2561444" cy="830997"/>
          </a:xfrm>
          <a:prstGeom prst="rect">
            <a:avLst/>
          </a:prstGeom>
          <a:noFill/>
        </p:spPr>
        <p:txBody>
          <a:bodyPr wrap="square">
            <a:spAutoFit/>
          </a:bodyPr>
          <a:lstStyle/>
          <a:p>
            <a:r>
              <a:rPr lang="en-CA" sz="4800" dirty="0">
                <a:latin typeface="VAGRounded BT" panose="020F0702020204020204" pitchFamily="34" charset="0"/>
              </a:rPr>
              <a:t>I agree</a:t>
            </a:r>
          </a:p>
        </p:txBody>
      </p:sp>
    </p:spTree>
    <p:extLst>
      <p:ext uri="{BB962C8B-B14F-4D97-AF65-F5344CB8AC3E}">
        <p14:creationId xmlns:p14="http://schemas.microsoft.com/office/powerpoint/2010/main" val="12832065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xplosion: 8 Points 3">
            <a:extLst>
              <a:ext uri="{FF2B5EF4-FFF2-40B4-BE49-F238E27FC236}">
                <a16:creationId xmlns:a16="http://schemas.microsoft.com/office/drawing/2014/main" id="{A4060DC7-6C6C-53AD-E8FF-E4BF0FAF5117}"/>
              </a:ext>
            </a:extLst>
          </p:cNvPr>
          <p:cNvSpPr/>
          <p:nvPr/>
        </p:nvSpPr>
        <p:spPr>
          <a:xfrm>
            <a:off x="4637430" y="758145"/>
            <a:ext cx="7246651" cy="3570790"/>
          </a:xfrm>
          <a:prstGeom prst="irregularSeal1">
            <a:avLst/>
          </a:prstGeom>
          <a:solidFill>
            <a:srgbClr val="FFFF00"/>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6C03F390-43C8-9365-D00E-DEFDDD6899A2}"/>
              </a:ext>
            </a:extLst>
          </p:cNvPr>
          <p:cNvSpPr txBox="1"/>
          <p:nvPr/>
        </p:nvSpPr>
        <p:spPr>
          <a:xfrm>
            <a:off x="46298" y="0"/>
            <a:ext cx="11563110" cy="769441"/>
          </a:xfrm>
          <a:prstGeom prst="rect">
            <a:avLst/>
          </a:prstGeom>
          <a:noFill/>
        </p:spPr>
        <p:txBody>
          <a:bodyPr wrap="square" rtlCol="0">
            <a:spAutoFit/>
          </a:bodyPr>
          <a:lstStyle/>
          <a:p>
            <a:r>
              <a:rPr lang="en-CA" sz="4400" dirty="0">
                <a:latin typeface="VAGRounded BT" panose="020F0702020204020204" pitchFamily="34" charset="0"/>
              </a:rPr>
              <a:t>Who changed the day of Christian worship?</a:t>
            </a:r>
          </a:p>
        </p:txBody>
      </p:sp>
      <p:sp>
        <p:nvSpPr>
          <p:cNvPr id="30" name="TextBox 29">
            <a:extLst>
              <a:ext uri="{FF2B5EF4-FFF2-40B4-BE49-F238E27FC236}">
                <a16:creationId xmlns:a16="http://schemas.microsoft.com/office/drawing/2014/main" id="{749735DB-45F4-DC5E-21D3-AD9D13BB79F7}"/>
              </a:ext>
            </a:extLst>
          </p:cNvPr>
          <p:cNvSpPr txBox="1"/>
          <p:nvPr/>
        </p:nvSpPr>
        <p:spPr>
          <a:xfrm>
            <a:off x="5557167" y="4460252"/>
            <a:ext cx="6326914" cy="2308324"/>
          </a:xfrm>
          <a:prstGeom prst="rect">
            <a:avLst/>
          </a:prstGeom>
          <a:noFill/>
        </p:spPr>
        <p:txBody>
          <a:bodyPr wrap="square">
            <a:spAutoFit/>
          </a:bodyPr>
          <a:lstStyle/>
          <a:p>
            <a:r>
              <a:rPr lang="en-US" sz="3600" dirty="0">
                <a:latin typeface="VAGRounded BT" panose="020F0702020204020204" pitchFamily="34" charset="0"/>
              </a:rPr>
              <a:t>Ellen G. White spoke out against the Most High by making </a:t>
            </a:r>
            <a:r>
              <a:rPr lang="en-US" sz="3600" dirty="0">
                <a:solidFill>
                  <a:srgbClr val="FF0000"/>
                </a:solidFill>
                <a:latin typeface="VAGRounded BT" panose="020F0702020204020204" pitchFamily="34" charset="0"/>
              </a:rPr>
              <a:t>alterations in times and in law</a:t>
            </a:r>
            <a:r>
              <a:rPr lang="en-US" sz="3600" dirty="0">
                <a:latin typeface="VAGRounded BT" panose="020F0702020204020204" pitchFamily="34" charset="0"/>
              </a:rPr>
              <a:t>.” (Daniel 7:25)</a:t>
            </a:r>
            <a:endParaRPr lang="en-US" sz="3600" dirty="0">
              <a:solidFill>
                <a:srgbClr val="FF0000"/>
              </a:solidFill>
              <a:latin typeface="VAGRounded BT" panose="020F0702020204020204" pitchFamily="34" charset="0"/>
            </a:endParaRPr>
          </a:p>
        </p:txBody>
      </p:sp>
      <p:pic>
        <p:nvPicPr>
          <p:cNvPr id="5" name="Picture 4" descr="A person with his hands on his face&#10;&#10;Description automatically generated">
            <a:extLst>
              <a:ext uri="{FF2B5EF4-FFF2-40B4-BE49-F238E27FC236}">
                <a16:creationId xmlns:a16="http://schemas.microsoft.com/office/drawing/2014/main" id="{BF075A29-CF9C-707D-DE02-5E9FE9C256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8" y="626828"/>
            <a:ext cx="5033058" cy="6190661"/>
          </a:xfrm>
          <a:prstGeom prst="rect">
            <a:avLst/>
          </a:prstGeom>
        </p:spPr>
      </p:pic>
      <p:sp>
        <p:nvSpPr>
          <p:cNvPr id="3" name="TextBox 2">
            <a:extLst>
              <a:ext uri="{FF2B5EF4-FFF2-40B4-BE49-F238E27FC236}">
                <a16:creationId xmlns:a16="http://schemas.microsoft.com/office/drawing/2014/main" id="{E7C496A7-ED3E-854C-AE45-BAEA646E83DF}"/>
              </a:ext>
            </a:extLst>
          </p:cNvPr>
          <p:cNvSpPr txBox="1"/>
          <p:nvPr/>
        </p:nvSpPr>
        <p:spPr>
          <a:xfrm>
            <a:off x="5611599" y="1751199"/>
            <a:ext cx="5298311" cy="1569660"/>
          </a:xfrm>
          <a:prstGeom prst="rect">
            <a:avLst/>
          </a:prstGeom>
          <a:noFill/>
        </p:spPr>
        <p:txBody>
          <a:bodyPr wrap="square">
            <a:spAutoFit/>
          </a:bodyPr>
          <a:lstStyle/>
          <a:p>
            <a:pPr algn="ctr"/>
            <a:r>
              <a:rPr lang="en-US" sz="4800" dirty="0">
                <a:latin typeface="VAGRounded BT" panose="020F0702020204020204" pitchFamily="34" charset="0"/>
              </a:rPr>
              <a:t>Ellen G. White</a:t>
            </a:r>
          </a:p>
          <a:p>
            <a:pPr algn="ctr"/>
            <a:r>
              <a:rPr lang="en-US" sz="4800" dirty="0">
                <a:latin typeface="VAGRounded BT" panose="020F0702020204020204" pitchFamily="34" charset="0"/>
              </a:rPr>
              <a:t>666? </a:t>
            </a:r>
            <a:endParaRPr lang="en-CA" sz="4800" dirty="0"/>
          </a:p>
        </p:txBody>
      </p:sp>
    </p:spTree>
    <p:extLst>
      <p:ext uri="{BB962C8B-B14F-4D97-AF65-F5344CB8AC3E}">
        <p14:creationId xmlns:p14="http://schemas.microsoft.com/office/powerpoint/2010/main" val="693541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CC99502-D3B4-4BB3-82DF-00BB2AB37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2FE8EB8-8196-5CE2-DF77-244D2A4AF2DF}"/>
              </a:ext>
            </a:extLst>
          </p:cNvPr>
          <p:cNvSpPr/>
          <p:nvPr/>
        </p:nvSpPr>
        <p:spPr>
          <a:xfrm>
            <a:off x="419125" y="2672180"/>
            <a:ext cx="11353749" cy="1107996"/>
          </a:xfrm>
          <a:prstGeom prst="rect">
            <a:avLst/>
          </a:prstGeom>
          <a:noFill/>
        </p:spPr>
        <p:txBody>
          <a:bodyPr wrap="none" lIns="91440" tIns="45720" rIns="91440" bIns="45720">
            <a:spAutoFit/>
          </a:bodyPr>
          <a:lstStyle/>
          <a:p>
            <a:pPr algn="ctr"/>
            <a:r>
              <a:rPr lang="en-US" sz="6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14 Foster Ave beside Jarret Park</a:t>
            </a:r>
          </a:p>
        </p:txBody>
      </p:sp>
    </p:spTree>
    <p:extLst>
      <p:ext uri="{BB962C8B-B14F-4D97-AF65-F5344CB8AC3E}">
        <p14:creationId xmlns:p14="http://schemas.microsoft.com/office/powerpoint/2010/main" val="1052500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28263" y="5306992"/>
            <a:ext cx="11563110" cy="1446550"/>
          </a:xfrm>
          <a:prstGeom prst="rect">
            <a:avLst/>
          </a:prstGeom>
          <a:noFill/>
        </p:spPr>
        <p:txBody>
          <a:bodyPr wrap="square" rtlCol="0">
            <a:spAutoFit/>
          </a:bodyPr>
          <a:lstStyle/>
          <a:p>
            <a:pPr algn="ctr"/>
            <a:r>
              <a:rPr lang="en-CA" sz="4400" dirty="0">
                <a:solidFill>
                  <a:srgbClr val="FF0000"/>
                </a:solidFill>
                <a:latin typeface="VAGRounded BT" panose="020F0702020204020204" pitchFamily="34" charset="0"/>
              </a:rPr>
              <a:t>www.bible.ca/sabbath.htm</a:t>
            </a:r>
          </a:p>
          <a:p>
            <a:pPr algn="ctr"/>
            <a:r>
              <a:rPr lang="en-CA" sz="4400" dirty="0">
                <a:latin typeface="VAGRounded BT" panose="020F0702020204020204" pitchFamily="34" charset="0"/>
              </a:rPr>
              <a:t>Steven Rudd, Canada, 2023</a:t>
            </a:r>
          </a:p>
        </p:txBody>
      </p:sp>
      <p:sp>
        <p:nvSpPr>
          <p:cNvPr id="30" name="TextBox 29">
            <a:extLst>
              <a:ext uri="{FF2B5EF4-FFF2-40B4-BE49-F238E27FC236}">
                <a16:creationId xmlns:a16="http://schemas.microsoft.com/office/drawing/2014/main" id="{749735DB-45F4-DC5E-21D3-AD9D13BB79F7}"/>
              </a:ext>
            </a:extLst>
          </p:cNvPr>
          <p:cNvSpPr txBox="1"/>
          <p:nvPr/>
        </p:nvSpPr>
        <p:spPr>
          <a:xfrm>
            <a:off x="461539" y="358054"/>
            <a:ext cx="5965431" cy="1754326"/>
          </a:xfrm>
          <a:prstGeom prst="rect">
            <a:avLst/>
          </a:prstGeom>
          <a:noFill/>
        </p:spPr>
        <p:txBody>
          <a:bodyPr wrap="square">
            <a:spAutoFit/>
          </a:bodyPr>
          <a:lstStyle/>
          <a:p>
            <a:r>
              <a:rPr lang="en-US" sz="3600" dirty="0">
                <a:latin typeface="VAGRounded BT" panose="020F0702020204020204" pitchFamily="34" charset="0"/>
              </a:rPr>
              <a:t>Find a local church that worships on Sunday like the Bible commands</a:t>
            </a:r>
            <a:endParaRPr lang="en-US" sz="3600" dirty="0">
              <a:solidFill>
                <a:srgbClr val="FF0000"/>
              </a:solidFill>
              <a:latin typeface="VAGRounded BT" panose="020F0702020204020204" pitchFamily="34" charset="0"/>
            </a:endParaRPr>
          </a:p>
        </p:txBody>
      </p:sp>
      <p:pic>
        <p:nvPicPr>
          <p:cNvPr id="1026" name="Picture 2" descr="Growing a Church in the Twenty-First Century - The Provisum Group">
            <a:extLst>
              <a:ext uri="{FF2B5EF4-FFF2-40B4-BE49-F238E27FC236}">
                <a16:creationId xmlns:a16="http://schemas.microsoft.com/office/drawing/2014/main" id="{272C50E0-132E-A96F-3938-EBF26D7098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816" y="0"/>
            <a:ext cx="5647240" cy="3723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33E335-A609-27AB-F2CB-36D68061EA5F}"/>
              </a:ext>
            </a:extLst>
          </p:cNvPr>
          <p:cNvSpPr txBox="1"/>
          <p:nvPr/>
        </p:nvSpPr>
        <p:spPr>
          <a:xfrm>
            <a:off x="3789261" y="4167049"/>
            <a:ext cx="8277346" cy="769441"/>
          </a:xfrm>
          <a:prstGeom prst="rect">
            <a:avLst/>
          </a:prstGeom>
          <a:noFill/>
        </p:spPr>
        <p:txBody>
          <a:bodyPr wrap="square">
            <a:spAutoFit/>
          </a:bodyPr>
          <a:lstStyle/>
          <a:p>
            <a:r>
              <a:rPr lang="en-CA" sz="4400" dirty="0"/>
              <a:t>www.bible.ca/directory/seek.php</a:t>
            </a:r>
          </a:p>
        </p:txBody>
      </p:sp>
      <p:sp>
        <p:nvSpPr>
          <p:cNvPr id="8" name="Arrow: Bent-Up 7">
            <a:extLst>
              <a:ext uri="{FF2B5EF4-FFF2-40B4-BE49-F238E27FC236}">
                <a16:creationId xmlns:a16="http://schemas.microsoft.com/office/drawing/2014/main" id="{95F82491-DD23-D64F-36A9-D70AED5F65FE}"/>
              </a:ext>
            </a:extLst>
          </p:cNvPr>
          <p:cNvSpPr/>
          <p:nvPr/>
        </p:nvSpPr>
        <p:spPr>
          <a:xfrm rot="5400000">
            <a:off x="1156084" y="2484158"/>
            <a:ext cx="3097548" cy="2168804"/>
          </a:xfrm>
          <a:prstGeom prst="bentUpArrow">
            <a:avLst>
              <a:gd name="adj1" fmla="val 25000"/>
              <a:gd name="adj2" fmla="val 25000"/>
              <a:gd name="adj3" fmla="val 25000"/>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91600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092880"/>
            <a:ext cx="8023186" cy="523220"/>
          </a:xfrm>
          <a:prstGeom prst="rect">
            <a:avLst/>
          </a:prstGeom>
          <a:noFill/>
        </p:spPr>
        <p:txBody>
          <a:bodyPr wrap="square" rtlCol="0">
            <a:spAutoFit/>
          </a:bodyPr>
          <a:lstStyle/>
          <a:p>
            <a:r>
              <a:rPr lang="en-US" sz="2800">
                <a:effectLst/>
                <a:latin typeface="VAGRounded BT" panose="020F0702020204020204" pitchFamily="34" charset="0"/>
              </a:rPr>
              <a:t>Hebrews 8:13-9:4: obsolete table of showbread</a:t>
            </a:r>
            <a:endParaRPr lang="en-US" sz="2800" dirty="0">
              <a:latin typeface="VAGRounded BT" panose="020F0702020204020204" pitchFamily="34" charset="0"/>
            </a:endParaRP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68185E-4A6C-8589-997A-D404AA5D59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1321416" y="1281601"/>
            <a:ext cx="4244108" cy="6863787"/>
          </a:xfrm>
          <a:prstGeom prst="rect">
            <a:avLst/>
          </a:prstGeom>
        </p:spPr>
      </p:pic>
      <p:pic>
        <p:nvPicPr>
          <p:cNvPr id="4" name="Picture 3">
            <a:extLst>
              <a:ext uri="{FF2B5EF4-FFF2-40B4-BE49-F238E27FC236}">
                <a16:creationId xmlns:a16="http://schemas.microsoft.com/office/drawing/2014/main" id="{AF068691-7BA5-A206-41E7-27A226CC84E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4201" y="3371247"/>
            <a:ext cx="5163590" cy="3486753"/>
          </a:xfrm>
          <a:prstGeom prst="rect">
            <a:avLst/>
          </a:prstGeom>
        </p:spPr>
      </p:pic>
      <p:pic>
        <p:nvPicPr>
          <p:cNvPr id="2" name="Picture 1" descr="Call Out Clipart ">
            <a:extLst>
              <a:ext uri="{FF2B5EF4-FFF2-40B4-BE49-F238E27FC236}">
                <a16:creationId xmlns:a16="http://schemas.microsoft.com/office/drawing/2014/main" id="{FDE851C8-2B8E-7DA9-FF59-D748A8B581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814" y="2186308"/>
            <a:ext cx="2856082" cy="2228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553CDE3-3717-4EE9-A949-44BB50FD3886}"/>
              </a:ext>
            </a:extLst>
          </p:cNvPr>
          <p:cNvSpPr txBox="1"/>
          <p:nvPr/>
        </p:nvSpPr>
        <p:spPr>
          <a:xfrm>
            <a:off x="9572492" y="2540250"/>
            <a:ext cx="2561444" cy="830997"/>
          </a:xfrm>
          <a:prstGeom prst="rect">
            <a:avLst/>
          </a:prstGeom>
          <a:noFill/>
        </p:spPr>
        <p:txBody>
          <a:bodyPr wrap="square">
            <a:spAutoFit/>
          </a:bodyPr>
          <a:lstStyle/>
          <a:p>
            <a:r>
              <a:rPr lang="en-CA" sz="4800" dirty="0">
                <a:latin typeface="VAGRounded BT" panose="020F0702020204020204" pitchFamily="34" charset="0"/>
              </a:rPr>
              <a:t>I agree</a:t>
            </a:r>
          </a:p>
        </p:txBody>
      </p:sp>
    </p:spTree>
    <p:extLst>
      <p:ext uri="{BB962C8B-B14F-4D97-AF65-F5344CB8AC3E}">
        <p14:creationId xmlns:p14="http://schemas.microsoft.com/office/powerpoint/2010/main" val="242023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C03F390-43C8-9365-D00E-DEFDDD6899A2}"/>
              </a:ext>
            </a:extLst>
          </p:cNvPr>
          <p:cNvSpPr txBox="1"/>
          <p:nvPr/>
        </p:nvSpPr>
        <p:spPr>
          <a:xfrm>
            <a:off x="40512" y="0"/>
            <a:ext cx="11308466" cy="769441"/>
          </a:xfrm>
          <a:prstGeom prst="rect">
            <a:avLst/>
          </a:prstGeom>
          <a:noFill/>
        </p:spPr>
        <p:txBody>
          <a:bodyPr wrap="square" rtlCol="0">
            <a:spAutoFit/>
          </a:bodyPr>
          <a:lstStyle/>
          <a:p>
            <a:r>
              <a:rPr lang="en-CA" sz="4400" dirty="0">
                <a:latin typeface="VAGRounded BT" panose="020F0702020204020204" pitchFamily="34" charset="0"/>
              </a:rPr>
              <a:t>Shocking Truth #10</a:t>
            </a:r>
          </a:p>
        </p:txBody>
      </p:sp>
      <p:sp>
        <p:nvSpPr>
          <p:cNvPr id="10" name="TextBox 9">
            <a:extLst>
              <a:ext uri="{FF2B5EF4-FFF2-40B4-BE49-F238E27FC236}">
                <a16:creationId xmlns:a16="http://schemas.microsoft.com/office/drawing/2014/main" id="{4D6251A6-9E07-05DC-38EE-559CEBB80F0F}"/>
              </a:ext>
            </a:extLst>
          </p:cNvPr>
          <p:cNvSpPr txBox="1"/>
          <p:nvPr/>
        </p:nvSpPr>
        <p:spPr>
          <a:xfrm>
            <a:off x="131179" y="769441"/>
            <a:ext cx="11431929" cy="1323439"/>
          </a:xfrm>
          <a:prstGeom prst="rect">
            <a:avLst/>
          </a:prstGeom>
          <a:noFill/>
        </p:spPr>
        <p:txBody>
          <a:bodyPr wrap="square" rtlCol="0">
            <a:spAutoFit/>
          </a:bodyPr>
          <a:lstStyle/>
          <a:p>
            <a:r>
              <a:rPr lang="en-CA" sz="4000" dirty="0">
                <a:latin typeface="VAGRounded BT" panose="020F0702020204020204" pitchFamily="34" charset="0"/>
              </a:rPr>
              <a:t>The 10 Commandments were the </a:t>
            </a:r>
            <a:r>
              <a:rPr lang="en-CA" sz="4000" dirty="0">
                <a:solidFill>
                  <a:srgbClr val="FF0000"/>
                </a:solidFill>
                <a:latin typeface="VAGRounded BT" panose="020F0702020204020204" pitchFamily="34" charset="0"/>
              </a:rPr>
              <a:t>legal</a:t>
            </a:r>
          </a:p>
          <a:p>
            <a:r>
              <a:rPr lang="en-CA" sz="4000" dirty="0">
                <a:solidFill>
                  <a:srgbClr val="FF0000"/>
                </a:solidFill>
                <a:latin typeface="VAGRounded BT" panose="020F0702020204020204" pitchFamily="34" charset="0"/>
              </a:rPr>
              <a:t>text </a:t>
            </a:r>
            <a:r>
              <a:rPr lang="en-CA" sz="4000" dirty="0">
                <a:latin typeface="VAGRounded BT" panose="020F0702020204020204" pitchFamily="34" charset="0"/>
              </a:rPr>
              <a:t>of the </a:t>
            </a:r>
            <a:r>
              <a:rPr lang="en-CA" sz="4000" dirty="0">
                <a:solidFill>
                  <a:srgbClr val="FF0000"/>
                </a:solidFill>
                <a:latin typeface="VAGRounded BT" panose="020F0702020204020204" pitchFamily="34" charset="0"/>
              </a:rPr>
              <a:t>abolished first covenant</a:t>
            </a:r>
            <a:r>
              <a:rPr lang="en-CA" sz="4000" dirty="0">
                <a:latin typeface="VAGRounded BT" panose="020F0702020204020204" pitchFamily="34" charset="0"/>
              </a:rPr>
              <a:t>.</a:t>
            </a:r>
          </a:p>
        </p:txBody>
      </p:sp>
      <p:sp>
        <p:nvSpPr>
          <p:cNvPr id="11" name="TextBox 10">
            <a:extLst>
              <a:ext uri="{FF2B5EF4-FFF2-40B4-BE49-F238E27FC236}">
                <a16:creationId xmlns:a16="http://schemas.microsoft.com/office/drawing/2014/main" id="{64E2A55A-B350-7FAF-A163-212B1F09F571}"/>
              </a:ext>
            </a:extLst>
          </p:cNvPr>
          <p:cNvSpPr txBox="1"/>
          <p:nvPr/>
        </p:nvSpPr>
        <p:spPr>
          <a:xfrm>
            <a:off x="131179" y="2092880"/>
            <a:ext cx="8023186" cy="523220"/>
          </a:xfrm>
          <a:prstGeom prst="rect">
            <a:avLst/>
          </a:prstGeom>
          <a:noFill/>
        </p:spPr>
        <p:txBody>
          <a:bodyPr wrap="square" rtlCol="0">
            <a:spAutoFit/>
          </a:bodyPr>
          <a:lstStyle/>
          <a:p>
            <a:r>
              <a:rPr lang="en-US" sz="2800" dirty="0">
                <a:effectLst/>
                <a:latin typeface="VAGRounded BT" panose="020F0702020204020204" pitchFamily="34" charset="0"/>
              </a:rPr>
              <a:t>Hebrews 8:13-9:4: obsolete </a:t>
            </a:r>
            <a:r>
              <a:rPr lang="en-US" sz="2800" dirty="0">
                <a:latin typeface="VAGRounded BT" panose="020F0702020204020204" pitchFamily="34" charset="0"/>
              </a:rPr>
              <a:t>altar of incense</a:t>
            </a:r>
          </a:p>
        </p:txBody>
      </p:sp>
      <p:pic>
        <p:nvPicPr>
          <p:cNvPr id="3074" name="Picture 2" descr="Ten Commandments Tablets Stock Illustrations – 331 Ten Commandments Tablets  Stock Illustrations, Vectors &amp; Clipart - Dreamstime">
            <a:extLst>
              <a:ext uri="{FF2B5EF4-FFF2-40B4-BE49-F238E27FC236}">
                <a16:creationId xmlns:a16="http://schemas.microsoft.com/office/drawing/2014/main" id="{1CAD020E-ECDF-F9BF-8BAD-78B79E85B7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19"/>
          <a:stretch/>
        </p:blipFill>
        <p:spPr bwMode="auto">
          <a:xfrm>
            <a:off x="9482564" y="46115"/>
            <a:ext cx="2497236" cy="20836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68185E-4A6C-8589-997A-D404AA5D59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1321416" y="2094390"/>
            <a:ext cx="4244108" cy="5238209"/>
          </a:xfrm>
          <a:prstGeom prst="rect">
            <a:avLst/>
          </a:prstGeom>
        </p:spPr>
      </p:pic>
      <p:pic>
        <p:nvPicPr>
          <p:cNvPr id="2" name="Picture 1">
            <a:extLst>
              <a:ext uri="{FF2B5EF4-FFF2-40B4-BE49-F238E27FC236}">
                <a16:creationId xmlns:a16="http://schemas.microsoft.com/office/drawing/2014/main" id="{B21BD1F4-33D9-1868-5825-3C8370C887E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034201" y="3371247"/>
            <a:ext cx="5163590" cy="3486753"/>
          </a:xfrm>
          <a:prstGeom prst="rect">
            <a:avLst/>
          </a:prstGeom>
        </p:spPr>
      </p:pic>
      <p:pic>
        <p:nvPicPr>
          <p:cNvPr id="3" name="Picture 2" descr="Call Out Clipart ">
            <a:extLst>
              <a:ext uri="{FF2B5EF4-FFF2-40B4-BE49-F238E27FC236}">
                <a16:creationId xmlns:a16="http://schemas.microsoft.com/office/drawing/2014/main" id="{94591E40-8913-9DA8-393E-4C13595040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8814" y="2186308"/>
            <a:ext cx="2856082" cy="2228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2CE6C3-C19C-CF78-5F55-A486A14552DB}"/>
              </a:ext>
            </a:extLst>
          </p:cNvPr>
          <p:cNvSpPr txBox="1"/>
          <p:nvPr/>
        </p:nvSpPr>
        <p:spPr>
          <a:xfrm>
            <a:off x="9572492" y="2540250"/>
            <a:ext cx="2561444" cy="830997"/>
          </a:xfrm>
          <a:prstGeom prst="rect">
            <a:avLst/>
          </a:prstGeom>
          <a:noFill/>
        </p:spPr>
        <p:txBody>
          <a:bodyPr wrap="square">
            <a:spAutoFit/>
          </a:bodyPr>
          <a:lstStyle/>
          <a:p>
            <a:r>
              <a:rPr lang="en-CA" sz="4800" dirty="0">
                <a:latin typeface="VAGRounded BT" panose="020F0702020204020204" pitchFamily="34" charset="0"/>
              </a:rPr>
              <a:t>I agree</a:t>
            </a:r>
          </a:p>
        </p:txBody>
      </p:sp>
    </p:spTree>
    <p:extLst>
      <p:ext uri="{BB962C8B-B14F-4D97-AF65-F5344CB8AC3E}">
        <p14:creationId xmlns:p14="http://schemas.microsoft.com/office/powerpoint/2010/main" val="16262669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3693</TotalTime>
  <Words>6312</Words>
  <Application>Microsoft Office PowerPoint</Application>
  <PresentationFormat>Widescreen</PresentationFormat>
  <Paragraphs>847</Paragraphs>
  <Slides>72</Slides>
  <Notes>0</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Arial</vt:lpstr>
      <vt:lpstr>Calibri</vt:lpstr>
      <vt:lpstr>Calibri Light</vt:lpstr>
      <vt:lpstr>VAGRounded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Rudd</dc:creator>
  <cp:lastModifiedBy>Steven Rudd</cp:lastModifiedBy>
  <cp:revision>301</cp:revision>
  <dcterms:created xsi:type="dcterms:W3CDTF">2023-10-17T15:08:30Z</dcterms:created>
  <dcterms:modified xsi:type="dcterms:W3CDTF">2023-10-22T02:32:34Z</dcterms:modified>
</cp:coreProperties>
</file>