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2" r:id="rId39"/>
    <p:sldId id="303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FF99"/>
    <a:srgbClr val="B8C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3EB57-4D13-4330-88A9-C8BB38E52B01}" v="7" dt="2022-09-25T17:21:58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33D67-D1FC-4284-AD67-7B67C0401E4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06849-DEE3-4E39-B88C-477EE9CE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3121-E9B9-49D3-80E5-0B09EBCDE81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7C9B-1FA9-4F12-91FE-5376869FAFB9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FB21-33A9-438F-AB17-CECB584B2ED4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1F4A-5944-458D-AA3E-50F08B09B86B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6F30-0167-4643-B9EF-1595E66FF41A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fld id="{1BA308F9-2711-44D9-8A83-F6C98215A7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BC58-A15A-4932-A071-E40BF0226121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71-4822-4335-B765-18C6530653D2}" type="datetime1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E20-CACB-4E5D-A9E8-EED1148568E9}" type="datetime1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A34-8BFD-4B37-B35A-BCB8801BC552}" type="datetime1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FA04-6B76-4CE2-A83A-EF324D4B6A8D}" type="datetime1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D6AD-8D16-49E8-92C2-086C778E0BC7}" type="datetime1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BE2F-139E-46A1-9391-C5D27C971D1E}" type="datetime1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0"/>
              </a:schemeClr>
            </a:gs>
            <a:gs pos="76664">
              <a:srgbClr val="0F243E"/>
            </a:gs>
            <a:gs pos="30832">
              <a:srgbClr val="000000"/>
            </a:gs>
            <a:gs pos="90400">
              <a:schemeClr val="tx2">
                <a:lumMod val="75000"/>
                <a:alpha val="63000"/>
              </a:schemeClr>
            </a:gs>
            <a:gs pos="5000">
              <a:srgbClr val="000000"/>
            </a:gs>
            <a:gs pos="28000">
              <a:schemeClr val="accent1">
                <a:tint val="44500"/>
                <a:satMod val="160000"/>
                <a:lumMod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3EEF-2879-4D6E-B8DE-F731E8FB2358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308F9-2711-44D9-8A83-F6C98215A72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Ron Halbrook\Pictures\TREE-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04191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jpe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5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II. Sin Separated Man from God &amp; the Tree of Life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A. Man Has Free Will to Love &amp; Obey or Reject God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2:16-17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God warned sin brings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810000"/>
            <a:ext cx="8534400" cy="2893100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000" dirty="0"/>
              <a:t> 16 And the LORD God commanded the man, saying, </a:t>
            </a:r>
          </a:p>
          <a:p>
            <a:r>
              <a:rPr lang="en-US" sz="3000" dirty="0"/>
              <a:t>Of every tree of the garden thou </a:t>
            </a:r>
            <a:r>
              <a:rPr lang="en-US" sz="3000" dirty="0" err="1"/>
              <a:t>mayest</a:t>
            </a:r>
            <a:r>
              <a:rPr lang="en-US" sz="3000" dirty="0"/>
              <a:t> freely eat:</a:t>
            </a:r>
          </a:p>
          <a:p>
            <a:r>
              <a:rPr lang="en-US" sz="3000" dirty="0"/>
              <a:t> 17 But of the tree of the knowledge of good and evil, thou shalt not eat of it: </a:t>
            </a:r>
          </a:p>
          <a:p>
            <a:r>
              <a:rPr lang="en-US" sz="3000" dirty="0"/>
              <a:t>for in the day that thou </a:t>
            </a:r>
            <a:r>
              <a:rPr lang="en-US" sz="3000" dirty="0" err="1"/>
              <a:t>eatest</a:t>
            </a:r>
            <a:r>
              <a:rPr lang="en-US" sz="3000" dirty="0"/>
              <a:t> thereof 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thou shalt surely die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II. Sin Separated Man from God &amp; the Tree of Life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  B. Satan Presented Sin as a Blessing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3:4-6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Eve &amp; Adam chose the 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17531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"/>
            <a:ext cx="7162800" cy="6096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3:4-6 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Eve &amp; Adam chose the 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685800"/>
            <a:ext cx="8839200" cy="6001643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4 And the serpent said unto the woman, 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Ye shall not surely die</a:t>
            </a:r>
            <a:r>
              <a:rPr lang="en-US" sz="3200" dirty="0"/>
              <a:t>:</a:t>
            </a:r>
          </a:p>
          <a:p>
            <a:r>
              <a:rPr lang="en-US" sz="3200" dirty="0"/>
              <a:t> 5 For God doth know that in the day ye eat thereof, then your eyes shall be opened, </a:t>
            </a:r>
          </a:p>
          <a:p>
            <a:r>
              <a:rPr lang="en-US" sz="3200" dirty="0"/>
              <a:t>and ye shall be as gods, knowing good and evil.</a:t>
            </a:r>
          </a:p>
          <a:p>
            <a:r>
              <a:rPr lang="en-US" sz="3200" dirty="0"/>
              <a:t> 6 And when the woman saw </a:t>
            </a:r>
          </a:p>
          <a:p>
            <a:r>
              <a:rPr lang="en-US" sz="3200" dirty="0"/>
              <a:t>that the tree was good for food, </a:t>
            </a:r>
          </a:p>
          <a:p>
            <a:r>
              <a:rPr lang="en-US" sz="3200" dirty="0"/>
              <a:t>and that it was pleasant to the eyes, </a:t>
            </a:r>
          </a:p>
          <a:p>
            <a:r>
              <a:rPr lang="en-US" sz="3200" dirty="0"/>
              <a:t>and a tree to be desired to make one wise, </a:t>
            </a:r>
          </a:p>
          <a:p>
            <a:r>
              <a:rPr lang="en-US" sz="3200" dirty="0"/>
              <a:t>she took of the fruit thereof, and did eat, </a:t>
            </a:r>
          </a:p>
          <a:p>
            <a:r>
              <a:rPr lang="en-US" sz="3200" dirty="0"/>
              <a:t>and gave also unto her husband with her; </a:t>
            </a:r>
          </a:p>
          <a:p>
            <a:r>
              <a:rPr lang="en-US" sz="3200" dirty="0"/>
              <a:t>and he did eat.</a:t>
            </a:r>
          </a:p>
        </p:txBody>
      </p:sp>
    </p:spTree>
    <p:extLst>
      <p:ext uri="{BB962C8B-B14F-4D97-AF65-F5344CB8AC3E}">
        <p14:creationId xmlns:p14="http://schemas.microsoft.com/office/powerpoint/2010/main" val="2541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II. Sin Separated Man from God &amp; the Tree of Life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  C. Adam &amp; Eve Died Spiritually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3:8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beautiful blissful fellowship was  	replaced with guilt, shame, &amp; fear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015" y="4303455"/>
            <a:ext cx="7640985" cy="2554545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8 And they heard the voice of the LORD God </a:t>
            </a:r>
          </a:p>
          <a:p>
            <a:r>
              <a:rPr lang="en-US" sz="3200" dirty="0"/>
              <a:t>walking in the garden in the cool of the day: </a:t>
            </a:r>
          </a:p>
          <a:p>
            <a:r>
              <a:rPr lang="en-US" sz="3200" dirty="0"/>
              <a:t>and Adam and his wife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hid themselves </a:t>
            </a:r>
          </a:p>
          <a:p>
            <a:r>
              <a:rPr lang="en-US" sz="3200" dirty="0"/>
              <a:t>from the presence of the LORD God </a:t>
            </a:r>
          </a:p>
          <a:p>
            <a:r>
              <a:rPr lang="en-US" sz="3200" dirty="0"/>
              <a:t>amongst the trees of the garden.</a:t>
            </a:r>
          </a:p>
        </p:txBody>
      </p:sp>
    </p:spTree>
    <p:extLst>
      <p:ext uri="{BB962C8B-B14F-4D97-AF65-F5344CB8AC3E}">
        <p14:creationId xmlns:p14="http://schemas.microsoft.com/office/powerpoint/2010/main" val="18475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II. Sin Separated Man from God &amp; the Tree of Life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  D. Adam &amp; Eve Lost the Tree of Life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3:19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sentence of death pronounced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957697"/>
            <a:ext cx="8174385" cy="2554545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19 In the sweat of thy face shalt thou eat bread, till thou return unto the ground; </a:t>
            </a:r>
          </a:p>
          <a:p>
            <a:r>
              <a:rPr lang="en-US" sz="3200" dirty="0"/>
              <a:t>for out of it </a:t>
            </a:r>
            <a:r>
              <a:rPr lang="en-US" sz="3200" dirty="0" err="1"/>
              <a:t>wast</a:t>
            </a:r>
            <a:r>
              <a:rPr lang="en-US" sz="3200" dirty="0"/>
              <a:t> thou taken: </a:t>
            </a:r>
          </a:p>
          <a:p>
            <a:r>
              <a:rPr lang="en-US" sz="3200" dirty="0"/>
              <a:t>for dust thou art, </a:t>
            </a:r>
          </a:p>
          <a:p>
            <a:r>
              <a:rPr lang="en-US" sz="3200" dirty="0"/>
              <a:t>and unto dust shalt thou return.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495800"/>
            <a:ext cx="17145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0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II. Sin Separated Man from God &amp; the Tree of Life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  D. Adam &amp; Eve Lost the Tree of Life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3:24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Man could not return to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9144000" cy="1923604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000" dirty="0"/>
              <a:t> 24 So he drove out the man; </a:t>
            </a:r>
          </a:p>
          <a:p>
            <a:r>
              <a:rPr lang="en-US" sz="2900" dirty="0"/>
              <a:t>and he placed at the east of the garden of Eden </a:t>
            </a:r>
            <a:r>
              <a:rPr lang="en-US" sz="2900" dirty="0" err="1"/>
              <a:t>Cherubims</a:t>
            </a:r>
            <a:r>
              <a:rPr lang="en-US" sz="2900" dirty="0"/>
              <a:t>, </a:t>
            </a:r>
          </a:p>
          <a:p>
            <a:r>
              <a:rPr lang="en-US" sz="3000" dirty="0"/>
              <a:t>and a flaming sword which turned every way, </a:t>
            </a:r>
          </a:p>
          <a:p>
            <a:r>
              <a:rPr lang="en-US" sz="3000" dirty="0"/>
              <a:t>to keep the way of the tree of life.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18272"/>
            <a:ext cx="1676400" cy="213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A. In the Patriarchal Age God Promised a Savior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3:15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Seed of woman will defeat Satan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810000"/>
            <a:ext cx="8839200" cy="1477328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000" dirty="0"/>
              <a:t> 15 And I will put enmity between thee and the woman, and between thy seed and her seed; </a:t>
            </a:r>
          </a:p>
          <a:p>
            <a:r>
              <a:rPr lang="en-US" sz="3000" dirty="0"/>
              <a:t>it shall bruise thy head, and thou shalt bruise his heel.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77550"/>
            <a:ext cx="1828800" cy="185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5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15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A. In the Patriarchal Age God Promised a Savior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12:1-3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Seed of Abraham will bless men 	of all 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10225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096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12:1-3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Seed of Abraham will bless men of all nations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5016758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1 Now the LORD had said unto Abram, </a:t>
            </a:r>
          </a:p>
          <a:p>
            <a:r>
              <a:rPr lang="en-US" sz="3200" dirty="0"/>
              <a:t>Get thee out of thy country, and from thy kindred, and from thy father's house, </a:t>
            </a:r>
          </a:p>
          <a:p>
            <a:r>
              <a:rPr lang="en-US" sz="3200" dirty="0"/>
              <a:t>unto a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land</a:t>
            </a:r>
            <a:r>
              <a:rPr lang="en-US" sz="3200" dirty="0"/>
              <a:t> that I will </a:t>
            </a:r>
            <a:r>
              <a:rPr lang="en-US" sz="3200" dirty="0" err="1"/>
              <a:t>shew</a:t>
            </a:r>
            <a:r>
              <a:rPr lang="en-US" sz="3200" dirty="0"/>
              <a:t> thee:</a:t>
            </a:r>
          </a:p>
          <a:p>
            <a:r>
              <a:rPr lang="en-US" sz="3200" dirty="0"/>
              <a:t> 2 And I will make of thee a great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nation</a:t>
            </a:r>
            <a:r>
              <a:rPr lang="en-US" sz="3200" dirty="0"/>
              <a:t>, </a:t>
            </a:r>
          </a:p>
          <a:p>
            <a:r>
              <a:rPr lang="en-US" sz="3200" dirty="0"/>
              <a:t>and I will bless thee, and make thy name great; </a:t>
            </a:r>
          </a:p>
          <a:p>
            <a:r>
              <a:rPr lang="en-US" sz="3200" dirty="0"/>
              <a:t>and thou shalt be a blessing:</a:t>
            </a:r>
          </a:p>
          <a:p>
            <a:r>
              <a:rPr lang="en-US" sz="3200" dirty="0"/>
              <a:t> 3 And I will bless them that bless thee, </a:t>
            </a:r>
          </a:p>
          <a:p>
            <a:r>
              <a:rPr lang="en-US" sz="3200" dirty="0"/>
              <a:t>and curse him that </a:t>
            </a:r>
            <a:r>
              <a:rPr lang="en-US" sz="3200" dirty="0" err="1"/>
              <a:t>curseth</a:t>
            </a:r>
            <a:r>
              <a:rPr lang="en-US" sz="3200" dirty="0"/>
              <a:t> thee: </a:t>
            </a:r>
            <a:br>
              <a:rPr lang="en-US" sz="3200" dirty="0"/>
            </a:br>
            <a:r>
              <a:rPr lang="en-US" sz="3200" dirty="0"/>
              <a:t>and </a:t>
            </a:r>
            <a:r>
              <a:rPr lang="en-US" sz="325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in thee shall all families of the earth be blessed</a:t>
            </a:r>
            <a:r>
              <a:rPr lang="en-US" sz="3200" dirty="0"/>
              <a:t>.</a:t>
            </a:r>
          </a:p>
        </p:txBody>
      </p:sp>
      <p:sp>
        <p:nvSpPr>
          <p:cNvPr id="5" name="Equal 4"/>
          <p:cNvSpPr/>
          <p:nvPr/>
        </p:nvSpPr>
        <p:spPr bwMode="auto">
          <a:xfrm>
            <a:off x="5791200" y="2209800"/>
            <a:ext cx="457200" cy="457200"/>
          </a:xfrm>
          <a:prstGeom prst="mathEqual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4876" y="2096869"/>
            <a:ext cx="19480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</a:rPr>
              <a:t>CANAAN</a:t>
            </a:r>
          </a:p>
        </p:txBody>
      </p:sp>
      <p:sp>
        <p:nvSpPr>
          <p:cNvPr id="8" name="Equal 7"/>
          <p:cNvSpPr/>
          <p:nvPr/>
        </p:nvSpPr>
        <p:spPr bwMode="auto">
          <a:xfrm>
            <a:off x="6948512" y="2721114"/>
            <a:ext cx="457200" cy="457200"/>
          </a:xfrm>
          <a:prstGeom prst="mathEqual">
            <a:avLst/>
          </a:prstGeom>
          <a:solidFill>
            <a:srgbClr val="80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800080"/>
              </a:solidFill>
              <a:effectLst/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3487" y="2630269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</a:rPr>
              <a:t>ISRAEL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5818614"/>
            <a:ext cx="3581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</a:rPr>
              <a:t>   CHRIST</a:t>
            </a: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3D1968A6-BA28-5215-7718-8641BCE8A5F2}"/>
              </a:ext>
            </a:extLst>
          </p:cNvPr>
          <p:cNvSpPr/>
          <p:nvPr/>
        </p:nvSpPr>
        <p:spPr>
          <a:xfrm rot="20661538">
            <a:off x="4164936" y="5674962"/>
            <a:ext cx="976288" cy="1071265"/>
          </a:xfrm>
          <a:prstGeom prst="curvedRightArrow">
            <a:avLst>
              <a:gd name="adj1" fmla="val 25000"/>
              <a:gd name="adj2" fmla="val 62866"/>
              <a:gd name="adj3" fmla="val 848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 animBg="1"/>
      <p:bldP spid="9" grpId="0"/>
      <p:bldP spid="11" grpId="0" animBg="1"/>
      <p:bldP spid="11" grpId="1" uiExpand="1" build="allAtOnce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15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A. In the Patriarchal Age God Promised a Savior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Promise repeated to Abraham’s descendants: 	Isaac, Jacob, Judah,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40000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3733800" cy="1524000"/>
          </a:xfrm>
          <a:solidFill>
            <a:schemeClr val="accent3">
              <a:lumMod val="40000"/>
              <a:lumOff val="6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endParaRPr lang="en-US" sz="15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 Rounded MT Bold" panose="020F0704030504030204" pitchFamily="34" charset="0"/>
              </a:rPr>
              <a:t>Rev. 22:1-2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950" y="1369874"/>
            <a:ext cx="5407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39834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067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B. In the Mosaic Age God Prepared to Send a Savior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Jacob’s family went to Egypt 400 years,                   	then Moses led the Jews to Canaan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18670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B. In the Mosaic Age God Prepared to Send a Savior</a:t>
            </a:r>
          </a:p>
          <a:p>
            <a:pPr lvl="1">
              <a:buBlip>
                <a:blip r:embed="rId2"/>
              </a:buBlip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 Ex. 20:1-17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God gave Moses His covenant           	or law for the nation of Israel,                                   	beginning with The Ten Commandments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94872"/>
            <a:ext cx="7924800" cy="1938992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000" dirty="0"/>
              <a:t> 1 And God </a:t>
            </a:r>
            <a:r>
              <a:rPr lang="en-US" sz="3000" dirty="0" err="1"/>
              <a:t>spake</a:t>
            </a:r>
            <a:r>
              <a:rPr lang="en-US" sz="3000" dirty="0"/>
              <a:t> all these words, saying,</a:t>
            </a:r>
          </a:p>
          <a:p>
            <a:r>
              <a:rPr lang="en-US" sz="3000" dirty="0"/>
              <a:t> 2 I am the LORD thy God, </a:t>
            </a:r>
          </a:p>
          <a:p>
            <a:r>
              <a:rPr lang="en-US" sz="3000" dirty="0"/>
              <a:t>which have brought thee out of the land of Egypt, </a:t>
            </a:r>
          </a:p>
          <a:p>
            <a:r>
              <a:rPr lang="en-US" sz="3000" dirty="0"/>
              <a:t>out of the house of bondage.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0" y="4401456"/>
            <a:ext cx="1441843" cy="161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1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B. In the Mosaic Age God Prepared to Send a Savior</a:t>
            </a:r>
          </a:p>
          <a:p>
            <a:pPr lvl="1">
              <a:buBlip>
                <a:blip r:embed="rId2"/>
              </a:buBlip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 Jer. 31:31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Moses’ Law was temporary, 	preparing the people for the New Law of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338697"/>
            <a:ext cx="7391400" cy="2062103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000" dirty="0"/>
              <a:t> </a:t>
            </a:r>
            <a:r>
              <a:rPr lang="en-US" sz="3200" dirty="0"/>
              <a:t>31 Behold, the days come, </a:t>
            </a:r>
            <a:r>
              <a:rPr lang="en-US" sz="3200" dirty="0" err="1"/>
              <a:t>saith</a:t>
            </a:r>
            <a:r>
              <a:rPr lang="en-US" sz="3200" dirty="0"/>
              <a:t> the LORD, </a:t>
            </a:r>
          </a:p>
          <a:p>
            <a:r>
              <a:rPr lang="en-US" sz="3200" dirty="0"/>
              <a:t>that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I will make a new covenant </a:t>
            </a:r>
          </a:p>
          <a:p>
            <a:r>
              <a:rPr lang="en-US" sz="3200" dirty="0"/>
              <a:t>with the house of Israel, </a:t>
            </a:r>
          </a:p>
          <a:p>
            <a:r>
              <a:rPr lang="en-US" sz="3200" dirty="0"/>
              <a:t>and with the house of Judah: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0" y="4406560"/>
            <a:ext cx="1600200" cy="176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ultiply 7"/>
          <p:cNvSpPr/>
          <p:nvPr/>
        </p:nvSpPr>
        <p:spPr>
          <a:xfrm>
            <a:off x="7467600" y="4419600"/>
            <a:ext cx="1714500" cy="1496568"/>
          </a:xfrm>
          <a:prstGeom prst="mathMultiply">
            <a:avLst>
              <a:gd name="adj1" fmla="val 14505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58" y="4876800"/>
            <a:ext cx="1657842" cy="19332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302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266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B. In the Mosaic Age God Prepared to Send a Savior</a:t>
            </a:r>
          </a:p>
          <a:p>
            <a:pPr lvl="1">
              <a:buBlip>
                <a:blip r:embed="rId2"/>
              </a:buBlip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God gave Israel kings:  Saul, David, Solomon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Isa. 9:6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Israel’s kings were temporary,                                 preparing for Christ the new perfect divine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7924800" cy="2400657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900" dirty="0"/>
              <a:t> 6 For unto us a child is born, unto us a son is given: </a:t>
            </a:r>
          </a:p>
          <a:p>
            <a:r>
              <a:rPr lang="en-US" sz="2900" dirty="0"/>
              <a:t>and the government shall be upon his shoulder: </a:t>
            </a:r>
          </a:p>
          <a:p>
            <a:r>
              <a:rPr lang="en-US" sz="2900" dirty="0"/>
              <a:t>and his name shall be called Wonderful, </a:t>
            </a:r>
            <a:r>
              <a:rPr lang="en-US" sz="2900" dirty="0" err="1"/>
              <a:t>Counsellor</a:t>
            </a:r>
            <a:r>
              <a:rPr lang="en-US" sz="2900" dirty="0"/>
              <a:t>, </a:t>
            </a:r>
          </a:p>
          <a:p>
            <a:r>
              <a:rPr lang="en-US" sz="2900" dirty="0"/>
              <a:t>The mighty God, The everlasting Father, </a:t>
            </a:r>
          </a:p>
          <a:p>
            <a:r>
              <a:rPr lang="en-US" sz="2900" dirty="0"/>
              <a:t>The Prince of Peace.</a:t>
            </a:r>
          </a:p>
        </p:txBody>
      </p:sp>
    </p:spTree>
    <p:extLst>
      <p:ext uri="{BB962C8B-B14F-4D97-AF65-F5344CB8AC3E}">
        <p14:creationId xmlns:p14="http://schemas.microsoft.com/office/powerpoint/2010/main" val="17704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2971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B. In the Mosaic Age God Prepared to Send a Savior</a:t>
            </a:r>
          </a:p>
          <a:p>
            <a:pPr lvl="1">
              <a:buBlip>
                <a:blip r:embed="rId2"/>
              </a:buBlip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God made Israel a great kingdom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Dan. 2:44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kingdom of Israel was temporary,                                 preparing for the new kingdom (church of Christ)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14921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990600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Dan. 2:44 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The kingdom of Israel was temporary,                                 preparing for the new kingdom (church of Christ)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8458200" cy="3539430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44 And in the days of these kings </a:t>
            </a:r>
          </a:p>
          <a:p>
            <a:r>
              <a:rPr lang="en-US" sz="3200" dirty="0"/>
              <a:t>shall the God of heaven set up a kingdom, </a:t>
            </a:r>
          </a:p>
          <a:p>
            <a:r>
              <a:rPr lang="en-US" sz="3200" dirty="0"/>
              <a:t>which shall never be destroyed: </a:t>
            </a:r>
          </a:p>
          <a:p>
            <a:r>
              <a:rPr lang="en-US" sz="3200" dirty="0"/>
              <a:t>and the kingdom shall not be left to other people, but it shall break in pieces and consume </a:t>
            </a:r>
          </a:p>
          <a:p>
            <a:r>
              <a:rPr lang="en-US" sz="3200" dirty="0"/>
              <a:t>all these kingdoms, </a:t>
            </a:r>
          </a:p>
          <a:p>
            <a:r>
              <a:rPr lang="en-US" sz="3200" dirty="0"/>
              <a:t>and it shall stand for ever.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165529"/>
            <a:ext cx="1295400" cy="361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17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067800" cy="266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B. In the Mosaic Age God Prepared to Send a Savior</a:t>
            </a:r>
          </a:p>
          <a:p>
            <a:pPr lvl="1">
              <a:buBlip>
                <a:blip r:embed="rId2"/>
              </a:buBlip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God taught Israel to offer animal sacrifices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Isa. 53:5-6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Animal sacrifices were temporary,                                 preparing for Christ the perfect sacrifice for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48577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4787900"/>
            <a:ext cx="3175000" cy="207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ultiply 8"/>
          <p:cNvSpPr/>
          <p:nvPr/>
        </p:nvSpPr>
        <p:spPr>
          <a:xfrm>
            <a:off x="1295400" y="5033391"/>
            <a:ext cx="1714500" cy="1496568"/>
          </a:xfrm>
          <a:prstGeom prst="mathMultiply">
            <a:avLst>
              <a:gd name="adj1" fmla="val 14505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991600" cy="12192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Isa. 53:5-6 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Animal sacrifices were temporary,                                 preparing for Christ the perfect sacrifice for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295400"/>
            <a:ext cx="8991600" cy="3554819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5 But he was wounded for </a:t>
            </a:r>
            <a:r>
              <a:rPr lang="en-US" sz="33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our transgressions</a:t>
            </a:r>
            <a:r>
              <a:rPr lang="en-US" sz="3200" dirty="0"/>
              <a:t>, </a:t>
            </a:r>
          </a:p>
          <a:p>
            <a:r>
              <a:rPr lang="en-US" sz="3200" dirty="0"/>
              <a:t>he was bruised for </a:t>
            </a:r>
            <a:r>
              <a:rPr lang="en-US" sz="33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our iniquities</a:t>
            </a:r>
            <a:r>
              <a:rPr lang="en-US" sz="3200" dirty="0"/>
              <a:t>: </a:t>
            </a:r>
          </a:p>
          <a:p>
            <a:r>
              <a:rPr lang="en-US" sz="3200" dirty="0"/>
              <a:t>the chastisement of our peace was upon him; </a:t>
            </a:r>
          </a:p>
          <a:p>
            <a:r>
              <a:rPr lang="en-US" sz="3200" dirty="0"/>
              <a:t>and with his stripes we are healed.</a:t>
            </a:r>
          </a:p>
          <a:p>
            <a:r>
              <a:rPr lang="en-US" sz="3200" dirty="0"/>
              <a:t> 6 All we like sheep have gone astray; </a:t>
            </a:r>
          </a:p>
          <a:p>
            <a:r>
              <a:rPr lang="en-US" sz="3200" dirty="0"/>
              <a:t>we have turned every one to his own way; </a:t>
            </a:r>
          </a:p>
          <a:p>
            <a:r>
              <a:rPr lang="en-US" sz="3200" dirty="0"/>
              <a:t>and the LORD hath laid on him </a:t>
            </a:r>
            <a:r>
              <a:rPr lang="en-US" sz="33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the iniquity of us all</a:t>
            </a:r>
            <a:r>
              <a:rPr lang="en-US" sz="32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48577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4787900"/>
            <a:ext cx="3175000" cy="207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ultiply 6"/>
          <p:cNvSpPr/>
          <p:nvPr/>
        </p:nvSpPr>
        <p:spPr>
          <a:xfrm>
            <a:off x="1219200" y="4904232"/>
            <a:ext cx="1714500" cy="1496568"/>
          </a:xfrm>
          <a:prstGeom prst="mathMultiply">
            <a:avLst>
              <a:gd name="adj1" fmla="val 14505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067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B. In the Mosaic Age God Prepared to Send a Savior</a:t>
            </a:r>
          </a:p>
          <a:p>
            <a:pPr lvl="1">
              <a:buBlip>
                <a:blip r:embed="rId2"/>
              </a:buBlip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God taught Israel to worship at the temple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Ezek. 47:12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Israel’s temple was temporary,                                 	preparing for the new temple (church of Christ)                                            	with the river of life                                                                   	&amp; the tree of life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4782381"/>
            <a:ext cx="4581525" cy="199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18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"/>
            <a:ext cx="8001000" cy="15240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Ezek. 47:12 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Israel’s temple was temporary,                                 preparing for the new temple (church of Christ)                                             with the river of life &amp; the tree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595497"/>
            <a:ext cx="8839200" cy="4939814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100" dirty="0"/>
              <a:t>12 And by </a:t>
            </a:r>
            <a:r>
              <a:rPr lang="en-US" sz="3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the river </a:t>
            </a:r>
            <a:r>
              <a:rPr lang="en-US" sz="3100" dirty="0"/>
              <a:t>upon the bank thereof,</a:t>
            </a:r>
          </a:p>
          <a:p>
            <a:r>
              <a:rPr lang="en-US" sz="1000" dirty="0"/>
              <a:t> </a:t>
            </a:r>
          </a:p>
          <a:p>
            <a:r>
              <a:rPr lang="en-US" sz="3100" dirty="0"/>
              <a:t>on this side and on that side, </a:t>
            </a:r>
          </a:p>
          <a:p>
            <a:endParaRPr lang="en-US" sz="500" dirty="0"/>
          </a:p>
          <a:p>
            <a:endParaRPr lang="en-US" sz="500" dirty="0"/>
          </a:p>
          <a:p>
            <a:r>
              <a:rPr lang="en-US" sz="3100" dirty="0"/>
              <a:t>shall grow all </a:t>
            </a:r>
            <a:r>
              <a:rPr lang="en-US" sz="3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trees</a:t>
            </a:r>
            <a:r>
              <a:rPr lang="en-US" sz="3100" dirty="0"/>
              <a:t> for meat,</a:t>
            </a:r>
          </a:p>
          <a:p>
            <a:r>
              <a:rPr lang="en-US" sz="500" dirty="0"/>
              <a:t> </a:t>
            </a:r>
          </a:p>
          <a:p>
            <a:endParaRPr lang="en-US" sz="500" dirty="0"/>
          </a:p>
          <a:p>
            <a:r>
              <a:rPr lang="en-US" sz="3100" dirty="0"/>
              <a:t>whose leaf shall not fade, </a:t>
            </a:r>
          </a:p>
          <a:p>
            <a:endParaRPr lang="en-US" sz="500" dirty="0"/>
          </a:p>
          <a:p>
            <a:r>
              <a:rPr lang="en-US" sz="3100" dirty="0"/>
              <a:t>neither shall the fruit thereof be consumed: </a:t>
            </a:r>
          </a:p>
          <a:p>
            <a:r>
              <a:rPr lang="en-US" sz="3100" dirty="0"/>
              <a:t>it shall bring forth new fruit according to his months, because their waters they issued out of the sanctuary: and the fruit thereof shall be for meat, </a:t>
            </a:r>
          </a:p>
          <a:p>
            <a:r>
              <a:rPr lang="en-US" sz="3100" dirty="0"/>
              <a:t>and the leaf thereof for medicine.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33173"/>
            <a:ext cx="3962400" cy="172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458200" cy="2087563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1.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Rev. 22:1-2 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The tree of life:  lost at Eden, 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    found in heaven!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32954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15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C. In the Gospel Age Our Savior is Here!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1:21;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Lk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. 2:10-11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Angels announced 	Christ as the Savior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42427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15240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1:21;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Lk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. 2:10-11 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Angels announced Christ as the Savior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595497"/>
            <a:ext cx="8534400" cy="1569660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21 And she shall bring forth a son, </a:t>
            </a:r>
          </a:p>
          <a:p>
            <a:r>
              <a:rPr lang="en-US" sz="3200" dirty="0"/>
              <a:t>and thou shalt call his name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JESUS: </a:t>
            </a:r>
          </a:p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for he shall save his people from their sins</a:t>
            </a:r>
            <a:r>
              <a:rPr lang="en-US" sz="3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307140"/>
            <a:ext cx="8839200" cy="2554545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dirty="0"/>
              <a:t> 10 And the angel said unto them, Fear not: </a:t>
            </a:r>
          </a:p>
          <a:p>
            <a:r>
              <a:rPr lang="en-US" sz="3200" dirty="0"/>
              <a:t>for, behold, I bring you good tidings of great joy, which shall be to all people.</a:t>
            </a:r>
          </a:p>
          <a:p>
            <a:r>
              <a:rPr lang="en-US" sz="3200" dirty="0"/>
              <a:t> 11 For unto you is born this day in the city of David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Saviour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, which is Christ the Lord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3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915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C. In the Gospel Age Our Savior is Here!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In Christ &amp; his church, we find:</a:t>
            </a:r>
          </a:p>
          <a:p>
            <a:pPr lvl="2">
              <a:buClr>
                <a:schemeClr val="accent5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 Seed of woman who defeats Satan</a:t>
            </a:r>
          </a:p>
          <a:p>
            <a:pPr lvl="2">
              <a:buClr>
                <a:schemeClr val="accent5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 Seed of Abraham who blesses all men</a:t>
            </a:r>
          </a:p>
          <a:p>
            <a:pPr lvl="2">
              <a:buClr>
                <a:schemeClr val="accent5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 Christ’s new covenant, testament, or law</a:t>
            </a:r>
          </a:p>
          <a:p>
            <a:pPr lvl="2">
              <a:buClr>
                <a:schemeClr val="accent5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 Our new King</a:t>
            </a:r>
          </a:p>
          <a:p>
            <a:pPr lvl="2">
              <a:buClr>
                <a:schemeClr val="accent5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 The new kingdom of God</a:t>
            </a:r>
          </a:p>
          <a:p>
            <a:pPr lvl="2">
              <a:buClr>
                <a:schemeClr val="accent5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 The perfect sacrifice for our sins</a:t>
            </a:r>
          </a:p>
          <a:p>
            <a:pPr lvl="2">
              <a:buClr>
                <a:schemeClr val="accent5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 The new temple with river of life &amp; tree of life</a:t>
            </a:r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28466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8915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C. In the Gospel Age Our Savior is Here!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16:16-19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Savior built his church  	by sending his Apostles to proclaim salvation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8709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16:16-19 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The Savior built his church    by sending his Apostles to proclaim salvation</a:t>
            </a:r>
            <a:endParaRPr lang="en-US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066800"/>
            <a:ext cx="8839200" cy="5724644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300" dirty="0"/>
              <a:t> 16 And Simon Peter answered and said, </a:t>
            </a:r>
          </a:p>
          <a:p>
            <a:r>
              <a:rPr lang="en-US" sz="3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Thou art the Christ, </a:t>
            </a:r>
          </a:p>
          <a:p>
            <a:r>
              <a:rPr lang="en-US" sz="3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Son of the living God</a:t>
            </a:r>
            <a:r>
              <a:rPr lang="en-US" sz="3300" dirty="0"/>
              <a:t>.</a:t>
            </a:r>
          </a:p>
          <a:p>
            <a:r>
              <a:rPr lang="en-US" sz="3300" dirty="0"/>
              <a:t> 17 And Jesus answered and said unto him, </a:t>
            </a:r>
          </a:p>
          <a:p>
            <a:r>
              <a:rPr lang="en-US" sz="3300" dirty="0"/>
              <a:t>Blessed art thou, Simon </a:t>
            </a:r>
            <a:r>
              <a:rPr lang="en-US" sz="3300" dirty="0" err="1"/>
              <a:t>Barjona</a:t>
            </a:r>
            <a:r>
              <a:rPr lang="en-US" sz="3300" dirty="0"/>
              <a:t>: </a:t>
            </a:r>
          </a:p>
          <a:p>
            <a:r>
              <a:rPr lang="en-US" sz="3300" dirty="0"/>
              <a:t>for flesh and blood hath not revealed it unto thee, </a:t>
            </a:r>
          </a:p>
          <a:p>
            <a:r>
              <a:rPr lang="en-US" sz="3300" dirty="0"/>
              <a:t>but my Father which is in heaven.</a:t>
            </a:r>
          </a:p>
          <a:p>
            <a:r>
              <a:rPr lang="en-US" sz="3300" dirty="0"/>
              <a:t> 18 And I say also unto thee, That thou art Peter, </a:t>
            </a:r>
          </a:p>
          <a:p>
            <a:r>
              <a:rPr lang="en-US" sz="3300" dirty="0"/>
              <a:t>and </a:t>
            </a:r>
            <a:r>
              <a:rPr lang="en-US" sz="3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upon this rock </a:t>
            </a:r>
          </a:p>
          <a:p>
            <a:r>
              <a:rPr lang="en-US" sz="33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will build my church</a:t>
            </a:r>
            <a:r>
              <a:rPr lang="en-US" sz="3300" dirty="0"/>
              <a:t>; </a:t>
            </a:r>
          </a:p>
          <a:p>
            <a:r>
              <a:rPr lang="en-US" sz="3300" dirty="0"/>
              <a:t>and the gates of hell shall not prevail against it.</a:t>
            </a:r>
          </a:p>
        </p:txBody>
      </p:sp>
    </p:spTree>
    <p:extLst>
      <p:ext uri="{BB962C8B-B14F-4D97-AF65-F5344CB8AC3E}">
        <p14:creationId xmlns:p14="http://schemas.microsoft.com/office/powerpoint/2010/main" val="41226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16:16-19 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The Savior built his church    by sending his Apostles to proclaim salvation</a:t>
            </a:r>
            <a:endParaRPr lang="en-US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384280"/>
            <a:ext cx="8153400" cy="3416320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600" dirty="0"/>
              <a:t> 19 And I will give unto thee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the keys </a:t>
            </a: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of the kingdom of heaven</a:t>
            </a:r>
            <a:r>
              <a:rPr lang="en-US" sz="3600" dirty="0"/>
              <a:t>: </a:t>
            </a:r>
          </a:p>
          <a:p>
            <a:r>
              <a:rPr lang="en-US" sz="3600" dirty="0"/>
              <a:t>and whatsoever thou shalt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bind </a:t>
            </a:r>
            <a:r>
              <a:rPr lang="en-US" sz="3600" dirty="0"/>
              <a:t>on earth </a:t>
            </a:r>
          </a:p>
          <a:p>
            <a:r>
              <a:rPr lang="en-US" sz="3600" dirty="0"/>
              <a:t>shall be bound in heaven: </a:t>
            </a:r>
          </a:p>
          <a:p>
            <a:r>
              <a:rPr lang="en-US" sz="3600" dirty="0"/>
              <a:t>and whatsoever thou shalt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loose</a:t>
            </a:r>
            <a:r>
              <a:rPr lang="en-US" sz="3600" dirty="0"/>
              <a:t> on earth </a:t>
            </a:r>
          </a:p>
          <a:p>
            <a:r>
              <a:rPr lang="en-US" sz="3600" dirty="0"/>
              <a:t>shall be loosed in heaven.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76800"/>
            <a:ext cx="243840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9"/>
          <a:stretch/>
        </p:blipFill>
        <p:spPr>
          <a:xfrm>
            <a:off x="5943600" y="4343400"/>
            <a:ext cx="1709816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33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8915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C. In the Gospel Age Our Savior is Here!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28:18-20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Savior calls all men                       	to submit to the gospel &amp; receive salvation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37050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28:18-20 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The Savior calls all men                       to submit to the gospel &amp; receive salvation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208306"/>
            <a:ext cx="8839200" cy="4662815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300" dirty="0"/>
              <a:t> 18 And Jesus came and </a:t>
            </a:r>
            <a:r>
              <a:rPr lang="en-US" sz="3300" dirty="0" err="1"/>
              <a:t>spake</a:t>
            </a:r>
            <a:r>
              <a:rPr lang="en-US" sz="3300" dirty="0"/>
              <a:t> unto them, saying, All power is given unto me in heaven and in earth.</a:t>
            </a:r>
          </a:p>
          <a:p>
            <a:r>
              <a:rPr lang="en-US" sz="3300" dirty="0"/>
              <a:t> 19 Go ye therefore, and teach all nations, baptizing them in the name of the Father, </a:t>
            </a:r>
          </a:p>
          <a:p>
            <a:r>
              <a:rPr lang="en-US" sz="3300" dirty="0"/>
              <a:t>and of the Son, and of the Holy Ghost:</a:t>
            </a:r>
          </a:p>
          <a:p>
            <a:r>
              <a:rPr lang="en-US" sz="3300" dirty="0"/>
              <a:t> 20 Teaching them to observe all things whatsoever I have commanded you: </a:t>
            </a:r>
          </a:p>
          <a:p>
            <a:r>
              <a:rPr lang="en-US" sz="3300" dirty="0"/>
              <a:t>and, lo, I am with you </a:t>
            </a:r>
            <a:r>
              <a:rPr lang="en-US" sz="3300" dirty="0" err="1"/>
              <a:t>alway</a:t>
            </a:r>
            <a:r>
              <a:rPr lang="en-US" sz="3300" dirty="0"/>
              <a:t>, </a:t>
            </a:r>
          </a:p>
          <a:p>
            <a:r>
              <a:rPr lang="en-US" sz="3300" dirty="0"/>
              <a:t>even unto the end of the world. Amen.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4007" r="4464" b="7780"/>
          <a:stretch/>
        </p:blipFill>
        <p:spPr>
          <a:xfrm>
            <a:off x="6781800" y="4648200"/>
            <a:ext cx="24821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9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8915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III. God Revealed a Plan to Renew Our Fellowship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D. God Perfectly Fulfilled His Plan to Save Us: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     the Gospel Age Began in Acts 2!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19118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055D7-D7D0-4283-ADAE-AF97133322C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 rot="-223687">
            <a:off x="1295400" y="1066800"/>
            <a:ext cx="7162800" cy="1219200"/>
          </a:xfrm>
          <a:prstGeom prst="curvedDownArrow">
            <a:avLst>
              <a:gd name="adj1" fmla="val 38296"/>
              <a:gd name="adj2" fmla="val 167981"/>
              <a:gd name="adj3" fmla="val 395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28600" y="2362200"/>
            <a:ext cx="2743200" cy="3368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/>
              <a:t>1800 B.C.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PROMISE TO ABRAM: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SAVIOR</a:t>
            </a:r>
          </a:p>
          <a:p>
            <a:pPr algn="ctr">
              <a:spcBef>
                <a:spcPct val="50000"/>
              </a:spcBef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Gen. 12:3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505200" y="2438400"/>
            <a:ext cx="2514600" cy="2484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 dirty="0"/>
              <a:t>1400 B.C.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LAW OF MOSES</a:t>
            </a:r>
          </a:p>
          <a:p>
            <a:pPr algn="ctr">
              <a:spcBef>
                <a:spcPct val="50000"/>
              </a:spcBef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Ex. 20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6516210" y="2133600"/>
            <a:ext cx="2362200" cy="25237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/>
              <a:t>A.D. 33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CHRIST 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rgbClr val="A50021"/>
                </a:solidFill>
              </a:rPr>
              <a:t>Reigns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The Gospel</a:t>
            </a: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6477000" y="6172200"/>
            <a:ext cx="2438400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ACTS 2 </a:t>
            </a:r>
          </a:p>
        </p:txBody>
      </p:sp>
      <p:pic>
        <p:nvPicPr>
          <p:cNvPr id="57352" name="Picture 7" descr="j0239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2000"/>
            <a:ext cx="10572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8" descr="Canvas"/>
          <p:cNvSpPr>
            <a:spLocks noChangeArrowheads="1"/>
          </p:cNvSpPr>
          <p:nvPr/>
        </p:nvSpPr>
        <p:spPr bwMode="auto">
          <a:xfrm>
            <a:off x="0" y="0"/>
            <a:ext cx="3200400" cy="1219200"/>
          </a:xfrm>
          <a:prstGeom prst="rect">
            <a:avLst/>
          </a:prstGeom>
          <a:blipFill dpi="0" rotWithShape="1">
            <a:blip r:embed="rId4" cstate="print">
              <a:alphaModFix amt="96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600" u="sng" dirty="0"/>
              <a:t>PATRIARCHAL AGE</a:t>
            </a:r>
          </a:p>
          <a:p>
            <a:pPr algn="ctr"/>
            <a:r>
              <a:rPr lang="en-US" sz="2600" dirty="0"/>
              <a:t>Adam to Moses</a:t>
            </a:r>
          </a:p>
        </p:txBody>
      </p:sp>
      <p:sp>
        <p:nvSpPr>
          <p:cNvPr id="57354" name="Rectangle 9" descr="Canvas"/>
          <p:cNvSpPr>
            <a:spLocks noChangeArrowheads="1"/>
          </p:cNvSpPr>
          <p:nvPr/>
        </p:nvSpPr>
        <p:spPr bwMode="auto">
          <a:xfrm>
            <a:off x="3429000" y="152400"/>
            <a:ext cx="2514600" cy="9144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600" u="sng"/>
              <a:t>MOSAIC AGE</a:t>
            </a:r>
          </a:p>
          <a:p>
            <a:pPr algn="ctr"/>
            <a:r>
              <a:rPr lang="en-US" sz="2600"/>
              <a:t>Moses to Christ</a:t>
            </a:r>
          </a:p>
        </p:txBody>
      </p:sp>
      <p:sp>
        <p:nvSpPr>
          <p:cNvPr id="57355" name="Rectangle 10" descr="Canvas"/>
          <p:cNvSpPr>
            <a:spLocks noChangeArrowheads="1"/>
          </p:cNvSpPr>
          <p:nvPr/>
        </p:nvSpPr>
        <p:spPr bwMode="auto">
          <a:xfrm>
            <a:off x="6553200" y="152400"/>
            <a:ext cx="2362200" cy="9144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600" u="sng"/>
              <a:t>GOSPEL AGE</a:t>
            </a:r>
          </a:p>
          <a:p>
            <a:pPr algn="ctr"/>
            <a:r>
              <a:rPr lang="en-US" sz="2600"/>
              <a:t>Christ to End</a:t>
            </a:r>
          </a:p>
        </p:txBody>
      </p:sp>
    </p:spTree>
    <p:extLst>
      <p:ext uri="{BB962C8B-B14F-4D97-AF65-F5344CB8AC3E}">
        <p14:creationId xmlns:p14="http://schemas.microsoft.com/office/powerpoint/2010/main" val="21254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295400"/>
            <a:ext cx="9067800" cy="4939814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150" dirty="0"/>
              <a:t>1 And he </a:t>
            </a:r>
            <a:r>
              <a:rPr lang="en-US" sz="3150" dirty="0" err="1"/>
              <a:t>shewed</a:t>
            </a:r>
            <a:r>
              <a:rPr lang="en-US" sz="3150" dirty="0"/>
              <a:t> me </a:t>
            </a:r>
            <a:r>
              <a:rPr lang="en-US" sz="315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 pure river of water of life</a:t>
            </a:r>
            <a:r>
              <a:rPr lang="en-US" sz="3150" dirty="0"/>
              <a:t>, </a:t>
            </a:r>
          </a:p>
          <a:p>
            <a:r>
              <a:rPr lang="en-US" sz="3150" dirty="0"/>
              <a:t>clear as crystal, </a:t>
            </a:r>
          </a:p>
          <a:p>
            <a:r>
              <a:rPr lang="en-US" sz="3150" dirty="0"/>
              <a:t>proceeding out of the throne of God and of the Lamb.</a:t>
            </a:r>
          </a:p>
          <a:p>
            <a:r>
              <a:rPr lang="en-US" sz="3150" dirty="0"/>
              <a:t> 2 In the midst of the street of it, </a:t>
            </a:r>
          </a:p>
          <a:p>
            <a:r>
              <a:rPr lang="en-US" sz="3150" dirty="0"/>
              <a:t>and on either side of the river, </a:t>
            </a:r>
          </a:p>
          <a:p>
            <a:r>
              <a:rPr lang="en-US" sz="3150" dirty="0"/>
              <a:t>was there </a:t>
            </a:r>
            <a:r>
              <a:rPr lang="en-US" sz="315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the tree of life</a:t>
            </a:r>
            <a:r>
              <a:rPr lang="en-US" sz="3150" dirty="0"/>
              <a:t>, </a:t>
            </a:r>
          </a:p>
          <a:p>
            <a:r>
              <a:rPr lang="en-US" sz="3150" dirty="0"/>
              <a:t>which bare twelve manner of fruits, </a:t>
            </a:r>
          </a:p>
          <a:p>
            <a:r>
              <a:rPr lang="en-US" sz="3150" dirty="0"/>
              <a:t>and yielded her fruit every month: </a:t>
            </a:r>
          </a:p>
          <a:p>
            <a:r>
              <a:rPr lang="en-US" sz="3150" dirty="0"/>
              <a:t>and the leaves of the tree were for the healing </a:t>
            </a:r>
          </a:p>
          <a:p>
            <a:r>
              <a:rPr lang="en-US" sz="3150" dirty="0"/>
              <a:t>of the nations.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458200" cy="121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1.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Rev. 22:1-2 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The tree of life:  lost at Eden, 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    found in heaven!</a:t>
            </a:r>
          </a:p>
        </p:txBody>
      </p:sp>
    </p:spTree>
    <p:extLst>
      <p:ext uri="{BB962C8B-B14F-4D97-AF65-F5344CB8AC3E}">
        <p14:creationId xmlns:p14="http://schemas.microsoft.com/office/powerpoint/2010/main" val="9616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2514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IV.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We Find Eternal Fellowship with God in Heaven: </a:t>
            </a:r>
          </a:p>
          <a:p>
            <a:pPr marL="0" lvl="1" indent="0"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     the Tree of Life Awaits Us There!</a:t>
            </a:r>
            <a:endParaRPr lang="en-US" sz="3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A. Fellowship with God Makes Heaven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Heaven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Rev. 22:1-4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The water of life &amp; the tree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15942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685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Rev. 22:1-4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water of life &amp; the tree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1BA308F9-2711-44D9-8A83-F6C98215A72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6524863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000" dirty="0"/>
              <a:t> 1 And he </a:t>
            </a:r>
            <a:r>
              <a:rPr lang="en-US" sz="3000" dirty="0" err="1"/>
              <a:t>shewed</a:t>
            </a:r>
            <a:r>
              <a:rPr lang="en-US" sz="3000" dirty="0"/>
              <a:t> me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 pure river of water of life</a:t>
            </a:r>
            <a:r>
              <a:rPr lang="en-US" sz="3000" dirty="0"/>
              <a:t>, </a:t>
            </a:r>
          </a:p>
          <a:p>
            <a:r>
              <a:rPr lang="en-US" sz="3000" dirty="0"/>
              <a:t>clear as crystal, </a:t>
            </a:r>
          </a:p>
          <a:p>
            <a:r>
              <a:rPr lang="en-US" sz="3000" dirty="0"/>
              <a:t>proceeding out of the throne of God and of the Lamb.</a:t>
            </a:r>
          </a:p>
          <a:p>
            <a:r>
              <a:rPr lang="en-US" sz="3000" dirty="0"/>
              <a:t> 2 In the midst of the street of it, </a:t>
            </a:r>
          </a:p>
          <a:p>
            <a:r>
              <a:rPr lang="en-US" sz="3000" dirty="0"/>
              <a:t>and on either side of the river, </a:t>
            </a:r>
          </a:p>
          <a:p>
            <a:r>
              <a:rPr lang="en-US" sz="3000" dirty="0"/>
              <a:t>was there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the tree of life</a:t>
            </a:r>
            <a:r>
              <a:rPr lang="en-US" sz="3000" dirty="0"/>
              <a:t>, </a:t>
            </a:r>
          </a:p>
          <a:p>
            <a:r>
              <a:rPr lang="en-US" sz="3000" dirty="0"/>
              <a:t>which bare twelve manner of fruits, </a:t>
            </a:r>
          </a:p>
          <a:p>
            <a:r>
              <a:rPr lang="en-US" sz="3000" dirty="0"/>
              <a:t>and yielded her fruit every month: </a:t>
            </a:r>
          </a:p>
          <a:p>
            <a:r>
              <a:rPr lang="en-US" sz="2800" dirty="0"/>
              <a:t>and the leaves of the tree were for the healing of the nations.</a:t>
            </a:r>
          </a:p>
          <a:p>
            <a:r>
              <a:rPr lang="en-US" sz="3000" dirty="0"/>
              <a:t> 3 And there shall be no more curse: </a:t>
            </a:r>
          </a:p>
          <a:p>
            <a:r>
              <a:rPr lang="en-US" sz="3000" dirty="0"/>
              <a:t>but the throne of God and of the Lamb shall be in it; </a:t>
            </a:r>
          </a:p>
          <a:p>
            <a:r>
              <a:rPr lang="en-US" sz="3000" dirty="0"/>
              <a:t>and his servants shall serve him:</a:t>
            </a:r>
          </a:p>
          <a:p>
            <a:r>
              <a:rPr lang="en-US" sz="3000" dirty="0"/>
              <a:t> 4 And they shall see his face; </a:t>
            </a:r>
          </a:p>
          <a:p>
            <a:r>
              <a:rPr lang="en-US" sz="3000" dirty="0"/>
              <a:t>and his name shall be in their foreheads.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2723" y="2356247"/>
            <a:ext cx="4354077" cy="61555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Tree: perpetuate life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75E872-1EB4-4B1A-92D0-F583CC89D0BE}"/>
              </a:ext>
            </a:extLst>
          </p:cNvPr>
          <p:cNvSpPr txBox="1">
            <a:spLocks/>
          </p:cNvSpPr>
          <p:nvPr/>
        </p:nvSpPr>
        <p:spPr>
          <a:xfrm>
            <a:off x="6629400" y="598145"/>
            <a:ext cx="2373479" cy="533400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Autofit/>
            <a:scene3d>
              <a:camera prst="perspectiveHeroicExtremeRightFacing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>
                <a:ln>
                  <a:solidFill>
                    <a:sysClr val="windowText" lastClr="000000"/>
                  </a:solidFill>
                </a:ln>
                <a:solidFill>
                  <a:srgbClr val="FDE4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Rev. 22:1-4</a:t>
            </a:r>
          </a:p>
        </p:txBody>
      </p:sp>
    </p:spTree>
    <p:extLst>
      <p:ext uri="{BB962C8B-B14F-4D97-AF65-F5344CB8AC3E}">
        <p14:creationId xmlns:p14="http://schemas.microsoft.com/office/powerpoint/2010/main" val="7053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458200" cy="2087563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Invitation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1.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Rev. 22:1-2 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The tree of life:  lost at Eden, 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    found in heaven!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26962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295400"/>
            <a:ext cx="9067800" cy="4939814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150" dirty="0"/>
              <a:t>1 And he </a:t>
            </a:r>
            <a:r>
              <a:rPr lang="en-US" sz="3150" dirty="0" err="1"/>
              <a:t>shewed</a:t>
            </a:r>
            <a:r>
              <a:rPr lang="en-US" sz="3150" dirty="0"/>
              <a:t> me </a:t>
            </a:r>
            <a:r>
              <a:rPr lang="en-US" sz="315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a pure river of water of life</a:t>
            </a:r>
            <a:r>
              <a:rPr lang="en-US" sz="3150" dirty="0"/>
              <a:t>, </a:t>
            </a:r>
          </a:p>
          <a:p>
            <a:r>
              <a:rPr lang="en-US" sz="3150" dirty="0"/>
              <a:t>clear as crystal, </a:t>
            </a:r>
          </a:p>
          <a:p>
            <a:r>
              <a:rPr lang="en-US" sz="3150" dirty="0"/>
              <a:t>proceeding out of the throne of God and of the Lamb.</a:t>
            </a:r>
          </a:p>
          <a:p>
            <a:r>
              <a:rPr lang="en-US" sz="3150" dirty="0"/>
              <a:t> 2 In the midst of the street of it, </a:t>
            </a:r>
          </a:p>
          <a:p>
            <a:r>
              <a:rPr lang="en-US" sz="3150" dirty="0"/>
              <a:t>and on either side of the river, </a:t>
            </a:r>
          </a:p>
          <a:p>
            <a:r>
              <a:rPr lang="en-US" sz="3150" dirty="0"/>
              <a:t>was there </a:t>
            </a:r>
            <a:r>
              <a:rPr lang="en-US" sz="315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the tree of life</a:t>
            </a:r>
            <a:r>
              <a:rPr lang="en-US" sz="3150" dirty="0"/>
              <a:t>, </a:t>
            </a:r>
          </a:p>
          <a:p>
            <a:r>
              <a:rPr lang="en-US" sz="3150" dirty="0"/>
              <a:t>which bare twelve manner of fruits, </a:t>
            </a:r>
          </a:p>
          <a:p>
            <a:r>
              <a:rPr lang="en-US" sz="3150" dirty="0"/>
              <a:t>and yielded her fruit every month: </a:t>
            </a:r>
          </a:p>
          <a:p>
            <a:r>
              <a:rPr lang="en-US" sz="3150" dirty="0"/>
              <a:t>and the leaves of the tree were for the healing </a:t>
            </a:r>
          </a:p>
          <a:p>
            <a:r>
              <a:rPr lang="en-US" sz="3150" dirty="0"/>
              <a:t>of the nations.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458200" cy="121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1. 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Rev. 22:1-2 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The tree of life:  lost at Eden, 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    found in heaven!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8923" y="3651647"/>
            <a:ext cx="4354077" cy="61555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Tree: perpetuate life</a:t>
            </a:r>
          </a:p>
        </p:txBody>
      </p:sp>
    </p:spTree>
    <p:extLst>
      <p:ext uri="{BB962C8B-B14F-4D97-AF65-F5344CB8AC3E}">
        <p14:creationId xmlns:p14="http://schemas.microsoft.com/office/powerpoint/2010/main" val="25436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5059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Invitation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2.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How was it lost, how do we find it?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The tree of life sustained man                                           	in fellowship with God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Sin separated man from God                                   	&amp; the tree of life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God revealed a plan to renew our fellowship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We find eternal fellowship with God in heaven: 	the tree of life awaits us there!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2616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9067800" cy="2392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Invitation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3.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We must choose:  Satan offers lies, sin, &amp; death  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Christ offers salvation &amp; tree of life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Matt. 28:19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Salvation for souls outside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175373"/>
            <a:ext cx="7391400" cy="1615827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300" dirty="0"/>
              <a:t> 19 Go ye therefore, and teach all nations, baptizing them in the name of the Father, </a:t>
            </a:r>
          </a:p>
          <a:p>
            <a:r>
              <a:rPr lang="en-US" sz="3300" dirty="0"/>
              <a:t>and of the Son, and of the Holy Ghost: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4007" r="4464" b="7780"/>
          <a:stretch/>
        </p:blipFill>
        <p:spPr>
          <a:xfrm>
            <a:off x="7315200" y="5139454"/>
            <a:ext cx="1948720" cy="179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6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9067800" cy="2392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Invitation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3.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We must choose:  Satan offers lies, sin, &amp; death  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Christ offers salvation &amp; tree of life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Ja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. 5:16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Salvation for saints who fall into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175373"/>
            <a:ext cx="8610600" cy="2123658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300" dirty="0"/>
              <a:t> 16 Confess your faults one to another, </a:t>
            </a:r>
          </a:p>
          <a:p>
            <a:r>
              <a:rPr lang="en-US" sz="3300" dirty="0"/>
              <a:t>and pray one for another, that ye may be healed. The effectual fervent prayer </a:t>
            </a:r>
          </a:p>
          <a:p>
            <a:r>
              <a:rPr lang="en-US" sz="3300" dirty="0"/>
              <a:t>of a righteous man </a:t>
            </a:r>
            <a:r>
              <a:rPr lang="en-US" sz="3300" dirty="0" err="1"/>
              <a:t>availeth</a:t>
            </a:r>
            <a:r>
              <a:rPr lang="en-US" sz="3300" dirty="0"/>
              <a:t> much.</a:t>
            </a:r>
          </a:p>
        </p:txBody>
      </p:sp>
    </p:spTree>
    <p:extLst>
      <p:ext uri="{BB962C8B-B14F-4D97-AF65-F5344CB8AC3E}">
        <p14:creationId xmlns:p14="http://schemas.microsoft.com/office/powerpoint/2010/main" val="5583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5059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2. 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How was it lost, how do we find it?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The tree of life sustained man                                           	in fellowship with God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Sin separated man from God                                   	&amp; the tree of life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God revealed a plan to renew our fellowship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We find eternal fellowship with God in heaven: 	the tree of life awaits us there!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36248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I. The Tree of Life Sustained Man                                               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   in Fellowship with God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  A. Man Was Created for Fellowship with God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1:27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Only man is made in God’s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4510207"/>
            <a:ext cx="7620000" cy="1661993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400" dirty="0"/>
              <a:t> 27 So God created man in his own image, </a:t>
            </a:r>
          </a:p>
          <a:p>
            <a:r>
              <a:rPr lang="en-US" sz="3400" dirty="0"/>
              <a:t>in the image of God created he him; </a:t>
            </a:r>
          </a:p>
          <a:p>
            <a:r>
              <a:rPr lang="en-US" sz="3400" dirty="0"/>
              <a:t>male and female created he them.</a:t>
            </a:r>
          </a:p>
        </p:txBody>
      </p:sp>
    </p:spTree>
    <p:extLst>
      <p:ext uri="{BB962C8B-B14F-4D97-AF65-F5344CB8AC3E}">
        <p14:creationId xmlns:p14="http://schemas.microsoft.com/office/powerpoint/2010/main" val="9742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I. The Tree of Life Sustained Man                                               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   in Fellowship with God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  B. God Made Man to Live, Not to Die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2:8-9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Man blessed by 3 kinds of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32043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153400" cy="609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2:8-9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Man blessed by 3 kinds of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838200"/>
            <a:ext cx="9067800" cy="3970318"/>
          </a:xfrm>
          <a:prstGeom prst="rect">
            <a:avLst/>
          </a:prstGeom>
          <a:solidFill>
            <a:srgbClr val="FFFFB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150" dirty="0"/>
              <a:t>8 And the LORD God planted a garden </a:t>
            </a:r>
          </a:p>
          <a:p>
            <a:r>
              <a:rPr lang="en-US" sz="3150" dirty="0"/>
              <a:t>eastward in Eden; </a:t>
            </a:r>
          </a:p>
          <a:p>
            <a:r>
              <a:rPr lang="en-US" sz="3150" dirty="0"/>
              <a:t>and there he put the man whom he had formed.</a:t>
            </a:r>
          </a:p>
          <a:p>
            <a:r>
              <a:rPr lang="en-US" sz="3150" dirty="0"/>
              <a:t> 9 And out of the ground made the LORD God to grow every tree that is pleasant to the sight, </a:t>
            </a:r>
          </a:p>
          <a:p>
            <a:r>
              <a:rPr lang="en-US" sz="3150" dirty="0"/>
              <a:t>and good for food; </a:t>
            </a:r>
          </a:p>
          <a:p>
            <a:r>
              <a:rPr lang="en-US" sz="3150" dirty="0"/>
              <a:t>the tree of life also in the midst of the garden, </a:t>
            </a:r>
          </a:p>
          <a:p>
            <a:r>
              <a:rPr lang="en-US" sz="3150" dirty="0"/>
              <a:t>and the tree of knowledge of good and evil.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362200"/>
            <a:ext cx="4490332" cy="61555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Trees:  delicious food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3423047"/>
            <a:ext cx="4354077" cy="61555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Tree: perpetuate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8981" y="4566047"/>
            <a:ext cx="5604419" cy="61555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Tree:  choose good or evil </a:t>
            </a:r>
          </a:p>
        </p:txBody>
      </p:sp>
    </p:spTree>
    <p:extLst>
      <p:ext uri="{BB962C8B-B14F-4D97-AF65-F5344CB8AC3E}">
        <p14:creationId xmlns:p14="http://schemas.microsoft.com/office/powerpoint/2010/main" val="12025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I. The Tree of Life Sustained Man                                                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95000"/>
                  </a:schemeClr>
                </a:solidFill>
              </a:rPr>
              <a:t>    in Fellowship with God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  C. Eden Means Delight, Bliss, Paradise!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2:10-14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River with 4 tributaries,            	land filled with precious metals &amp; minerals</a:t>
            </a:r>
          </a:p>
          <a:p>
            <a:pPr lvl="1">
              <a:buBlip>
                <a:blip r:embed="rId2"/>
              </a:buBlip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Arial Rounded MT Bold" panose="020F0704030504030204" pitchFamily="34" charset="0"/>
              </a:rPr>
              <a:t>Gen. 2:18-25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Adam &amp; Eve shared Eden’s bliss                              	&amp; fellowship with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08F9-2711-44D9-8A83-F6C98215A7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359440">
            <a:off x="2935667" y="202053"/>
            <a:ext cx="5407250" cy="1434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THE TREE OF LIFE:</a:t>
            </a:r>
          </a:p>
          <a:p>
            <a:pPr algn="ctr"/>
            <a:r>
              <a:rPr lang="en-US" sz="5400" b="1" cap="none" spc="0" dirty="0">
                <a:ln/>
                <a:solidFill>
                  <a:srgbClr val="B8CF8B"/>
                </a:solidFill>
                <a:effectLst/>
              </a:rPr>
              <a:t>Lost &amp; Found</a:t>
            </a:r>
          </a:p>
        </p:txBody>
      </p:sp>
    </p:spTree>
    <p:extLst>
      <p:ext uri="{BB962C8B-B14F-4D97-AF65-F5344CB8AC3E}">
        <p14:creationId xmlns:p14="http://schemas.microsoft.com/office/powerpoint/2010/main" val="5964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3344</Words>
  <Application>Microsoft Office PowerPoint</Application>
  <PresentationFormat>On-screen Show (4:3)</PresentationFormat>
  <Paragraphs>418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Aharoni</vt:lpstr>
      <vt:lpstr>Arial</vt:lpstr>
      <vt:lpstr>Arial Rounded MT Bold</vt:lpstr>
      <vt:lpstr>Calibri</vt:lpstr>
      <vt:lpstr>Franklin Gothic Demi</vt:lpstr>
      <vt:lpstr>Garamond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Halbrook</dc:creator>
  <cp:lastModifiedBy>Steven Rudd</cp:lastModifiedBy>
  <cp:revision>59</cp:revision>
  <dcterms:created xsi:type="dcterms:W3CDTF">2013-11-10T01:14:53Z</dcterms:created>
  <dcterms:modified xsi:type="dcterms:W3CDTF">2022-10-23T03:35:20Z</dcterms:modified>
</cp:coreProperties>
</file>