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3"/>
  </p:notesMasterIdLst>
  <p:sldIdLst>
    <p:sldId id="337" r:id="rId2"/>
    <p:sldId id="335" r:id="rId3"/>
    <p:sldId id="320" r:id="rId4"/>
    <p:sldId id="293" r:id="rId5"/>
    <p:sldId id="325" r:id="rId6"/>
    <p:sldId id="327" r:id="rId7"/>
    <p:sldId id="296" r:id="rId8"/>
    <p:sldId id="278" r:id="rId9"/>
    <p:sldId id="258" r:id="rId10"/>
    <p:sldId id="317" r:id="rId11"/>
    <p:sldId id="315" r:id="rId12"/>
    <p:sldId id="316" r:id="rId13"/>
    <p:sldId id="313" r:id="rId14"/>
    <p:sldId id="321" r:id="rId15"/>
    <p:sldId id="259" r:id="rId16"/>
    <p:sldId id="328" r:id="rId17"/>
    <p:sldId id="324" r:id="rId18"/>
    <p:sldId id="322" r:id="rId19"/>
    <p:sldId id="271" r:id="rId20"/>
    <p:sldId id="272" r:id="rId21"/>
    <p:sldId id="270" r:id="rId22"/>
    <p:sldId id="309" r:id="rId23"/>
    <p:sldId id="277" r:id="rId24"/>
    <p:sldId id="276" r:id="rId25"/>
    <p:sldId id="319" r:id="rId26"/>
    <p:sldId id="261" r:id="rId27"/>
    <p:sldId id="297" r:id="rId28"/>
    <p:sldId id="332" r:id="rId29"/>
    <p:sldId id="295" r:id="rId30"/>
    <p:sldId id="329" r:id="rId31"/>
    <p:sldId id="275" r:id="rId32"/>
    <p:sldId id="330" r:id="rId33"/>
    <p:sldId id="274" r:id="rId34"/>
    <p:sldId id="308" r:id="rId35"/>
    <p:sldId id="282" r:id="rId36"/>
    <p:sldId id="290" r:id="rId37"/>
    <p:sldId id="291" r:id="rId38"/>
    <p:sldId id="280" r:id="rId39"/>
    <p:sldId id="284" r:id="rId40"/>
    <p:sldId id="283" r:id="rId41"/>
    <p:sldId id="300" r:id="rId42"/>
    <p:sldId id="257" r:id="rId43"/>
    <p:sldId id="336" r:id="rId44"/>
    <p:sldId id="273" r:id="rId45"/>
    <p:sldId id="294" r:id="rId46"/>
    <p:sldId id="318" r:id="rId47"/>
    <p:sldId id="286" r:id="rId48"/>
    <p:sldId id="301" r:id="rId49"/>
    <p:sldId id="310" r:id="rId50"/>
    <p:sldId id="312" r:id="rId51"/>
    <p:sldId id="333" r:id="rId52"/>
    <p:sldId id="281" r:id="rId53"/>
    <p:sldId id="314" r:id="rId54"/>
    <p:sldId id="285" r:id="rId55"/>
    <p:sldId id="292" r:id="rId56"/>
    <p:sldId id="287" r:id="rId57"/>
    <p:sldId id="298" r:id="rId58"/>
    <p:sldId id="288" r:id="rId59"/>
    <p:sldId id="303" r:id="rId60"/>
    <p:sldId id="304" r:id="rId61"/>
    <p:sldId id="302" r:id="rId62"/>
    <p:sldId id="331" r:id="rId63"/>
    <p:sldId id="269" r:id="rId64"/>
    <p:sldId id="264" r:id="rId65"/>
    <p:sldId id="268" r:id="rId66"/>
    <p:sldId id="289" r:id="rId67"/>
    <p:sldId id="305" r:id="rId68"/>
    <p:sldId id="334" r:id="rId69"/>
    <p:sldId id="323" r:id="rId70"/>
    <p:sldId id="299" r:id="rId71"/>
    <p:sldId id="338" r:id="rId7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139700" marR="0" indent="0" algn="l" defTabSz="457200" rtl="0" fontAlgn="auto" latinLnBrk="0" hangingPunct="0">
      <a:lnSpc>
        <a:spcPts val="4300"/>
      </a:lnSpc>
      <a:spcBef>
        <a:spcPts val="0"/>
      </a:spcBef>
      <a:spcAft>
        <a:spcPts val="0"/>
      </a:spcAft>
      <a:buClrTx/>
      <a:buSzTx/>
      <a:buFontTx/>
      <a:buNone/>
      <a:tabLst>
        <a:tab pos="673100" algn="l"/>
      </a:tabLst>
      <a:defRPr kumimoji="0" sz="3600" b="0" i="0" u="none" strike="noStrike" cap="none" spc="0" normalizeH="0" baseline="0">
        <a:ln>
          <a:noFill/>
        </a:ln>
        <a:solidFill>
          <a:srgbClr val="483F36"/>
        </a:solidFill>
        <a:effectLst/>
        <a:uFillTx/>
        <a:latin typeface="+mn-lt"/>
        <a:ea typeface="+mn-ea"/>
        <a:cs typeface="+mn-cs"/>
        <a:sym typeface="Hoefler Text"/>
      </a:defRPr>
    </a:lvl1pPr>
    <a:lvl2pPr marL="139700" marR="0" indent="342900" algn="l" defTabSz="457200" rtl="0" fontAlgn="auto" latinLnBrk="0" hangingPunct="0">
      <a:lnSpc>
        <a:spcPts val="4300"/>
      </a:lnSpc>
      <a:spcBef>
        <a:spcPts val="0"/>
      </a:spcBef>
      <a:spcAft>
        <a:spcPts val="0"/>
      </a:spcAft>
      <a:buClrTx/>
      <a:buSzTx/>
      <a:buFontTx/>
      <a:buNone/>
      <a:tabLst>
        <a:tab pos="673100" algn="l"/>
      </a:tabLst>
      <a:defRPr kumimoji="0" sz="3600" b="0" i="0" u="none" strike="noStrike" cap="none" spc="0" normalizeH="0" baseline="0">
        <a:ln>
          <a:noFill/>
        </a:ln>
        <a:solidFill>
          <a:srgbClr val="483F36"/>
        </a:solidFill>
        <a:effectLst/>
        <a:uFillTx/>
        <a:latin typeface="+mn-lt"/>
        <a:ea typeface="+mn-ea"/>
        <a:cs typeface="+mn-cs"/>
        <a:sym typeface="Hoefler Text"/>
      </a:defRPr>
    </a:lvl2pPr>
    <a:lvl3pPr marL="139700" marR="0" indent="685800" algn="l" defTabSz="457200" rtl="0" fontAlgn="auto" latinLnBrk="0" hangingPunct="0">
      <a:lnSpc>
        <a:spcPts val="4300"/>
      </a:lnSpc>
      <a:spcBef>
        <a:spcPts val="0"/>
      </a:spcBef>
      <a:spcAft>
        <a:spcPts val="0"/>
      </a:spcAft>
      <a:buClrTx/>
      <a:buSzTx/>
      <a:buFontTx/>
      <a:buNone/>
      <a:tabLst>
        <a:tab pos="673100" algn="l"/>
      </a:tabLst>
      <a:defRPr kumimoji="0" sz="3600" b="0" i="0" u="none" strike="noStrike" cap="none" spc="0" normalizeH="0" baseline="0">
        <a:ln>
          <a:noFill/>
        </a:ln>
        <a:solidFill>
          <a:srgbClr val="483F36"/>
        </a:solidFill>
        <a:effectLst/>
        <a:uFillTx/>
        <a:latin typeface="+mn-lt"/>
        <a:ea typeface="+mn-ea"/>
        <a:cs typeface="+mn-cs"/>
        <a:sym typeface="Hoefler Text"/>
      </a:defRPr>
    </a:lvl3pPr>
    <a:lvl4pPr marL="139700" marR="0" indent="1028700" algn="l" defTabSz="457200" rtl="0" fontAlgn="auto" latinLnBrk="0" hangingPunct="0">
      <a:lnSpc>
        <a:spcPts val="4300"/>
      </a:lnSpc>
      <a:spcBef>
        <a:spcPts val="0"/>
      </a:spcBef>
      <a:spcAft>
        <a:spcPts val="0"/>
      </a:spcAft>
      <a:buClrTx/>
      <a:buSzTx/>
      <a:buFontTx/>
      <a:buNone/>
      <a:tabLst>
        <a:tab pos="673100" algn="l"/>
      </a:tabLst>
      <a:defRPr kumimoji="0" sz="3600" b="0" i="0" u="none" strike="noStrike" cap="none" spc="0" normalizeH="0" baseline="0">
        <a:ln>
          <a:noFill/>
        </a:ln>
        <a:solidFill>
          <a:srgbClr val="483F36"/>
        </a:solidFill>
        <a:effectLst/>
        <a:uFillTx/>
        <a:latin typeface="+mn-lt"/>
        <a:ea typeface="+mn-ea"/>
        <a:cs typeface="+mn-cs"/>
        <a:sym typeface="Hoefler Text"/>
      </a:defRPr>
    </a:lvl4pPr>
    <a:lvl5pPr marL="139700" marR="0" indent="1371600" algn="l" defTabSz="457200" rtl="0" fontAlgn="auto" latinLnBrk="0" hangingPunct="0">
      <a:lnSpc>
        <a:spcPts val="4300"/>
      </a:lnSpc>
      <a:spcBef>
        <a:spcPts val="0"/>
      </a:spcBef>
      <a:spcAft>
        <a:spcPts val="0"/>
      </a:spcAft>
      <a:buClrTx/>
      <a:buSzTx/>
      <a:buFontTx/>
      <a:buNone/>
      <a:tabLst>
        <a:tab pos="673100" algn="l"/>
      </a:tabLst>
      <a:defRPr kumimoji="0" sz="3600" b="0" i="0" u="none" strike="noStrike" cap="none" spc="0" normalizeH="0" baseline="0">
        <a:ln>
          <a:noFill/>
        </a:ln>
        <a:solidFill>
          <a:srgbClr val="483F36"/>
        </a:solidFill>
        <a:effectLst/>
        <a:uFillTx/>
        <a:latin typeface="+mn-lt"/>
        <a:ea typeface="+mn-ea"/>
        <a:cs typeface="+mn-cs"/>
        <a:sym typeface="Hoefler Text"/>
      </a:defRPr>
    </a:lvl5pPr>
    <a:lvl6pPr marL="139700" marR="0" indent="1714500" algn="l" defTabSz="457200" rtl="0" fontAlgn="auto" latinLnBrk="0" hangingPunct="0">
      <a:lnSpc>
        <a:spcPts val="4300"/>
      </a:lnSpc>
      <a:spcBef>
        <a:spcPts val="0"/>
      </a:spcBef>
      <a:spcAft>
        <a:spcPts val="0"/>
      </a:spcAft>
      <a:buClrTx/>
      <a:buSzTx/>
      <a:buFontTx/>
      <a:buNone/>
      <a:tabLst>
        <a:tab pos="673100" algn="l"/>
      </a:tabLst>
      <a:defRPr kumimoji="0" sz="3600" b="0" i="0" u="none" strike="noStrike" cap="none" spc="0" normalizeH="0" baseline="0">
        <a:ln>
          <a:noFill/>
        </a:ln>
        <a:solidFill>
          <a:srgbClr val="483F36"/>
        </a:solidFill>
        <a:effectLst/>
        <a:uFillTx/>
        <a:latin typeface="+mn-lt"/>
        <a:ea typeface="+mn-ea"/>
        <a:cs typeface="+mn-cs"/>
        <a:sym typeface="Hoefler Text"/>
      </a:defRPr>
    </a:lvl6pPr>
    <a:lvl7pPr marL="139700" marR="0" indent="2057400" algn="l" defTabSz="457200" rtl="0" fontAlgn="auto" latinLnBrk="0" hangingPunct="0">
      <a:lnSpc>
        <a:spcPts val="4300"/>
      </a:lnSpc>
      <a:spcBef>
        <a:spcPts val="0"/>
      </a:spcBef>
      <a:spcAft>
        <a:spcPts val="0"/>
      </a:spcAft>
      <a:buClrTx/>
      <a:buSzTx/>
      <a:buFontTx/>
      <a:buNone/>
      <a:tabLst>
        <a:tab pos="673100" algn="l"/>
      </a:tabLst>
      <a:defRPr kumimoji="0" sz="3600" b="0" i="0" u="none" strike="noStrike" cap="none" spc="0" normalizeH="0" baseline="0">
        <a:ln>
          <a:noFill/>
        </a:ln>
        <a:solidFill>
          <a:srgbClr val="483F36"/>
        </a:solidFill>
        <a:effectLst/>
        <a:uFillTx/>
        <a:latin typeface="+mn-lt"/>
        <a:ea typeface="+mn-ea"/>
        <a:cs typeface="+mn-cs"/>
        <a:sym typeface="Hoefler Text"/>
      </a:defRPr>
    </a:lvl7pPr>
    <a:lvl8pPr marL="139700" marR="0" indent="2400300" algn="l" defTabSz="457200" rtl="0" fontAlgn="auto" latinLnBrk="0" hangingPunct="0">
      <a:lnSpc>
        <a:spcPts val="4300"/>
      </a:lnSpc>
      <a:spcBef>
        <a:spcPts val="0"/>
      </a:spcBef>
      <a:spcAft>
        <a:spcPts val="0"/>
      </a:spcAft>
      <a:buClrTx/>
      <a:buSzTx/>
      <a:buFontTx/>
      <a:buNone/>
      <a:tabLst>
        <a:tab pos="673100" algn="l"/>
      </a:tabLst>
      <a:defRPr kumimoji="0" sz="3600" b="0" i="0" u="none" strike="noStrike" cap="none" spc="0" normalizeH="0" baseline="0">
        <a:ln>
          <a:noFill/>
        </a:ln>
        <a:solidFill>
          <a:srgbClr val="483F36"/>
        </a:solidFill>
        <a:effectLst/>
        <a:uFillTx/>
        <a:latin typeface="+mn-lt"/>
        <a:ea typeface="+mn-ea"/>
        <a:cs typeface="+mn-cs"/>
        <a:sym typeface="Hoefler Text"/>
      </a:defRPr>
    </a:lvl8pPr>
    <a:lvl9pPr marL="139700" marR="0" indent="2743200" algn="l" defTabSz="457200" rtl="0" fontAlgn="auto" latinLnBrk="0" hangingPunct="0">
      <a:lnSpc>
        <a:spcPts val="4300"/>
      </a:lnSpc>
      <a:spcBef>
        <a:spcPts val="0"/>
      </a:spcBef>
      <a:spcAft>
        <a:spcPts val="0"/>
      </a:spcAft>
      <a:buClrTx/>
      <a:buSzTx/>
      <a:buFontTx/>
      <a:buNone/>
      <a:tabLst>
        <a:tab pos="673100" algn="l"/>
      </a:tabLst>
      <a:defRPr kumimoji="0" sz="3600" b="0" i="0" u="none" strike="noStrike" cap="none" spc="0" normalizeH="0" baseline="0">
        <a:ln>
          <a:noFill/>
        </a:ln>
        <a:solidFill>
          <a:srgbClr val="483F36"/>
        </a:solidFill>
        <a:effectLst/>
        <a:uFillTx/>
        <a:latin typeface="+mn-lt"/>
        <a:ea typeface="+mn-ea"/>
        <a:cs typeface="+mn-cs"/>
        <a:sym typeface="Hoefler Tex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F1F1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483F36"/>
        </a:fontRef>
        <a:srgbClr val="483F36"/>
      </a:tcTxStyle>
      <a:tcStyle>
        <a:tcBdr>
          <a:left>
            <a:ln w="12700" cap="flat">
              <a:solidFill>
                <a:srgbClr val="824828"/>
              </a:solidFill>
              <a:prstDash val="solid"/>
              <a:miter lim="400000"/>
            </a:ln>
          </a:left>
          <a:right>
            <a:ln w="12700" cap="flat">
              <a:solidFill>
                <a:srgbClr val="824828"/>
              </a:solidFill>
              <a:prstDash val="solid"/>
              <a:miter lim="400000"/>
            </a:ln>
          </a:right>
          <a:top>
            <a:ln w="12700" cap="flat">
              <a:solidFill>
                <a:srgbClr val="824828"/>
              </a:solidFill>
              <a:prstDash val="solid"/>
              <a:miter lim="400000"/>
            </a:ln>
          </a:top>
          <a:bottom>
            <a:ln w="12700" cap="flat">
              <a:solidFill>
                <a:srgbClr val="824828"/>
              </a:solidFill>
              <a:prstDash val="solid"/>
              <a:miter lim="400000"/>
            </a:ln>
          </a:bottom>
          <a:insideH>
            <a:ln w="12700" cap="flat">
              <a:solidFill>
                <a:srgbClr val="824828"/>
              </a:solidFill>
              <a:prstDash val="solid"/>
              <a:miter lim="400000"/>
            </a:ln>
          </a:insideH>
          <a:insideV>
            <a:ln w="12700" cap="flat">
              <a:solidFill>
                <a:srgbClr val="824828"/>
              </a:solidFill>
              <a:prstDash val="solid"/>
              <a:miter lim="400000"/>
            </a:ln>
          </a:insideV>
        </a:tcBdr>
        <a:fill>
          <a:noFill/>
        </a:fill>
      </a:tcStyle>
    </a:wholeTbl>
    <a:band2H>
      <a:tcTxStyle/>
      <a:tcStyle>
        <a:tcBdr/>
        <a:fill>
          <a:solidFill>
            <a:srgbClr val="EFF1F3"/>
          </a:solidFill>
        </a:fill>
      </a:tcStyle>
    </a:band2H>
    <a:firstCol>
      <a:tcTxStyle b="off" i="off">
        <a:fontRef idx="minor">
          <a:srgbClr val="483F36"/>
        </a:fontRef>
        <a:srgbClr val="483F36"/>
      </a:tcTxStyle>
      <a:tcStyle>
        <a:tcBdr>
          <a:left>
            <a:ln w="12700" cap="flat">
              <a:solidFill>
                <a:srgbClr val="824828"/>
              </a:solidFill>
              <a:prstDash val="solid"/>
              <a:miter lim="400000"/>
            </a:ln>
          </a:left>
          <a:right>
            <a:ln w="12700" cap="flat">
              <a:solidFill>
                <a:srgbClr val="824828"/>
              </a:solidFill>
              <a:prstDash val="solid"/>
              <a:miter lim="400000"/>
            </a:ln>
          </a:right>
          <a:top>
            <a:ln w="12700" cap="flat">
              <a:solidFill>
                <a:srgbClr val="824828"/>
              </a:solidFill>
              <a:prstDash val="solid"/>
              <a:miter lim="400000"/>
            </a:ln>
          </a:top>
          <a:bottom>
            <a:ln w="12700" cap="flat">
              <a:solidFill>
                <a:srgbClr val="824828"/>
              </a:solidFill>
              <a:prstDash val="solid"/>
              <a:miter lim="400000"/>
            </a:ln>
          </a:bottom>
          <a:insideH>
            <a:ln w="12700" cap="flat">
              <a:solidFill>
                <a:srgbClr val="824828"/>
              </a:solidFill>
              <a:prstDash val="solid"/>
              <a:miter lim="400000"/>
            </a:ln>
          </a:insideH>
          <a:insideV>
            <a:ln w="12700" cap="flat">
              <a:solidFill>
                <a:srgbClr val="824828"/>
              </a:solidFill>
              <a:prstDash val="solid"/>
              <a:miter lim="400000"/>
            </a:ln>
          </a:insideV>
        </a:tcBdr>
        <a:fill>
          <a:noFill/>
        </a:fill>
      </a:tcStyle>
    </a:firstCol>
    <a:lastRow>
      <a:tcTxStyle b="off" i="off">
        <a:fontRef idx="minor">
          <a:srgbClr val="483F36"/>
        </a:fontRef>
        <a:srgbClr val="483F36"/>
      </a:tcTxStyle>
      <a:tcStyle>
        <a:tcBdr>
          <a:left>
            <a:ln w="12700" cap="flat">
              <a:solidFill>
                <a:srgbClr val="824828"/>
              </a:solidFill>
              <a:prstDash val="solid"/>
              <a:miter lim="400000"/>
            </a:ln>
          </a:left>
          <a:right>
            <a:ln w="12700" cap="flat">
              <a:solidFill>
                <a:srgbClr val="824828"/>
              </a:solidFill>
              <a:prstDash val="solid"/>
              <a:miter lim="400000"/>
            </a:ln>
          </a:right>
          <a:top>
            <a:ln w="12700" cap="flat">
              <a:solidFill>
                <a:srgbClr val="824828"/>
              </a:solidFill>
              <a:prstDash val="solid"/>
              <a:miter lim="400000"/>
            </a:ln>
          </a:top>
          <a:bottom>
            <a:ln w="12700" cap="flat">
              <a:solidFill>
                <a:srgbClr val="824828"/>
              </a:solidFill>
              <a:prstDash val="solid"/>
              <a:miter lim="400000"/>
            </a:ln>
          </a:bottom>
          <a:insideH>
            <a:ln w="12700" cap="flat">
              <a:solidFill>
                <a:srgbClr val="824828"/>
              </a:solidFill>
              <a:prstDash val="solid"/>
              <a:miter lim="400000"/>
            </a:ln>
          </a:insideH>
          <a:insideV>
            <a:ln w="12700" cap="flat">
              <a:solidFill>
                <a:srgbClr val="824828"/>
              </a:solidFill>
              <a:prstDash val="solid"/>
              <a:miter lim="400000"/>
            </a:ln>
          </a:insideV>
        </a:tcBdr>
        <a:fill>
          <a:noFill/>
        </a:fill>
      </a:tcStyle>
    </a:lastRow>
    <a:firstRow>
      <a:tcTxStyle b="off" i="off">
        <a:fontRef idx="minor">
          <a:srgbClr val="483F36"/>
        </a:fontRef>
        <a:srgbClr val="483F36"/>
      </a:tcTxStyle>
      <a:tcStyle>
        <a:tcBdr>
          <a:left>
            <a:ln w="12700" cap="flat">
              <a:solidFill>
                <a:srgbClr val="824828"/>
              </a:solidFill>
              <a:prstDash val="solid"/>
              <a:miter lim="400000"/>
            </a:ln>
          </a:left>
          <a:right>
            <a:ln w="12700" cap="flat">
              <a:solidFill>
                <a:srgbClr val="824828"/>
              </a:solidFill>
              <a:prstDash val="solid"/>
              <a:miter lim="400000"/>
            </a:ln>
          </a:right>
          <a:top>
            <a:ln w="12700" cap="flat">
              <a:solidFill>
                <a:srgbClr val="824828"/>
              </a:solidFill>
              <a:prstDash val="solid"/>
              <a:miter lim="400000"/>
            </a:ln>
          </a:top>
          <a:bottom>
            <a:ln w="12700" cap="flat">
              <a:solidFill>
                <a:srgbClr val="824828"/>
              </a:solidFill>
              <a:prstDash val="solid"/>
              <a:miter lim="400000"/>
            </a:ln>
          </a:bottom>
          <a:insideH>
            <a:ln w="12700" cap="flat">
              <a:solidFill>
                <a:srgbClr val="824828"/>
              </a:solidFill>
              <a:prstDash val="solid"/>
              <a:miter lim="400000"/>
            </a:ln>
          </a:insideH>
          <a:insideV>
            <a:ln w="12700" cap="flat">
              <a:solidFill>
                <a:srgbClr val="824828"/>
              </a:solidFill>
              <a:prstDash val="solid"/>
              <a:miter lim="400000"/>
            </a:ln>
          </a:insideV>
        </a:tcBdr>
        <a:fill>
          <a:noFill/>
        </a:fill>
      </a:tcStyle>
    </a:firstRow>
  </a:tblStyle>
  <a:tblStyle styleId="{D51ADE6A-740E-44AE-83CC-AE7238B6C88D}" styleName="">
    <a:tblBg/>
    <a:wholeTbl>
      <a:tcTxStyle b="off" i="off">
        <a:fontRef idx="minor">
          <a:srgbClr val="483F36"/>
        </a:fontRef>
        <a:srgbClr val="483F36"/>
      </a:tcTxStyle>
      <a:tcStyle>
        <a:tcBdr>
          <a:left>
            <a:ln w="12700" cap="flat">
              <a:solidFill>
                <a:srgbClr val="824828"/>
              </a:solidFill>
              <a:prstDash val="solid"/>
              <a:miter lim="400000"/>
            </a:ln>
          </a:left>
          <a:right>
            <a:ln w="12700" cap="flat">
              <a:solidFill>
                <a:srgbClr val="824828"/>
              </a:solidFill>
              <a:prstDash val="solid"/>
              <a:miter lim="400000"/>
            </a:ln>
          </a:right>
          <a:top>
            <a:ln w="12700" cap="flat">
              <a:solidFill>
                <a:srgbClr val="824828"/>
              </a:solidFill>
              <a:prstDash val="solid"/>
              <a:miter lim="400000"/>
            </a:ln>
          </a:top>
          <a:bottom>
            <a:ln w="12700" cap="flat">
              <a:solidFill>
                <a:srgbClr val="824828"/>
              </a:solidFill>
              <a:prstDash val="solid"/>
              <a:miter lim="400000"/>
            </a:ln>
          </a:bottom>
          <a:insideH>
            <a:ln w="12700" cap="flat">
              <a:solidFill>
                <a:srgbClr val="824828"/>
              </a:solidFill>
              <a:prstDash val="solid"/>
              <a:miter lim="400000"/>
            </a:ln>
          </a:insideH>
          <a:insideV>
            <a:ln w="12700" cap="flat">
              <a:solidFill>
                <a:srgbClr val="824828"/>
              </a:solidFill>
              <a:prstDash val="solid"/>
              <a:miter lim="400000"/>
            </a:ln>
          </a:insideV>
        </a:tcBdr>
        <a:fill>
          <a:noFill/>
        </a:fill>
      </a:tcStyle>
    </a:wholeTbl>
    <a:band2H>
      <a:tcTxStyle/>
      <a:tcStyle>
        <a:tcBdr/>
        <a:fill>
          <a:solidFill>
            <a:srgbClr val="EFF1F3"/>
          </a:solidFill>
        </a:fill>
      </a:tcStyle>
    </a:band2H>
    <a:firstCol>
      <a:tcTxStyle b="off" i="off">
        <a:fontRef idx="minor">
          <a:srgbClr val="483F36"/>
        </a:fontRef>
        <a:srgbClr val="483F36"/>
      </a:tcTxStyle>
      <a:tcStyle>
        <a:tcBdr>
          <a:left>
            <a:ln w="12700" cap="flat">
              <a:solidFill>
                <a:srgbClr val="824828"/>
              </a:solidFill>
              <a:prstDash val="solid"/>
              <a:miter lim="400000"/>
            </a:ln>
          </a:left>
          <a:right>
            <a:ln w="12700" cap="flat">
              <a:solidFill>
                <a:srgbClr val="824828"/>
              </a:solidFill>
              <a:prstDash val="solid"/>
              <a:miter lim="400000"/>
            </a:ln>
          </a:right>
          <a:top>
            <a:ln w="12700" cap="flat">
              <a:solidFill>
                <a:srgbClr val="824828"/>
              </a:solidFill>
              <a:prstDash val="solid"/>
              <a:miter lim="400000"/>
            </a:ln>
          </a:top>
          <a:bottom>
            <a:ln w="12700" cap="flat">
              <a:solidFill>
                <a:srgbClr val="824828"/>
              </a:solidFill>
              <a:prstDash val="solid"/>
              <a:miter lim="400000"/>
            </a:ln>
          </a:bottom>
          <a:insideH>
            <a:ln w="12700" cap="flat">
              <a:solidFill>
                <a:srgbClr val="824828"/>
              </a:solidFill>
              <a:prstDash val="solid"/>
              <a:miter lim="400000"/>
            </a:ln>
          </a:insideH>
          <a:insideV>
            <a:ln w="12700" cap="flat">
              <a:solidFill>
                <a:srgbClr val="824828"/>
              </a:solidFill>
              <a:prstDash val="solid"/>
              <a:miter lim="400000"/>
            </a:ln>
          </a:insideV>
        </a:tcBdr>
        <a:fill>
          <a:noFill/>
        </a:fill>
      </a:tcStyle>
    </a:firstCol>
    <a:lastRow>
      <a:tcTxStyle b="off" i="off">
        <a:fontRef idx="minor">
          <a:srgbClr val="483F36"/>
        </a:fontRef>
        <a:srgbClr val="483F36"/>
      </a:tcTxStyle>
      <a:tcStyle>
        <a:tcBdr>
          <a:left>
            <a:ln w="12700" cap="flat">
              <a:solidFill>
                <a:srgbClr val="824828"/>
              </a:solidFill>
              <a:prstDash val="solid"/>
              <a:miter lim="400000"/>
            </a:ln>
          </a:left>
          <a:right>
            <a:ln w="12700" cap="flat">
              <a:solidFill>
                <a:srgbClr val="824828"/>
              </a:solidFill>
              <a:prstDash val="solid"/>
              <a:miter lim="400000"/>
            </a:ln>
          </a:right>
          <a:top>
            <a:ln w="12700" cap="flat">
              <a:solidFill>
                <a:srgbClr val="824828"/>
              </a:solidFill>
              <a:prstDash val="solid"/>
              <a:miter lim="400000"/>
            </a:ln>
          </a:top>
          <a:bottom>
            <a:ln w="12700" cap="flat">
              <a:solidFill>
                <a:srgbClr val="824828"/>
              </a:solidFill>
              <a:prstDash val="solid"/>
              <a:miter lim="400000"/>
            </a:ln>
          </a:bottom>
          <a:insideH>
            <a:ln w="12700" cap="flat">
              <a:solidFill>
                <a:srgbClr val="824828"/>
              </a:solidFill>
              <a:prstDash val="solid"/>
              <a:miter lim="400000"/>
            </a:ln>
          </a:insideH>
          <a:insideV>
            <a:ln w="12700" cap="flat">
              <a:solidFill>
                <a:srgbClr val="824828"/>
              </a:solidFill>
              <a:prstDash val="solid"/>
              <a:miter lim="400000"/>
            </a:ln>
          </a:insideV>
        </a:tcBdr>
        <a:fill>
          <a:noFill/>
        </a:fill>
      </a:tcStyle>
    </a:lastRow>
    <a:firstRow>
      <a:tcTxStyle b="off" i="off">
        <a:fontRef idx="minor">
          <a:srgbClr val="483F36"/>
        </a:fontRef>
        <a:srgbClr val="483F36"/>
      </a:tcTxStyle>
      <a:tcStyle>
        <a:tcBdr>
          <a:left>
            <a:ln w="12700" cap="flat">
              <a:solidFill>
                <a:srgbClr val="824828"/>
              </a:solidFill>
              <a:prstDash val="solid"/>
              <a:miter lim="400000"/>
            </a:ln>
          </a:left>
          <a:right>
            <a:ln w="12700" cap="flat">
              <a:solidFill>
                <a:srgbClr val="824828"/>
              </a:solidFill>
              <a:prstDash val="solid"/>
              <a:miter lim="400000"/>
            </a:ln>
          </a:right>
          <a:top>
            <a:ln w="12700" cap="flat">
              <a:solidFill>
                <a:srgbClr val="824828"/>
              </a:solidFill>
              <a:prstDash val="solid"/>
              <a:miter lim="400000"/>
            </a:ln>
          </a:top>
          <a:bottom>
            <a:ln w="12700" cap="flat">
              <a:solidFill>
                <a:srgbClr val="824828"/>
              </a:solidFill>
              <a:prstDash val="solid"/>
              <a:miter lim="400000"/>
            </a:ln>
          </a:bottom>
          <a:insideH>
            <a:ln w="12700" cap="flat">
              <a:solidFill>
                <a:srgbClr val="824828"/>
              </a:solidFill>
              <a:prstDash val="solid"/>
              <a:miter lim="400000"/>
            </a:ln>
          </a:insideH>
          <a:insideV>
            <a:ln w="12700" cap="flat">
              <a:solidFill>
                <a:srgbClr val="824828"/>
              </a:solidFill>
              <a:prstDash val="solid"/>
              <a:miter lim="400000"/>
            </a:ln>
          </a:insideV>
        </a:tcBdr>
        <a:fill>
          <a:noFill/>
        </a:fill>
      </a:tcStyle>
    </a:firstRow>
  </a:tblStyle>
  <a:tblStyle styleId="{4A9BC294-FFE2-49D5-8D69-9E1BD2C41BD5}" styleName="">
    <a:tblBg/>
    <a:wholeTbl>
      <a:tcTxStyle b="off" i="off">
        <a:fontRef idx="minor">
          <a:srgbClr val="483F36"/>
        </a:fontRef>
        <a:srgbClr val="483F36"/>
      </a:tcTxStyle>
      <a:tcStyle>
        <a:tcBdr>
          <a:left>
            <a:ln w="12700" cap="flat">
              <a:solidFill>
                <a:srgbClr val="824828"/>
              </a:solidFill>
              <a:prstDash val="solid"/>
              <a:miter lim="400000"/>
            </a:ln>
          </a:left>
          <a:right>
            <a:ln w="12700" cap="flat">
              <a:solidFill>
                <a:srgbClr val="824828"/>
              </a:solidFill>
              <a:prstDash val="solid"/>
              <a:miter lim="400000"/>
            </a:ln>
          </a:right>
          <a:top>
            <a:ln w="12700" cap="flat">
              <a:solidFill>
                <a:srgbClr val="824828"/>
              </a:solidFill>
              <a:prstDash val="solid"/>
              <a:miter lim="400000"/>
            </a:ln>
          </a:top>
          <a:bottom>
            <a:ln w="12700" cap="flat">
              <a:solidFill>
                <a:srgbClr val="824828"/>
              </a:solidFill>
              <a:prstDash val="solid"/>
              <a:miter lim="400000"/>
            </a:ln>
          </a:bottom>
          <a:insideH>
            <a:ln w="12700" cap="flat">
              <a:solidFill>
                <a:srgbClr val="824828"/>
              </a:solidFill>
              <a:prstDash val="solid"/>
              <a:miter lim="400000"/>
            </a:ln>
          </a:insideH>
          <a:insideV>
            <a:ln w="12700" cap="flat">
              <a:solidFill>
                <a:srgbClr val="824828"/>
              </a:solidFill>
              <a:prstDash val="solid"/>
              <a:miter lim="400000"/>
            </a:ln>
          </a:insideV>
        </a:tcBdr>
        <a:fill>
          <a:noFill/>
        </a:fill>
      </a:tcStyle>
    </a:wholeTbl>
    <a:band2H>
      <a:tcTxStyle/>
      <a:tcStyle>
        <a:tcBdr/>
        <a:fill>
          <a:solidFill>
            <a:srgbClr val="EFF1F3"/>
          </a:solidFill>
        </a:fill>
      </a:tcStyle>
    </a:band2H>
    <a:firstCol>
      <a:tcTxStyle b="off" i="off">
        <a:fontRef idx="minor">
          <a:srgbClr val="483F36"/>
        </a:fontRef>
        <a:srgbClr val="483F36"/>
      </a:tcTxStyle>
      <a:tcStyle>
        <a:tcBdr>
          <a:left>
            <a:ln w="12700" cap="flat">
              <a:solidFill>
                <a:srgbClr val="824828"/>
              </a:solidFill>
              <a:prstDash val="solid"/>
              <a:miter lim="400000"/>
            </a:ln>
          </a:left>
          <a:right>
            <a:ln w="12700" cap="flat">
              <a:solidFill>
                <a:srgbClr val="824828"/>
              </a:solidFill>
              <a:prstDash val="solid"/>
              <a:miter lim="400000"/>
            </a:ln>
          </a:right>
          <a:top>
            <a:ln w="12700" cap="flat">
              <a:solidFill>
                <a:srgbClr val="824828"/>
              </a:solidFill>
              <a:prstDash val="solid"/>
              <a:miter lim="400000"/>
            </a:ln>
          </a:top>
          <a:bottom>
            <a:ln w="12700" cap="flat">
              <a:solidFill>
                <a:srgbClr val="824828"/>
              </a:solidFill>
              <a:prstDash val="solid"/>
              <a:miter lim="400000"/>
            </a:ln>
          </a:bottom>
          <a:insideH>
            <a:ln w="12700" cap="flat">
              <a:solidFill>
                <a:srgbClr val="824828"/>
              </a:solidFill>
              <a:prstDash val="solid"/>
              <a:miter lim="400000"/>
            </a:ln>
          </a:insideH>
          <a:insideV>
            <a:ln w="12700" cap="flat">
              <a:solidFill>
                <a:srgbClr val="824828"/>
              </a:solidFill>
              <a:prstDash val="solid"/>
              <a:miter lim="400000"/>
            </a:ln>
          </a:insideV>
        </a:tcBdr>
        <a:fill>
          <a:noFill/>
        </a:fill>
      </a:tcStyle>
    </a:firstCol>
    <a:lastRow>
      <a:tcTxStyle b="off" i="off">
        <a:fontRef idx="minor">
          <a:srgbClr val="483F36"/>
        </a:fontRef>
        <a:srgbClr val="483F36"/>
      </a:tcTxStyle>
      <a:tcStyle>
        <a:tcBdr>
          <a:left>
            <a:ln w="12700" cap="flat">
              <a:solidFill>
                <a:srgbClr val="824828"/>
              </a:solidFill>
              <a:prstDash val="solid"/>
              <a:miter lim="400000"/>
            </a:ln>
          </a:left>
          <a:right>
            <a:ln w="12700" cap="flat">
              <a:solidFill>
                <a:srgbClr val="824828"/>
              </a:solidFill>
              <a:prstDash val="solid"/>
              <a:miter lim="400000"/>
            </a:ln>
          </a:right>
          <a:top>
            <a:ln w="12700" cap="flat">
              <a:solidFill>
                <a:srgbClr val="824828"/>
              </a:solidFill>
              <a:prstDash val="solid"/>
              <a:miter lim="400000"/>
            </a:ln>
          </a:top>
          <a:bottom>
            <a:ln w="12700" cap="flat">
              <a:solidFill>
                <a:srgbClr val="824828"/>
              </a:solidFill>
              <a:prstDash val="solid"/>
              <a:miter lim="400000"/>
            </a:ln>
          </a:bottom>
          <a:insideH>
            <a:ln w="12700" cap="flat">
              <a:solidFill>
                <a:srgbClr val="824828"/>
              </a:solidFill>
              <a:prstDash val="solid"/>
              <a:miter lim="400000"/>
            </a:ln>
          </a:insideH>
          <a:insideV>
            <a:ln w="12700" cap="flat">
              <a:solidFill>
                <a:srgbClr val="824828"/>
              </a:solidFill>
              <a:prstDash val="solid"/>
              <a:miter lim="400000"/>
            </a:ln>
          </a:insideV>
        </a:tcBdr>
        <a:fill>
          <a:noFill/>
        </a:fill>
      </a:tcStyle>
    </a:lastRow>
    <a:firstRow>
      <a:tcTxStyle b="off" i="off">
        <a:fontRef idx="minor">
          <a:srgbClr val="483F36"/>
        </a:fontRef>
        <a:srgbClr val="483F36"/>
      </a:tcTxStyle>
      <a:tcStyle>
        <a:tcBdr>
          <a:left>
            <a:ln w="12700" cap="flat">
              <a:solidFill>
                <a:srgbClr val="824828"/>
              </a:solidFill>
              <a:prstDash val="solid"/>
              <a:miter lim="400000"/>
            </a:ln>
          </a:left>
          <a:right>
            <a:ln w="12700" cap="flat">
              <a:solidFill>
                <a:srgbClr val="824828"/>
              </a:solidFill>
              <a:prstDash val="solid"/>
              <a:miter lim="400000"/>
            </a:ln>
          </a:right>
          <a:top>
            <a:ln w="12700" cap="flat">
              <a:solidFill>
                <a:srgbClr val="824828"/>
              </a:solidFill>
              <a:prstDash val="solid"/>
              <a:miter lim="400000"/>
            </a:ln>
          </a:top>
          <a:bottom>
            <a:ln w="12700" cap="flat">
              <a:solidFill>
                <a:srgbClr val="824828"/>
              </a:solidFill>
              <a:prstDash val="solid"/>
              <a:miter lim="400000"/>
            </a:ln>
          </a:bottom>
          <a:insideH>
            <a:ln w="12700" cap="flat">
              <a:solidFill>
                <a:srgbClr val="824828"/>
              </a:solidFill>
              <a:prstDash val="solid"/>
              <a:miter lim="400000"/>
            </a:ln>
          </a:insideH>
          <a:insideV>
            <a:ln w="12700" cap="flat">
              <a:solidFill>
                <a:srgbClr val="824828"/>
              </a:solidFill>
              <a:prstDash val="solid"/>
              <a:miter lim="400000"/>
            </a:ln>
          </a:insideV>
        </a:tcBdr>
        <a:fill>
          <a:noFill/>
        </a:fill>
      </a:tcStyle>
    </a:firstRow>
  </a:tblStyle>
  <a:tblStyle styleId="{CF821DB8-F4EB-4A41-A1BA-3FCAFE7338EE}" styleName="">
    <a:tblBg/>
    <a:wholeTbl>
      <a:tcTxStyle>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36" autoAdjust="0"/>
    <p:restoredTop sz="94980" autoAdjust="0"/>
  </p:normalViewPr>
  <p:slideViewPr>
    <p:cSldViewPr snapToGrid="0" snapToObjects="1">
      <p:cViewPr varScale="1">
        <p:scale>
          <a:sx n="59" d="100"/>
          <a:sy n="59" d="100"/>
        </p:scale>
        <p:origin x="1411"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xfrm>
            <a:off x="1143000" y="685800"/>
            <a:ext cx="4572000" cy="3429000"/>
          </a:xfrm>
          <a:prstGeom prst="rect">
            <a:avLst/>
          </a:prstGeom>
        </p:spPr>
        <p:txBody>
          <a:bodyPr/>
          <a:lstStyle/>
          <a:p>
            <a:endParaRPr/>
          </a:p>
        </p:txBody>
      </p:sp>
      <p:sp>
        <p:nvSpPr>
          <p:cNvPr id="158" name="Shape 15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2752997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r>
              <a:t>Moderate-Alcohol Wines: 12.5%-14% ABV. Unless you weigh 250 lbs or more, two glasses of wine in an hour makes you legally drunk. [40 diluted glasses required; 20 to 30 times more alchol.]</a:t>
            </a:r>
          </a:p>
          <a:p>
            <a:pPr>
              <a:lnSpc>
                <a:spcPct val="117999"/>
              </a:lnSpc>
              <a:defRPr sz="2200">
                <a:latin typeface="Helvetica Neue"/>
                <a:ea typeface="Helvetica Neue"/>
                <a:cs typeface="Helvetica Neue"/>
                <a:sym typeface="Helvetica Neue"/>
              </a:defRPr>
            </a:pPr>
            <a:r>
              <a:t>Fortified wine has a much higher alcohol content than regular varieties. Due to the addition of distilled spirits, such as brandy, </a:t>
            </a:r>
            <a:r>
              <a:rPr>
                <a:solidFill>
                  <a:srgbClr val="FF2600"/>
                </a:solidFill>
              </a:rPr>
              <a:t>fortified wines can contain 17–20% alcohol</a:t>
            </a:r>
            <a:r>
              <a:t>, … </a:t>
            </a:r>
          </a:p>
          <a:p>
            <a:pPr>
              <a:lnSpc>
                <a:spcPct val="117999"/>
              </a:lnSpc>
              <a:defRPr sz="2200">
                <a:latin typeface="Helvetica Neue"/>
                <a:ea typeface="Helvetica Neue"/>
                <a:cs typeface="Helvetica Neue"/>
                <a:sym typeface="Helvetica Neue"/>
              </a:defRPr>
            </a:pPr>
            <a:r>
              <a:t>https://www.healthline.com › nutrition › fortified-wine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2085929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r>
              <a:t>Moderate-Alcohol Wines: 12.5%-14% ABV. Unless you weigh 250 lbs or more, two glasses of wine in an hour makes you legally drunk. [40 diluted glasses required; 20 to 30 times more alchol.]</a:t>
            </a:r>
          </a:p>
          <a:p>
            <a:pPr>
              <a:lnSpc>
                <a:spcPct val="117999"/>
              </a:lnSpc>
              <a:defRPr sz="2200">
                <a:latin typeface="Helvetica Neue"/>
                <a:ea typeface="Helvetica Neue"/>
                <a:cs typeface="Helvetica Neue"/>
                <a:sym typeface="Helvetica Neue"/>
              </a:defRPr>
            </a:pPr>
            <a:r>
              <a:t>Fortified wine has a much higher alcohol content than regular varieties. Due to the addition of distilled spirits, such as brandy, </a:t>
            </a:r>
            <a:r>
              <a:rPr>
                <a:solidFill>
                  <a:srgbClr val="FF2600"/>
                </a:solidFill>
              </a:rPr>
              <a:t>fortified wines can contain 17–20% alcohol</a:t>
            </a:r>
            <a:r>
              <a:t>, … </a:t>
            </a:r>
          </a:p>
          <a:p>
            <a:pPr>
              <a:lnSpc>
                <a:spcPct val="117999"/>
              </a:lnSpc>
              <a:defRPr sz="2200">
                <a:latin typeface="Helvetica Neue"/>
                <a:ea typeface="Helvetica Neue"/>
                <a:cs typeface="Helvetica Neue"/>
                <a:sym typeface="Helvetica Neue"/>
              </a:defRPr>
            </a:pPr>
            <a:r>
              <a:t>https://www.healthline.com › nutrition › fortified-wine</a:t>
            </a:r>
          </a:p>
        </p:txBody>
      </p:sp>
    </p:spTree>
    <p:extLst>
      <p:ext uri="{BB962C8B-B14F-4D97-AF65-F5344CB8AC3E}">
        <p14:creationId xmlns:p14="http://schemas.microsoft.com/office/powerpoint/2010/main" val="2616045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762577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2132854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672557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2632752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477793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2496710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585110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087945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007523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531143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32863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893315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2600452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558316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910173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59361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2452433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0350147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ullets">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2" name="Body Level One…"/>
          <p:cNvSpPr txBox="1">
            <a:spLocks noGrp="1"/>
          </p:cNvSpPr>
          <p:nvPr>
            <p:ph type="body" idx="1"/>
          </p:nvPr>
        </p:nvSpPr>
        <p:spPr>
          <a:xfrm>
            <a:off x="1676400" y="1079500"/>
            <a:ext cx="9652000" cy="7594600"/>
          </a:xfrm>
          <a:prstGeom prst="rect">
            <a:avLst/>
          </a:prstGeom>
        </p:spPr>
        <p:txBody>
          <a:bodyPr anchor="ctr">
            <a:noAutofit/>
          </a:bodyPr>
          <a:lstStyle>
            <a:lvl1pPr marL="609600" indent="-381000" algn="l" defTabSz="457200">
              <a:lnSpc>
                <a:spcPts val="4300"/>
              </a:lnSpc>
              <a:spcBef>
                <a:spcPts val="6500"/>
              </a:spcBef>
              <a:buSzPct val="50000"/>
              <a:buBlip>
                <a:blip r:embed="rId3"/>
              </a:buBlip>
              <a:tabLst>
                <a:tab pos="1143000" algn="l"/>
              </a:tabLst>
              <a:defRPr sz="3600">
                <a:solidFill>
                  <a:srgbClr val="483F36"/>
                </a:solidFill>
                <a:latin typeface="+mn-lt"/>
                <a:ea typeface="+mn-ea"/>
                <a:cs typeface="+mn-cs"/>
                <a:sym typeface="Hoefler Text"/>
              </a:defRPr>
            </a:lvl1pPr>
            <a:lvl2pPr marL="1092200" indent="-381000" algn="l" defTabSz="457200">
              <a:lnSpc>
                <a:spcPts val="4300"/>
              </a:lnSpc>
              <a:spcBef>
                <a:spcPts val="6500"/>
              </a:spcBef>
              <a:buSzPct val="50000"/>
              <a:buBlip>
                <a:blip r:embed="rId3"/>
              </a:buBlip>
              <a:tabLst>
                <a:tab pos="1625600" algn="l"/>
              </a:tabLst>
              <a:defRPr sz="3600">
                <a:solidFill>
                  <a:srgbClr val="483F36"/>
                </a:solidFill>
                <a:latin typeface="+mn-lt"/>
                <a:ea typeface="+mn-ea"/>
                <a:cs typeface="+mn-cs"/>
                <a:sym typeface="Hoefler Text"/>
              </a:defRPr>
            </a:lvl2pPr>
            <a:lvl3pPr marL="1587500" indent="-406400" algn="l" defTabSz="457200">
              <a:lnSpc>
                <a:spcPts val="4300"/>
              </a:lnSpc>
              <a:spcBef>
                <a:spcPts val="6500"/>
              </a:spcBef>
              <a:buSzPct val="50000"/>
              <a:buBlip>
                <a:blip r:embed="rId3"/>
              </a:buBlip>
              <a:tabLst>
                <a:tab pos="2095500" algn="l"/>
              </a:tabLst>
              <a:defRPr sz="3600">
                <a:solidFill>
                  <a:srgbClr val="483F36"/>
                </a:solidFill>
                <a:latin typeface="+mn-lt"/>
                <a:ea typeface="+mn-ea"/>
                <a:cs typeface="+mn-cs"/>
                <a:sym typeface="Hoefler Text"/>
              </a:defRPr>
            </a:lvl3pPr>
            <a:lvl4pPr marL="2082800" indent="-406400" algn="l" defTabSz="457200">
              <a:lnSpc>
                <a:spcPts val="4300"/>
              </a:lnSpc>
              <a:spcBef>
                <a:spcPts val="6500"/>
              </a:spcBef>
              <a:buSzPct val="50000"/>
              <a:buBlip>
                <a:blip r:embed="rId3"/>
              </a:buBlip>
              <a:tabLst>
                <a:tab pos="2590800" algn="l"/>
              </a:tabLst>
              <a:defRPr sz="3600">
                <a:solidFill>
                  <a:srgbClr val="483F36"/>
                </a:solidFill>
                <a:latin typeface="+mn-lt"/>
                <a:ea typeface="+mn-ea"/>
                <a:cs typeface="+mn-cs"/>
                <a:sym typeface="Hoefler Text"/>
              </a:defRPr>
            </a:lvl4pPr>
            <a:lvl5pPr marL="2552700" indent="-393700" algn="l" defTabSz="457200">
              <a:lnSpc>
                <a:spcPts val="4300"/>
              </a:lnSpc>
              <a:spcBef>
                <a:spcPts val="6500"/>
              </a:spcBef>
              <a:buSzPct val="50000"/>
              <a:buBlip>
                <a:blip r:embed="rId3"/>
              </a:buBlip>
              <a:tabLst>
                <a:tab pos="3073400" algn="l"/>
              </a:tabLst>
              <a:defRPr sz="3600">
                <a:solidFill>
                  <a:srgbClr val="483F36"/>
                </a:solidFill>
                <a:latin typeface="+mn-lt"/>
                <a:ea typeface="+mn-ea"/>
                <a:cs typeface="+mn-cs"/>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xfrm>
            <a:off x="6184900" y="8940799"/>
            <a:ext cx="635000" cy="292101"/>
          </a:xfrm>
          <a:prstGeom prst="rect">
            <a:avLst/>
          </a:prstGeom>
        </p:spPr>
        <p:txBody>
          <a:bodyPr wrap="square" lIns="38100" tIns="38100" rIns="38100" bIns="38100" anchor="b"/>
          <a:lstStyle>
            <a:lvl1pPr defTabSz="457200">
              <a:lnSpc>
                <a:spcPts val="1600"/>
              </a:lnSpc>
              <a:tabLst>
                <a:tab pos="1066800" algn="l"/>
              </a:tabLst>
              <a:defRPr sz="1400">
                <a:solidFill>
                  <a:srgbClr val="483F36"/>
                </a:solidFill>
                <a:latin typeface="+mn-lt"/>
                <a:ea typeface="+mn-ea"/>
                <a:cs typeface="+mn-cs"/>
                <a:sym typeface="Hoefler Text"/>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20" name="Title Text"/>
          <p:cNvSpPr txBox="1">
            <a:spLocks noGrp="1"/>
          </p:cNvSpPr>
          <p:nvPr>
            <p:ph type="title"/>
          </p:nvPr>
        </p:nvSpPr>
        <p:spPr>
          <a:prstGeom prst="rect">
            <a:avLst/>
          </a:prstGeom>
        </p:spPr>
        <p:txBody>
          <a:bodyPr/>
          <a:lstStyle/>
          <a:p>
            <a:r>
              <a:t>Title Text</a:t>
            </a:r>
          </a:p>
        </p:txBody>
      </p:sp>
      <p:sp>
        <p:nvSpPr>
          <p:cNvPr id="121" name="Body Level One…"/>
          <p:cNvSpPr txBox="1">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37" name="topaccent.gif" descr="topaccent.gif"/>
          <p:cNvPicPr>
            <a:picLocks noChangeAspect="1"/>
          </p:cNvPicPr>
          <p:nvPr/>
        </p:nvPicPr>
        <p:blipFill>
          <a:blip r:embed="rId3"/>
          <a:stretch>
            <a:fillRect/>
          </a:stretch>
        </p:blipFill>
        <p:spPr>
          <a:xfrm>
            <a:off x="0" y="0"/>
            <a:ext cx="13004800" cy="2336800"/>
          </a:xfrm>
          <a:prstGeom prst="rect">
            <a:avLst/>
          </a:prstGeom>
          <a:ln w="12700">
            <a:miter lim="400000"/>
          </a:ln>
        </p:spPr>
      </p:pic>
      <p:sp>
        <p:nvSpPr>
          <p:cNvPr id="138" name="Title Text"/>
          <p:cNvSpPr txBox="1">
            <a:spLocks noGrp="1"/>
          </p:cNvSpPr>
          <p:nvPr>
            <p:ph type="title"/>
          </p:nvPr>
        </p:nvSpPr>
        <p:spPr>
          <a:xfrm>
            <a:off x="469900" y="0"/>
            <a:ext cx="12065000" cy="2400300"/>
          </a:xfrm>
          <a:prstGeom prst="rect">
            <a:avLst/>
          </a:prstGeom>
          <a:effectLst>
            <a:outerShdw blurRad="127000" dir="2700000" rotWithShape="0">
              <a:srgbClr val="FFFFFF"/>
            </a:outerShdw>
          </a:effectLst>
        </p:spPr>
        <p:txBody>
          <a:bodyPr lIns="0" tIns="0" rIns="0" bIns="0" anchor="ctr">
            <a:noAutofit/>
          </a:bodyPr>
          <a:lstStyle>
            <a:lvl1pPr defTabSz="457200">
              <a:lnSpc>
                <a:spcPts val="8100"/>
              </a:lnSpc>
              <a:spcBef>
                <a:spcPts val="200"/>
              </a:spcBef>
              <a:tabLst>
                <a:tab pos="1219200" algn="l"/>
              </a:tabLst>
              <a:defRPr>
                <a:latin typeface="Times Roman"/>
                <a:ea typeface="Times Roman"/>
                <a:cs typeface="Times Roman"/>
                <a:sym typeface="Times Roman"/>
              </a:defRPr>
            </a:lvl1pPr>
          </a:lstStyle>
          <a:p>
            <a:r>
              <a:t>Title Text</a:t>
            </a:r>
          </a:p>
        </p:txBody>
      </p:sp>
      <p:sp>
        <p:nvSpPr>
          <p:cNvPr id="139" name="Body Level One…"/>
          <p:cNvSpPr txBox="1">
            <a:spLocks noGrp="1"/>
          </p:cNvSpPr>
          <p:nvPr>
            <p:ph type="body" idx="1"/>
          </p:nvPr>
        </p:nvSpPr>
        <p:spPr>
          <a:xfrm>
            <a:off x="1435100" y="2819400"/>
            <a:ext cx="10147300" cy="5956300"/>
          </a:xfrm>
          <a:prstGeom prst="rect">
            <a:avLst/>
          </a:prstGeom>
        </p:spPr>
        <p:txBody>
          <a:bodyPr anchor="ctr">
            <a:noAutofit/>
          </a:bodyPr>
          <a:lstStyle>
            <a:lvl1pPr marL="548084" indent="-548084" algn="l" defTabSz="457200">
              <a:lnSpc>
                <a:spcPts val="4500"/>
              </a:lnSpc>
              <a:spcBef>
                <a:spcPts val="2600"/>
              </a:spcBef>
              <a:buClr>
                <a:srgbClr val="000000"/>
              </a:buClr>
              <a:buSzPct val="99300"/>
              <a:buFont typeface="Gill Sans"/>
              <a:buBlip>
                <a:blip r:embed="rId4"/>
              </a:buBlip>
              <a:tabLst>
                <a:tab pos="1257300" algn="l"/>
              </a:tabLst>
              <a:defRPr sz="3800" b="1">
                <a:solidFill>
                  <a:srgbClr val="EBF3FF"/>
                </a:solidFill>
                <a:latin typeface="Arial"/>
                <a:ea typeface="Arial"/>
                <a:cs typeface="Arial"/>
                <a:sym typeface="Arial"/>
              </a:defRPr>
            </a:lvl1pPr>
            <a:lvl2pPr marL="917971" indent="-435371" algn="l" defTabSz="457200">
              <a:lnSpc>
                <a:spcPts val="3600"/>
              </a:lnSpc>
              <a:spcBef>
                <a:spcPts val="2600"/>
              </a:spcBef>
              <a:buClr>
                <a:srgbClr val="000000"/>
              </a:buClr>
              <a:buSzPct val="99300"/>
              <a:buFont typeface="Gill Sans"/>
              <a:buBlip>
                <a:blip r:embed="rId4"/>
              </a:buBlip>
              <a:tabLst>
                <a:tab pos="1625600" algn="l"/>
              </a:tabLst>
              <a:defRPr sz="3000" b="1">
                <a:solidFill>
                  <a:srgbClr val="CBCBCB"/>
                </a:solidFill>
                <a:latin typeface="Arial"/>
                <a:ea typeface="Arial"/>
                <a:cs typeface="Arial"/>
                <a:sym typeface="Arial"/>
              </a:defRPr>
            </a:lvl2pPr>
            <a:lvl3pPr marL="1319956" indent="-418256" algn="l" defTabSz="457200">
              <a:lnSpc>
                <a:spcPts val="3600"/>
              </a:lnSpc>
              <a:spcBef>
                <a:spcPts val="2600"/>
              </a:spcBef>
              <a:buClr>
                <a:srgbClr val="000000"/>
              </a:buClr>
              <a:buSzPct val="95279"/>
              <a:buFont typeface="Gill Sans"/>
              <a:buBlip>
                <a:blip r:embed="rId4"/>
              </a:buBlip>
              <a:tabLst>
                <a:tab pos="2019300" algn="l"/>
              </a:tabLst>
              <a:defRPr sz="3000">
                <a:solidFill>
                  <a:srgbClr val="CBCBCB"/>
                </a:solidFill>
                <a:latin typeface="Arial"/>
                <a:ea typeface="Arial"/>
                <a:cs typeface="Arial"/>
                <a:sym typeface="Arial"/>
              </a:defRPr>
            </a:lvl3pPr>
            <a:lvl4pPr marL="1657945" indent="-337145" algn="l" defTabSz="457200">
              <a:lnSpc>
                <a:spcPts val="2800"/>
              </a:lnSpc>
              <a:spcBef>
                <a:spcPts val="2600"/>
              </a:spcBef>
              <a:buClr>
                <a:srgbClr val="000000"/>
              </a:buClr>
              <a:buSzPct val="95279"/>
              <a:buFont typeface="Gill Sans"/>
              <a:buBlip>
                <a:blip r:embed="rId4"/>
              </a:buBlip>
              <a:tabLst>
                <a:tab pos="2362200" algn="l"/>
              </a:tabLst>
              <a:defRPr sz="2400">
                <a:solidFill>
                  <a:srgbClr val="CBCBCB"/>
                </a:solidFill>
                <a:latin typeface="Arial"/>
                <a:ea typeface="Arial"/>
                <a:cs typeface="Arial"/>
                <a:sym typeface="Arial"/>
              </a:defRPr>
            </a:lvl4pPr>
            <a:lvl5pPr marL="2000845" indent="-337145" algn="l" defTabSz="457200">
              <a:lnSpc>
                <a:spcPts val="2800"/>
              </a:lnSpc>
              <a:spcBef>
                <a:spcPts val="2600"/>
              </a:spcBef>
              <a:buClr>
                <a:srgbClr val="000000"/>
              </a:buClr>
              <a:buSzPct val="95279"/>
              <a:buFont typeface="Gill Sans"/>
              <a:buBlip>
                <a:blip r:embed="rId4"/>
              </a:buBlip>
              <a:tabLst>
                <a:tab pos="2705100" algn="l"/>
              </a:tabLst>
              <a:defRPr sz="2400">
                <a:solidFill>
                  <a:srgbClr val="CBCBCB"/>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0" name="Slide Number"/>
          <p:cNvSpPr txBox="1">
            <a:spLocks noGrp="1"/>
          </p:cNvSpPr>
          <p:nvPr>
            <p:ph type="sldNum" sz="quarter" idx="2"/>
          </p:nvPr>
        </p:nvSpPr>
        <p:spPr>
          <a:xfrm>
            <a:off x="6330813" y="9277350"/>
            <a:ext cx="343174" cy="335422"/>
          </a:xfrm>
          <a:prstGeom prst="rect">
            <a:avLst/>
          </a:prstGeom>
        </p:spPr>
        <p:txBody>
          <a:bodyPr lIns="38100" tIns="38100" rIns="38100" bIns="38100"/>
          <a:lstStyle>
            <a:lvl1pPr defTabSz="457200">
              <a:lnSpc>
                <a:spcPts val="2100"/>
              </a:lnSpc>
              <a:tabLst>
                <a:tab pos="1066800" algn="l"/>
              </a:tabLst>
              <a:defRPr sz="1800" b="1">
                <a:solidFill>
                  <a:srgbClr val="7B9EC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 name="Slide Number"/>
          <p:cNvSpPr txBox="1">
            <a:spLocks noGrp="1"/>
          </p:cNvSpPr>
          <p:nvPr>
            <p:ph type="sldNum" sz="quarter" idx="2"/>
          </p:nvPr>
        </p:nvSpPr>
        <p:spPr>
          <a:xfrm>
            <a:off x="6184900" y="8940799"/>
            <a:ext cx="635000" cy="292101"/>
          </a:xfrm>
          <a:prstGeom prst="rect">
            <a:avLst/>
          </a:prstGeom>
        </p:spPr>
        <p:txBody>
          <a:bodyPr wrap="square" lIns="38100" tIns="38100" rIns="38100" bIns="38100" anchor="b"/>
          <a:lstStyle>
            <a:lvl1pPr defTabSz="457200">
              <a:lnSpc>
                <a:spcPts val="1600"/>
              </a:lnSpc>
              <a:tabLst>
                <a:tab pos="1066800" algn="l"/>
              </a:tabLst>
              <a:defRPr sz="1400">
                <a:solidFill>
                  <a:srgbClr val="483F36"/>
                </a:solidFill>
                <a:latin typeface="+mn-lt"/>
                <a:ea typeface="+mn-ea"/>
                <a:cs typeface="+mn-cs"/>
                <a:sym typeface="Hoefler Text"/>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7" name="Line"/>
          <p:cNvSpPr/>
          <p:nvPr/>
        </p:nvSpPr>
        <p:spPr>
          <a:xfrm>
            <a:off x="1854187" y="2133600"/>
            <a:ext cx="9296413" cy="0"/>
          </a:xfrm>
          <a:prstGeom prst="line">
            <a:avLst/>
          </a:prstGeom>
          <a:ln w="12700">
            <a:solidFill>
              <a:srgbClr val="E0B464"/>
            </a:solidFill>
            <a:miter lim="400000"/>
          </a:ln>
          <a:effectLst>
            <a:outerShdw blurRad="25400" dist="12700" dir="5400000" rotWithShape="0">
              <a:srgbClr val="000000">
                <a:alpha val="20000"/>
              </a:srgbClr>
            </a:outerShdw>
          </a:effectLst>
        </p:spPr>
        <p:txBody>
          <a:bodyPr lIns="0" tIns="0" rIns="0" bIns="0"/>
          <a:lstStyle/>
          <a:p>
            <a:pPr marL="0">
              <a:lnSpc>
                <a:spcPct val="100000"/>
              </a:lnSpc>
              <a:tabLst/>
              <a:defRPr sz="1200">
                <a:solidFill>
                  <a:srgbClr val="000000"/>
                </a:solidFill>
                <a:latin typeface="Helvetica"/>
                <a:ea typeface="Helvetica"/>
                <a:cs typeface="Helvetica"/>
                <a:sym typeface="Helvetica"/>
              </a:defRPr>
            </a:pPr>
            <a:endParaRPr/>
          </a:p>
        </p:txBody>
      </p:sp>
      <p:sp>
        <p:nvSpPr>
          <p:cNvPr id="48" name="Line"/>
          <p:cNvSpPr/>
          <p:nvPr/>
        </p:nvSpPr>
        <p:spPr>
          <a:xfrm>
            <a:off x="1854187" y="2070100"/>
            <a:ext cx="9296413" cy="0"/>
          </a:xfrm>
          <a:prstGeom prst="line">
            <a:avLst/>
          </a:prstGeom>
          <a:ln w="12700">
            <a:solidFill>
              <a:srgbClr val="E0B464"/>
            </a:solidFill>
            <a:miter lim="400000"/>
          </a:ln>
          <a:effectLst>
            <a:outerShdw blurRad="25400" dist="12700" dir="5400000" rotWithShape="0">
              <a:srgbClr val="000000">
                <a:alpha val="20000"/>
              </a:srgbClr>
            </a:outerShdw>
          </a:effectLst>
        </p:spPr>
        <p:txBody>
          <a:bodyPr lIns="0" tIns="0" rIns="0" bIns="0"/>
          <a:lstStyle/>
          <a:p>
            <a:pPr marL="0">
              <a:lnSpc>
                <a:spcPct val="100000"/>
              </a:lnSpc>
              <a:tabLst/>
              <a:defRPr sz="1200">
                <a:solidFill>
                  <a:srgbClr val="000000"/>
                </a:solidFill>
                <a:latin typeface="Helvetica"/>
                <a:ea typeface="Helvetica"/>
                <a:cs typeface="Helvetica"/>
                <a:sym typeface="Helvetica"/>
              </a:defRPr>
            </a:pPr>
            <a:endParaRPr/>
          </a:p>
        </p:txBody>
      </p:sp>
      <p:sp>
        <p:nvSpPr>
          <p:cNvPr id="49" name="Title Text"/>
          <p:cNvSpPr txBox="1">
            <a:spLocks noGrp="1"/>
          </p:cNvSpPr>
          <p:nvPr>
            <p:ph type="title"/>
          </p:nvPr>
        </p:nvSpPr>
        <p:spPr>
          <a:xfrm>
            <a:off x="1676400" y="203200"/>
            <a:ext cx="9652000" cy="1968500"/>
          </a:xfrm>
          <a:prstGeom prst="rect">
            <a:avLst/>
          </a:prstGeom>
        </p:spPr>
        <p:txBody>
          <a:bodyPr lIns="0" tIns="0" rIns="0" bIns="0">
            <a:noAutofit/>
          </a:bodyPr>
          <a:lstStyle>
            <a:lvl1pPr defTabSz="457200">
              <a:lnSpc>
                <a:spcPts val="7600"/>
              </a:lnSpc>
              <a:spcBef>
                <a:spcPts val="200"/>
              </a:spcBef>
              <a:tabLst>
                <a:tab pos="1219200" algn="l"/>
              </a:tabLst>
              <a:defRPr sz="6400">
                <a:solidFill>
                  <a:srgbClr val="483F36"/>
                </a:solidFill>
                <a:latin typeface="+mn-lt"/>
                <a:ea typeface="+mn-ea"/>
                <a:cs typeface="+mn-cs"/>
                <a:sym typeface="Hoefler Text"/>
              </a:defRPr>
            </a:lvl1pPr>
          </a:lstStyle>
          <a:p>
            <a:r>
              <a:t>Title Text</a:t>
            </a:r>
          </a:p>
        </p:txBody>
      </p:sp>
      <p:sp>
        <p:nvSpPr>
          <p:cNvPr id="50" name="Slide Number"/>
          <p:cNvSpPr txBox="1">
            <a:spLocks noGrp="1"/>
          </p:cNvSpPr>
          <p:nvPr>
            <p:ph type="sldNum" sz="quarter" idx="2"/>
          </p:nvPr>
        </p:nvSpPr>
        <p:spPr>
          <a:xfrm>
            <a:off x="6184900" y="8940799"/>
            <a:ext cx="635000" cy="292101"/>
          </a:xfrm>
          <a:prstGeom prst="rect">
            <a:avLst/>
          </a:prstGeom>
        </p:spPr>
        <p:txBody>
          <a:bodyPr wrap="square" lIns="38100" tIns="38100" rIns="38100" bIns="38100" anchor="b"/>
          <a:lstStyle>
            <a:lvl1pPr defTabSz="457200">
              <a:lnSpc>
                <a:spcPts val="1600"/>
              </a:lnSpc>
              <a:tabLst>
                <a:tab pos="1066800" algn="l"/>
              </a:tabLst>
              <a:defRPr sz="1400">
                <a:solidFill>
                  <a:srgbClr val="483F36"/>
                </a:solidFill>
                <a:latin typeface="+mn-lt"/>
                <a:ea typeface="+mn-ea"/>
                <a:cs typeface="+mn-cs"/>
                <a:sym typeface="Hoefler Text"/>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7" name="Title Text"/>
          <p:cNvSpPr txBox="1">
            <a:spLocks noGrp="1"/>
          </p:cNvSpPr>
          <p:nvPr>
            <p:ph type="title"/>
          </p:nvPr>
        </p:nvSpPr>
        <p:spPr>
          <a:xfrm>
            <a:off x="2413000" y="3009900"/>
            <a:ext cx="8178800" cy="3213100"/>
          </a:xfrm>
          <a:prstGeom prst="rect">
            <a:avLst/>
          </a:prstGeom>
        </p:spPr>
        <p:txBody>
          <a:bodyPr lIns="0" tIns="0" rIns="0" bIns="0" anchor="ctr">
            <a:noAutofit/>
          </a:bodyPr>
          <a:lstStyle>
            <a:lvl1pPr defTabSz="457200">
              <a:lnSpc>
                <a:spcPts val="7600"/>
              </a:lnSpc>
              <a:spcBef>
                <a:spcPts val="200"/>
              </a:spcBef>
              <a:tabLst>
                <a:tab pos="1219200" algn="l"/>
              </a:tabLst>
              <a:defRPr sz="6400">
                <a:solidFill>
                  <a:srgbClr val="483F36"/>
                </a:solidFill>
                <a:latin typeface="+mn-lt"/>
                <a:ea typeface="+mn-ea"/>
                <a:cs typeface="+mn-cs"/>
                <a:sym typeface="Hoefler Text"/>
              </a:defRPr>
            </a:lvl1pPr>
          </a:lstStyle>
          <a:p>
            <a:r>
              <a:t>Title Text</a:t>
            </a:r>
          </a:p>
        </p:txBody>
      </p:sp>
      <p:sp>
        <p:nvSpPr>
          <p:cNvPr id="58" name="Slide Number"/>
          <p:cNvSpPr txBox="1">
            <a:spLocks noGrp="1"/>
          </p:cNvSpPr>
          <p:nvPr>
            <p:ph type="sldNum" sz="quarter" idx="2"/>
          </p:nvPr>
        </p:nvSpPr>
        <p:spPr>
          <a:xfrm>
            <a:off x="6184900" y="8940799"/>
            <a:ext cx="635000" cy="292101"/>
          </a:xfrm>
          <a:prstGeom prst="rect">
            <a:avLst/>
          </a:prstGeom>
        </p:spPr>
        <p:txBody>
          <a:bodyPr wrap="square" lIns="38100" tIns="38100" rIns="38100" bIns="38100" anchor="b"/>
          <a:lstStyle>
            <a:lvl1pPr defTabSz="457200">
              <a:lnSpc>
                <a:spcPts val="1600"/>
              </a:lnSpc>
              <a:tabLst>
                <a:tab pos="1066800" algn="l"/>
              </a:tabLst>
              <a:defRPr sz="1400">
                <a:solidFill>
                  <a:srgbClr val="483F36"/>
                </a:solidFill>
                <a:latin typeface="+mn-lt"/>
                <a:ea typeface="+mn-ea"/>
                <a:cs typeface="+mn-cs"/>
                <a:sym typeface="Hoefler Text"/>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FAECCA"/>
        </a:solidFill>
        <a:effectLst/>
      </p:bgPr>
    </p:bg>
    <p:spTree>
      <p:nvGrpSpPr>
        <p:cNvPr id="1" name=""/>
        <p:cNvGrpSpPr/>
        <p:nvPr/>
      </p:nvGrpSpPr>
      <p:grpSpPr>
        <a:xfrm>
          <a:off x="0" y="0"/>
          <a:ext cx="0" cy="0"/>
          <a:chOff x="0" y="0"/>
          <a:chExt cx="0" cy="0"/>
        </a:xfrm>
      </p:grpSpPr>
      <p:pic>
        <p:nvPicPr>
          <p:cNvPr id="65" name="sandstone_photo-h.pdf" descr="sandstone_photo-h.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a:ln w="25400">
            <a:miter lim="400000"/>
          </a:ln>
          <a:effectLst>
            <a:outerShdw blurRad="25400" dist="12700" dir="5400000" rotWithShape="0">
              <a:srgbClr val="000000">
                <a:alpha val="50000"/>
              </a:srgbClr>
            </a:outerShdw>
          </a:effectLst>
        </p:spPr>
      </p:pic>
      <p:sp>
        <p:nvSpPr>
          <p:cNvPr id="66" name="Title Text"/>
          <p:cNvSpPr txBox="1">
            <a:spLocks noGrp="1"/>
          </p:cNvSpPr>
          <p:nvPr>
            <p:ph type="title"/>
          </p:nvPr>
        </p:nvSpPr>
        <p:spPr>
          <a:xfrm>
            <a:off x="1905000" y="6845300"/>
            <a:ext cx="9194800" cy="2146300"/>
          </a:xfrm>
          <a:prstGeom prst="rect">
            <a:avLst/>
          </a:prstGeom>
        </p:spPr>
        <p:txBody>
          <a:bodyPr lIns="0" tIns="0" rIns="0" bIns="0" anchor="ctr">
            <a:noAutofit/>
          </a:bodyPr>
          <a:lstStyle>
            <a:lvl1pPr defTabSz="457200">
              <a:lnSpc>
                <a:spcPts val="7600"/>
              </a:lnSpc>
              <a:spcBef>
                <a:spcPts val="200"/>
              </a:spcBef>
              <a:tabLst>
                <a:tab pos="1219200" algn="l"/>
              </a:tabLst>
              <a:defRPr sz="6400">
                <a:solidFill>
                  <a:srgbClr val="483F36"/>
                </a:solidFill>
                <a:latin typeface="+mn-lt"/>
                <a:ea typeface="+mn-ea"/>
                <a:cs typeface="+mn-cs"/>
                <a:sym typeface="Hoefler Text"/>
              </a:defRPr>
            </a:lvl1pPr>
          </a:lstStyle>
          <a:p>
            <a:r>
              <a:t>Title Text</a:t>
            </a:r>
          </a:p>
        </p:txBody>
      </p:sp>
      <p:sp>
        <p:nvSpPr>
          <p:cNvPr id="67" name="Slide Number"/>
          <p:cNvSpPr txBox="1">
            <a:spLocks noGrp="1"/>
          </p:cNvSpPr>
          <p:nvPr>
            <p:ph type="sldNum" sz="quarter" idx="2"/>
          </p:nvPr>
        </p:nvSpPr>
        <p:spPr>
          <a:xfrm>
            <a:off x="6184900" y="8940799"/>
            <a:ext cx="635000" cy="292101"/>
          </a:xfrm>
          <a:prstGeom prst="rect">
            <a:avLst/>
          </a:prstGeom>
        </p:spPr>
        <p:txBody>
          <a:bodyPr wrap="square" lIns="38100" tIns="38100" rIns="38100" bIns="38100" anchor="b"/>
          <a:lstStyle>
            <a:lvl1pPr defTabSz="457200">
              <a:lnSpc>
                <a:spcPts val="1600"/>
              </a:lnSpc>
              <a:tabLst>
                <a:tab pos="1066800" algn="l"/>
              </a:tabLst>
              <a:defRPr sz="1400">
                <a:solidFill>
                  <a:srgbClr val="483F36"/>
                </a:solidFill>
                <a:latin typeface="+mn-lt"/>
                <a:ea typeface="+mn-ea"/>
                <a:cs typeface="+mn-cs"/>
                <a:sym typeface="Hoefler Text"/>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FAECCA"/>
        </a:solidFill>
        <a:effectLst/>
      </p:bgPr>
    </p:bg>
    <p:spTree>
      <p:nvGrpSpPr>
        <p:cNvPr id="1" name=""/>
        <p:cNvGrpSpPr/>
        <p:nvPr/>
      </p:nvGrpSpPr>
      <p:grpSpPr>
        <a:xfrm>
          <a:off x="0" y="0"/>
          <a:ext cx="0" cy="0"/>
          <a:chOff x="0" y="0"/>
          <a:chExt cx="0" cy="0"/>
        </a:xfrm>
      </p:grpSpPr>
      <p:pic>
        <p:nvPicPr>
          <p:cNvPr id="74" name="sandstone_photo-v.pdf" descr="sandstone_photo-v.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a:ln w="25400">
            <a:miter lim="400000"/>
          </a:ln>
          <a:effectLst>
            <a:outerShdw blurRad="25400" dist="12700" dir="5400000" rotWithShape="0">
              <a:srgbClr val="000000">
                <a:alpha val="50000"/>
              </a:srgbClr>
            </a:outerShdw>
          </a:effectLst>
        </p:spPr>
      </p:pic>
      <p:sp>
        <p:nvSpPr>
          <p:cNvPr id="75" name="Line"/>
          <p:cNvSpPr/>
          <p:nvPr/>
        </p:nvSpPr>
        <p:spPr>
          <a:xfrm>
            <a:off x="2387587" y="4914900"/>
            <a:ext cx="3225813" cy="0"/>
          </a:xfrm>
          <a:prstGeom prst="line">
            <a:avLst/>
          </a:prstGeom>
          <a:ln w="12700">
            <a:solidFill>
              <a:srgbClr val="E0B464"/>
            </a:solidFill>
            <a:miter lim="400000"/>
          </a:ln>
          <a:effectLst>
            <a:outerShdw blurRad="25400" dist="12700" dir="5400000" rotWithShape="0">
              <a:srgbClr val="000000">
                <a:alpha val="20000"/>
              </a:srgbClr>
            </a:outerShdw>
          </a:effectLst>
        </p:spPr>
        <p:txBody>
          <a:bodyPr lIns="0" tIns="0" rIns="0" bIns="0"/>
          <a:lstStyle/>
          <a:p>
            <a:pPr marL="0">
              <a:lnSpc>
                <a:spcPct val="100000"/>
              </a:lnSpc>
              <a:tabLst/>
              <a:defRPr sz="1200">
                <a:solidFill>
                  <a:srgbClr val="000000"/>
                </a:solidFill>
                <a:latin typeface="Helvetica"/>
                <a:ea typeface="Helvetica"/>
                <a:cs typeface="Helvetica"/>
                <a:sym typeface="Helvetica"/>
              </a:defRPr>
            </a:pPr>
            <a:endParaRPr/>
          </a:p>
        </p:txBody>
      </p:sp>
      <p:sp>
        <p:nvSpPr>
          <p:cNvPr id="76" name="Line"/>
          <p:cNvSpPr/>
          <p:nvPr/>
        </p:nvSpPr>
        <p:spPr>
          <a:xfrm>
            <a:off x="2387587" y="4851400"/>
            <a:ext cx="3225813" cy="0"/>
          </a:xfrm>
          <a:prstGeom prst="line">
            <a:avLst/>
          </a:prstGeom>
          <a:ln w="12700">
            <a:solidFill>
              <a:srgbClr val="E0B464"/>
            </a:solidFill>
            <a:miter lim="400000"/>
          </a:ln>
          <a:effectLst>
            <a:outerShdw blurRad="25400" dist="12700" dir="5400000" rotWithShape="0">
              <a:srgbClr val="000000">
                <a:alpha val="20000"/>
              </a:srgbClr>
            </a:outerShdw>
          </a:effectLst>
        </p:spPr>
        <p:txBody>
          <a:bodyPr lIns="0" tIns="0" rIns="0" bIns="0"/>
          <a:lstStyle/>
          <a:p>
            <a:pPr marL="0">
              <a:lnSpc>
                <a:spcPct val="100000"/>
              </a:lnSpc>
              <a:tabLst/>
              <a:defRPr sz="1200">
                <a:solidFill>
                  <a:srgbClr val="000000"/>
                </a:solidFill>
                <a:latin typeface="Helvetica"/>
                <a:ea typeface="Helvetica"/>
                <a:cs typeface="Helvetica"/>
                <a:sym typeface="Helvetica"/>
              </a:defRPr>
            </a:pPr>
            <a:endParaRPr/>
          </a:p>
        </p:txBody>
      </p:sp>
      <p:sp>
        <p:nvSpPr>
          <p:cNvPr id="77" name="Title Text"/>
          <p:cNvSpPr txBox="1">
            <a:spLocks noGrp="1"/>
          </p:cNvSpPr>
          <p:nvPr>
            <p:ph type="title"/>
          </p:nvPr>
        </p:nvSpPr>
        <p:spPr>
          <a:xfrm>
            <a:off x="889000" y="2006600"/>
            <a:ext cx="5905500" cy="2806700"/>
          </a:xfrm>
          <a:prstGeom prst="rect">
            <a:avLst/>
          </a:prstGeom>
        </p:spPr>
        <p:txBody>
          <a:bodyPr lIns="0" tIns="0" rIns="0" bIns="0">
            <a:noAutofit/>
          </a:bodyPr>
          <a:lstStyle>
            <a:lvl1pPr defTabSz="457200">
              <a:lnSpc>
                <a:spcPts val="6600"/>
              </a:lnSpc>
              <a:spcBef>
                <a:spcPts val="200"/>
              </a:spcBef>
              <a:tabLst>
                <a:tab pos="1219200" algn="l"/>
              </a:tabLst>
              <a:defRPr sz="5500">
                <a:solidFill>
                  <a:srgbClr val="483F36"/>
                </a:solidFill>
                <a:latin typeface="+mn-lt"/>
                <a:ea typeface="+mn-ea"/>
                <a:cs typeface="+mn-cs"/>
                <a:sym typeface="Hoefler Text"/>
              </a:defRPr>
            </a:lvl1pPr>
          </a:lstStyle>
          <a:p>
            <a:r>
              <a:t>Title Text</a:t>
            </a:r>
          </a:p>
        </p:txBody>
      </p:sp>
      <p:sp>
        <p:nvSpPr>
          <p:cNvPr id="78" name="Body Level One…"/>
          <p:cNvSpPr txBox="1">
            <a:spLocks noGrp="1"/>
          </p:cNvSpPr>
          <p:nvPr>
            <p:ph type="body" sz="quarter" idx="1"/>
          </p:nvPr>
        </p:nvSpPr>
        <p:spPr>
          <a:xfrm>
            <a:off x="889000" y="5143500"/>
            <a:ext cx="5905500" cy="2616200"/>
          </a:xfrm>
          <a:prstGeom prst="rect">
            <a:avLst/>
          </a:prstGeom>
        </p:spPr>
        <p:txBody>
          <a:bodyPr>
            <a:noAutofit/>
          </a:bodyPr>
          <a:lstStyle>
            <a:lvl1pPr defTabSz="457200">
              <a:lnSpc>
                <a:spcPts val="3300"/>
              </a:lnSpc>
              <a:spcBef>
                <a:spcPts val="200"/>
              </a:spcBef>
              <a:tabLst>
                <a:tab pos="1219200" algn="l"/>
              </a:tabLst>
              <a:defRPr sz="2800" i="1">
                <a:solidFill>
                  <a:srgbClr val="483F36"/>
                </a:solidFill>
                <a:latin typeface="+mn-lt"/>
                <a:ea typeface="+mn-ea"/>
                <a:cs typeface="+mn-cs"/>
                <a:sym typeface="Hoefler Text"/>
              </a:defRPr>
            </a:lvl1pPr>
            <a:lvl2pPr indent="0" defTabSz="457200">
              <a:lnSpc>
                <a:spcPts val="3300"/>
              </a:lnSpc>
              <a:spcBef>
                <a:spcPts val="200"/>
              </a:spcBef>
              <a:tabLst>
                <a:tab pos="1219200" algn="l"/>
              </a:tabLst>
              <a:defRPr sz="2800" i="1">
                <a:solidFill>
                  <a:srgbClr val="483F36"/>
                </a:solidFill>
                <a:latin typeface="+mn-lt"/>
                <a:ea typeface="+mn-ea"/>
                <a:cs typeface="+mn-cs"/>
                <a:sym typeface="Hoefler Text"/>
              </a:defRPr>
            </a:lvl2pPr>
            <a:lvl3pPr indent="0" defTabSz="457200">
              <a:lnSpc>
                <a:spcPts val="3300"/>
              </a:lnSpc>
              <a:spcBef>
                <a:spcPts val="200"/>
              </a:spcBef>
              <a:tabLst>
                <a:tab pos="1219200" algn="l"/>
              </a:tabLst>
              <a:defRPr sz="2800" i="1">
                <a:solidFill>
                  <a:srgbClr val="483F36"/>
                </a:solidFill>
                <a:latin typeface="+mn-lt"/>
                <a:ea typeface="+mn-ea"/>
                <a:cs typeface="+mn-cs"/>
                <a:sym typeface="Hoefler Text"/>
              </a:defRPr>
            </a:lvl3pPr>
            <a:lvl4pPr indent="0" defTabSz="457200">
              <a:lnSpc>
                <a:spcPts val="3300"/>
              </a:lnSpc>
              <a:spcBef>
                <a:spcPts val="200"/>
              </a:spcBef>
              <a:tabLst>
                <a:tab pos="1219200" algn="l"/>
              </a:tabLst>
              <a:defRPr sz="2800" i="1">
                <a:solidFill>
                  <a:srgbClr val="483F36"/>
                </a:solidFill>
                <a:latin typeface="+mn-lt"/>
                <a:ea typeface="+mn-ea"/>
                <a:cs typeface="+mn-cs"/>
                <a:sym typeface="Hoefler Text"/>
              </a:defRPr>
            </a:lvl4pPr>
            <a:lvl5pPr indent="0" defTabSz="457200">
              <a:lnSpc>
                <a:spcPts val="3300"/>
              </a:lnSpc>
              <a:spcBef>
                <a:spcPts val="200"/>
              </a:spcBef>
              <a:tabLst>
                <a:tab pos="1219200" algn="l"/>
              </a:tabLst>
              <a:defRPr sz="2800" i="1">
                <a:solidFill>
                  <a:srgbClr val="483F36"/>
                </a:solidFill>
                <a:latin typeface="+mn-lt"/>
                <a:ea typeface="+mn-ea"/>
                <a:cs typeface="+mn-cs"/>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79" name="Slide Number"/>
          <p:cNvSpPr txBox="1">
            <a:spLocks noGrp="1"/>
          </p:cNvSpPr>
          <p:nvPr>
            <p:ph type="sldNum" sz="quarter" idx="2"/>
          </p:nvPr>
        </p:nvSpPr>
        <p:spPr>
          <a:xfrm>
            <a:off x="6184900" y="8940799"/>
            <a:ext cx="635000" cy="292101"/>
          </a:xfrm>
          <a:prstGeom prst="rect">
            <a:avLst/>
          </a:prstGeom>
        </p:spPr>
        <p:txBody>
          <a:bodyPr wrap="square" lIns="38100" tIns="38100" rIns="38100" bIns="38100" anchor="b"/>
          <a:lstStyle>
            <a:lvl1pPr defTabSz="457200">
              <a:lnSpc>
                <a:spcPts val="1600"/>
              </a:lnSpc>
              <a:tabLst>
                <a:tab pos="1066800" algn="l"/>
              </a:tabLst>
              <a:defRPr sz="1400">
                <a:solidFill>
                  <a:srgbClr val="483F36"/>
                </a:solidFill>
                <a:latin typeface="+mn-lt"/>
                <a:ea typeface="+mn-ea"/>
                <a:cs typeface="+mn-cs"/>
                <a:sym typeface="Hoefler Text"/>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FAECCA"/>
        </a:solidFill>
        <a:effectLst/>
      </p:bgPr>
    </p:bg>
    <p:spTree>
      <p:nvGrpSpPr>
        <p:cNvPr id="1" name=""/>
        <p:cNvGrpSpPr/>
        <p:nvPr/>
      </p:nvGrpSpPr>
      <p:grpSpPr>
        <a:xfrm>
          <a:off x="0" y="0"/>
          <a:ext cx="0" cy="0"/>
          <a:chOff x="0" y="0"/>
          <a:chExt cx="0" cy="0"/>
        </a:xfrm>
      </p:grpSpPr>
      <p:pic>
        <p:nvPicPr>
          <p:cNvPr id="86" name="sandstone_photo-bullets.pdf" descr="sandstone_photo-bullets.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a:ln w="25400">
            <a:miter lim="400000"/>
          </a:ln>
          <a:effectLst>
            <a:outerShdw blurRad="25400" dist="12700" dir="5400000" rotWithShape="0">
              <a:srgbClr val="000000">
                <a:alpha val="50000"/>
              </a:srgbClr>
            </a:outerShdw>
          </a:effectLst>
        </p:spPr>
      </p:pic>
      <p:sp>
        <p:nvSpPr>
          <p:cNvPr id="87" name="Line"/>
          <p:cNvSpPr/>
          <p:nvPr/>
        </p:nvSpPr>
        <p:spPr>
          <a:xfrm>
            <a:off x="1854187" y="2133600"/>
            <a:ext cx="9296413" cy="0"/>
          </a:xfrm>
          <a:prstGeom prst="line">
            <a:avLst/>
          </a:prstGeom>
          <a:ln w="12700">
            <a:solidFill>
              <a:srgbClr val="E0B464"/>
            </a:solidFill>
            <a:miter lim="400000"/>
          </a:ln>
          <a:effectLst>
            <a:outerShdw blurRad="25400" dist="12700" dir="5400000" rotWithShape="0">
              <a:srgbClr val="000000">
                <a:alpha val="20000"/>
              </a:srgbClr>
            </a:outerShdw>
          </a:effectLst>
        </p:spPr>
        <p:txBody>
          <a:bodyPr lIns="0" tIns="0" rIns="0" bIns="0"/>
          <a:lstStyle/>
          <a:p>
            <a:pPr marL="0">
              <a:lnSpc>
                <a:spcPct val="100000"/>
              </a:lnSpc>
              <a:tabLst/>
              <a:defRPr sz="1200">
                <a:solidFill>
                  <a:srgbClr val="000000"/>
                </a:solidFill>
                <a:latin typeface="Helvetica"/>
                <a:ea typeface="Helvetica"/>
                <a:cs typeface="Helvetica"/>
                <a:sym typeface="Helvetica"/>
              </a:defRPr>
            </a:pPr>
            <a:endParaRPr/>
          </a:p>
        </p:txBody>
      </p:sp>
      <p:sp>
        <p:nvSpPr>
          <p:cNvPr id="88" name="Line"/>
          <p:cNvSpPr/>
          <p:nvPr/>
        </p:nvSpPr>
        <p:spPr>
          <a:xfrm>
            <a:off x="1854187" y="2070100"/>
            <a:ext cx="9296413" cy="0"/>
          </a:xfrm>
          <a:prstGeom prst="line">
            <a:avLst/>
          </a:prstGeom>
          <a:ln w="12700">
            <a:solidFill>
              <a:srgbClr val="E0B464"/>
            </a:solidFill>
            <a:miter lim="400000"/>
          </a:ln>
          <a:effectLst>
            <a:outerShdw blurRad="25400" dist="12700" dir="5400000" rotWithShape="0">
              <a:srgbClr val="000000">
                <a:alpha val="20000"/>
              </a:srgbClr>
            </a:outerShdw>
          </a:effectLst>
        </p:spPr>
        <p:txBody>
          <a:bodyPr lIns="0" tIns="0" rIns="0" bIns="0"/>
          <a:lstStyle/>
          <a:p>
            <a:pPr marL="0">
              <a:lnSpc>
                <a:spcPct val="100000"/>
              </a:lnSpc>
              <a:tabLst/>
              <a:defRPr sz="1200">
                <a:solidFill>
                  <a:srgbClr val="000000"/>
                </a:solidFill>
                <a:latin typeface="Helvetica"/>
                <a:ea typeface="Helvetica"/>
                <a:cs typeface="Helvetica"/>
                <a:sym typeface="Helvetica"/>
              </a:defRPr>
            </a:pPr>
            <a:endParaRPr/>
          </a:p>
        </p:txBody>
      </p:sp>
      <p:sp>
        <p:nvSpPr>
          <p:cNvPr id="89" name="Title Text"/>
          <p:cNvSpPr txBox="1">
            <a:spLocks noGrp="1"/>
          </p:cNvSpPr>
          <p:nvPr>
            <p:ph type="title"/>
          </p:nvPr>
        </p:nvSpPr>
        <p:spPr>
          <a:xfrm>
            <a:off x="1676400" y="203200"/>
            <a:ext cx="9652000" cy="1968500"/>
          </a:xfrm>
          <a:prstGeom prst="rect">
            <a:avLst/>
          </a:prstGeom>
        </p:spPr>
        <p:txBody>
          <a:bodyPr lIns="0" tIns="0" rIns="0" bIns="0">
            <a:noAutofit/>
          </a:bodyPr>
          <a:lstStyle>
            <a:lvl1pPr algn="l" defTabSz="457200">
              <a:lnSpc>
                <a:spcPts val="7600"/>
              </a:lnSpc>
              <a:spcBef>
                <a:spcPts val="200"/>
              </a:spcBef>
              <a:tabLst>
                <a:tab pos="1219200" algn="l"/>
              </a:tabLst>
              <a:defRPr sz="6400">
                <a:solidFill>
                  <a:srgbClr val="483F36"/>
                </a:solidFill>
                <a:latin typeface="+mn-lt"/>
                <a:ea typeface="+mn-ea"/>
                <a:cs typeface="+mn-cs"/>
                <a:sym typeface="Hoefler Text"/>
              </a:defRPr>
            </a:lvl1pPr>
          </a:lstStyle>
          <a:p>
            <a:r>
              <a:t>Title Text</a:t>
            </a:r>
          </a:p>
        </p:txBody>
      </p:sp>
      <p:sp>
        <p:nvSpPr>
          <p:cNvPr id="90" name="Body Level One…"/>
          <p:cNvSpPr txBox="1">
            <a:spLocks noGrp="1"/>
          </p:cNvSpPr>
          <p:nvPr>
            <p:ph type="body" sz="half" idx="1"/>
          </p:nvPr>
        </p:nvSpPr>
        <p:spPr>
          <a:xfrm>
            <a:off x="1676400" y="2641600"/>
            <a:ext cx="4318000" cy="6032500"/>
          </a:xfrm>
          <a:prstGeom prst="rect">
            <a:avLst/>
          </a:prstGeom>
        </p:spPr>
        <p:txBody>
          <a:bodyPr anchor="ctr">
            <a:noAutofit/>
          </a:bodyPr>
          <a:lstStyle>
            <a:lvl1pPr marL="609600" indent="-381000" algn="l" defTabSz="457200">
              <a:lnSpc>
                <a:spcPts val="3600"/>
              </a:lnSpc>
              <a:spcBef>
                <a:spcPts val="4700"/>
              </a:spcBef>
              <a:buSzPct val="60000"/>
              <a:buBlip>
                <a:blip r:embed="rId3"/>
              </a:buBlip>
              <a:tabLst>
                <a:tab pos="1143000" algn="l"/>
              </a:tabLst>
              <a:defRPr sz="3000">
                <a:solidFill>
                  <a:srgbClr val="483F36"/>
                </a:solidFill>
                <a:latin typeface="+mn-lt"/>
                <a:ea typeface="+mn-ea"/>
                <a:cs typeface="+mn-cs"/>
                <a:sym typeface="Hoefler Text"/>
              </a:defRPr>
            </a:lvl1pPr>
            <a:lvl2pPr marL="1092200" indent="-381000" algn="l" defTabSz="457200">
              <a:lnSpc>
                <a:spcPts val="3600"/>
              </a:lnSpc>
              <a:spcBef>
                <a:spcPts val="4700"/>
              </a:spcBef>
              <a:buSzPct val="60000"/>
              <a:buBlip>
                <a:blip r:embed="rId3"/>
              </a:buBlip>
              <a:tabLst>
                <a:tab pos="1625600" algn="l"/>
              </a:tabLst>
              <a:defRPr sz="3000">
                <a:solidFill>
                  <a:srgbClr val="483F36"/>
                </a:solidFill>
                <a:latin typeface="+mn-lt"/>
                <a:ea typeface="+mn-ea"/>
                <a:cs typeface="+mn-cs"/>
                <a:sym typeface="Hoefler Text"/>
              </a:defRPr>
            </a:lvl2pPr>
            <a:lvl3pPr marL="1587500" indent="-406400" algn="l" defTabSz="457200">
              <a:lnSpc>
                <a:spcPts val="3600"/>
              </a:lnSpc>
              <a:spcBef>
                <a:spcPts val="4700"/>
              </a:spcBef>
              <a:buSzPct val="60000"/>
              <a:buBlip>
                <a:blip r:embed="rId3"/>
              </a:buBlip>
              <a:tabLst>
                <a:tab pos="2095500" algn="l"/>
              </a:tabLst>
              <a:defRPr sz="3000">
                <a:solidFill>
                  <a:srgbClr val="483F36"/>
                </a:solidFill>
                <a:latin typeface="+mn-lt"/>
                <a:ea typeface="+mn-ea"/>
                <a:cs typeface="+mn-cs"/>
                <a:sym typeface="Hoefler Text"/>
              </a:defRPr>
            </a:lvl3pPr>
            <a:lvl4pPr marL="2082800" indent="-406400" algn="l" defTabSz="457200">
              <a:lnSpc>
                <a:spcPts val="3600"/>
              </a:lnSpc>
              <a:spcBef>
                <a:spcPts val="4700"/>
              </a:spcBef>
              <a:buSzPct val="60000"/>
              <a:buBlip>
                <a:blip r:embed="rId3"/>
              </a:buBlip>
              <a:tabLst>
                <a:tab pos="2590800" algn="l"/>
              </a:tabLst>
              <a:defRPr sz="3000">
                <a:solidFill>
                  <a:srgbClr val="483F36"/>
                </a:solidFill>
                <a:latin typeface="+mn-lt"/>
                <a:ea typeface="+mn-ea"/>
                <a:cs typeface="+mn-cs"/>
                <a:sym typeface="Hoefler Text"/>
              </a:defRPr>
            </a:lvl4pPr>
            <a:lvl5pPr marL="2552700" indent="-393700" algn="l" defTabSz="457200">
              <a:lnSpc>
                <a:spcPts val="3600"/>
              </a:lnSpc>
              <a:spcBef>
                <a:spcPts val="4700"/>
              </a:spcBef>
              <a:buSzPct val="60000"/>
              <a:buBlip>
                <a:blip r:embed="rId3"/>
              </a:buBlip>
              <a:tabLst>
                <a:tab pos="3073400" algn="l"/>
              </a:tabLst>
              <a:defRPr sz="3000">
                <a:solidFill>
                  <a:srgbClr val="483F36"/>
                </a:solidFill>
                <a:latin typeface="+mn-lt"/>
                <a:ea typeface="+mn-ea"/>
                <a:cs typeface="+mn-cs"/>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91" name="Slide Number"/>
          <p:cNvSpPr txBox="1">
            <a:spLocks noGrp="1"/>
          </p:cNvSpPr>
          <p:nvPr>
            <p:ph type="sldNum" sz="quarter" idx="2"/>
          </p:nvPr>
        </p:nvSpPr>
        <p:spPr>
          <a:xfrm>
            <a:off x="6184900" y="8940799"/>
            <a:ext cx="635000" cy="292101"/>
          </a:xfrm>
          <a:prstGeom prst="rect">
            <a:avLst/>
          </a:prstGeom>
        </p:spPr>
        <p:txBody>
          <a:bodyPr wrap="square" lIns="38100" tIns="38100" rIns="38100" bIns="38100" anchor="b"/>
          <a:lstStyle>
            <a:lvl1pPr defTabSz="457200">
              <a:lnSpc>
                <a:spcPts val="1600"/>
              </a:lnSpc>
              <a:tabLst>
                <a:tab pos="1066800" algn="l"/>
              </a:tabLst>
              <a:defRPr sz="1400">
                <a:solidFill>
                  <a:srgbClr val="483F36"/>
                </a:solidFill>
                <a:latin typeface="+mn-lt"/>
                <a:ea typeface="+mn-ea"/>
                <a:cs typeface="+mn-cs"/>
                <a:sym typeface="Hoefler Tex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mp; Bullets - Left">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8" name="Line"/>
          <p:cNvSpPr/>
          <p:nvPr/>
        </p:nvSpPr>
        <p:spPr>
          <a:xfrm>
            <a:off x="1854187" y="2133600"/>
            <a:ext cx="9296413" cy="0"/>
          </a:xfrm>
          <a:prstGeom prst="line">
            <a:avLst/>
          </a:prstGeom>
          <a:ln w="12700">
            <a:solidFill>
              <a:srgbClr val="E0B464"/>
            </a:solidFill>
            <a:miter lim="400000"/>
          </a:ln>
          <a:effectLst>
            <a:outerShdw blurRad="25400" dist="12700" dir="5400000" rotWithShape="0">
              <a:srgbClr val="000000">
                <a:alpha val="20000"/>
              </a:srgbClr>
            </a:outerShdw>
          </a:effectLst>
        </p:spPr>
        <p:txBody>
          <a:bodyPr lIns="0" tIns="0" rIns="0" bIns="0"/>
          <a:lstStyle/>
          <a:p>
            <a:pPr marL="0">
              <a:lnSpc>
                <a:spcPct val="100000"/>
              </a:lnSpc>
              <a:tabLst/>
              <a:defRPr sz="1200">
                <a:solidFill>
                  <a:srgbClr val="000000"/>
                </a:solidFill>
                <a:latin typeface="Helvetica"/>
                <a:ea typeface="Helvetica"/>
                <a:cs typeface="Helvetica"/>
                <a:sym typeface="Helvetica"/>
              </a:defRPr>
            </a:pPr>
            <a:endParaRPr/>
          </a:p>
        </p:txBody>
      </p:sp>
      <p:sp>
        <p:nvSpPr>
          <p:cNvPr id="99" name="Line"/>
          <p:cNvSpPr/>
          <p:nvPr/>
        </p:nvSpPr>
        <p:spPr>
          <a:xfrm>
            <a:off x="1854187" y="2070100"/>
            <a:ext cx="9296413" cy="0"/>
          </a:xfrm>
          <a:prstGeom prst="line">
            <a:avLst/>
          </a:prstGeom>
          <a:ln w="12700">
            <a:solidFill>
              <a:srgbClr val="E0B464"/>
            </a:solidFill>
            <a:miter lim="400000"/>
          </a:ln>
          <a:effectLst>
            <a:outerShdw blurRad="25400" dist="12700" dir="5400000" rotWithShape="0">
              <a:srgbClr val="000000">
                <a:alpha val="20000"/>
              </a:srgbClr>
            </a:outerShdw>
          </a:effectLst>
        </p:spPr>
        <p:txBody>
          <a:bodyPr lIns="0" tIns="0" rIns="0" bIns="0"/>
          <a:lstStyle/>
          <a:p>
            <a:pPr marL="0">
              <a:lnSpc>
                <a:spcPct val="100000"/>
              </a:lnSpc>
              <a:tabLst/>
              <a:defRPr sz="1200">
                <a:solidFill>
                  <a:srgbClr val="000000"/>
                </a:solidFill>
                <a:latin typeface="Helvetica"/>
                <a:ea typeface="Helvetica"/>
                <a:cs typeface="Helvetica"/>
                <a:sym typeface="Helvetica"/>
              </a:defRPr>
            </a:pPr>
            <a:endParaRPr/>
          </a:p>
        </p:txBody>
      </p:sp>
      <p:sp>
        <p:nvSpPr>
          <p:cNvPr id="100" name="Title Text"/>
          <p:cNvSpPr txBox="1">
            <a:spLocks noGrp="1"/>
          </p:cNvSpPr>
          <p:nvPr>
            <p:ph type="title"/>
          </p:nvPr>
        </p:nvSpPr>
        <p:spPr>
          <a:xfrm>
            <a:off x="1676400" y="203200"/>
            <a:ext cx="9652000" cy="1968500"/>
          </a:xfrm>
          <a:prstGeom prst="rect">
            <a:avLst/>
          </a:prstGeom>
        </p:spPr>
        <p:txBody>
          <a:bodyPr lIns="0" tIns="0" rIns="0" bIns="0">
            <a:noAutofit/>
          </a:bodyPr>
          <a:lstStyle>
            <a:lvl1pPr algn="l" defTabSz="457200">
              <a:lnSpc>
                <a:spcPts val="7600"/>
              </a:lnSpc>
              <a:spcBef>
                <a:spcPts val="200"/>
              </a:spcBef>
              <a:tabLst>
                <a:tab pos="1219200" algn="l"/>
              </a:tabLst>
              <a:defRPr sz="6400">
                <a:solidFill>
                  <a:srgbClr val="483F36"/>
                </a:solidFill>
                <a:latin typeface="+mn-lt"/>
                <a:ea typeface="+mn-ea"/>
                <a:cs typeface="+mn-cs"/>
                <a:sym typeface="Hoefler Text"/>
              </a:defRPr>
            </a:lvl1pPr>
          </a:lstStyle>
          <a:p>
            <a:r>
              <a:t>Title Text</a:t>
            </a:r>
          </a:p>
        </p:txBody>
      </p:sp>
      <p:sp>
        <p:nvSpPr>
          <p:cNvPr id="101" name="Body Level One…"/>
          <p:cNvSpPr txBox="1">
            <a:spLocks noGrp="1"/>
          </p:cNvSpPr>
          <p:nvPr>
            <p:ph type="body" sz="half" idx="1"/>
          </p:nvPr>
        </p:nvSpPr>
        <p:spPr>
          <a:xfrm>
            <a:off x="1676400" y="2641600"/>
            <a:ext cx="4318000" cy="6032500"/>
          </a:xfrm>
          <a:prstGeom prst="rect">
            <a:avLst/>
          </a:prstGeom>
        </p:spPr>
        <p:txBody>
          <a:bodyPr anchor="ctr">
            <a:noAutofit/>
          </a:bodyPr>
          <a:lstStyle>
            <a:lvl1pPr marL="609600" indent="-381000" algn="l" defTabSz="457200">
              <a:lnSpc>
                <a:spcPts val="3600"/>
              </a:lnSpc>
              <a:spcBef>
                <a:spcPts val="4700"/>
              </a:spcBef>
              <a:buSzPct val="60000"/>
              <a:buBlip>
                <a:blip r:embed="rId3"/>
              </a:buBlip>
              <a:tabLst>
                <a:tab pos="1143000" algn="l"/>
              </a:tabLst>
              <a:defRPr sz="3000">
                <a:solidFill>
                  <a:srgbClr val="483F36"/>
                </a:solidFill>
                <a:latin typeface="+mn-lt"/>
                <a:ea typeface="+mn-ea"/>
                <a:cs typeface="+mn-cs"/>
                <a:sym typeface="Hoefler Text"/>
              </a:defRPr>
            </a:lvl1pPr>
            <a:lvl2pPr marL="1092200" indent="-381000" algn="l" defTabSz="457200">
              <a:lnSpc>
                <a:spcPts val="3600"/>
              </a:lnSpc>
              <a:spcBef>
                <a:spcPts val="4700"/>
              </a:spcBef>
              <a:buSzPct val="60000"/>
              <a:buBlip>
                <a:blip r:embed="rId3"/>
              </a:buBlip>
              <a:tabLst>
                <a:tab pos="1625600" algn="l"/>
              </a:tabLst>
              <a:defRPr sz="3000">
                <a:solidFill>
                  <a:srgbClr val="483F36"/>
                </a:solidFill>
                <a:latin typeface="+mn-lt"/>
                <a:ea typeface="+mn-ea"/>
                <a:cs typeface="+mn-cs"/>
                <a:sym typeface="Hoefler Text"/>
              </a:defRPr>
            </a:lvl2pPr>
            <a:lvl3pPr marL="1587500" indent="-406400" algn="l" defTabSz="457200">
              <a:lnSpc>
                <a:spcPts val="3600"/>
              </a:lnSpc>
              <a:spcBef>
                <a:spcPts val="4700"/>
              </a:spcBef>
              <a:buSzPct val="60000"/>
              <a:buBlip>
                <a:blip r:embed="rId3"/>
              </a:buBlip>
              <a:tabLst>
                <a:tab pos="2095500" algn="l"/>
              </a:tabLst>
              <a:defRPr sz="3000">
                <a:solidFill>
                  <a:srgbClr val="483F36"/>
                </a:solidFill>
                <a:latin typeface="+mn-lt"/>
                <a:ea typeface="+mn-ea"/>
                <a:cs typeface="+mn-cs"/>
                <a:sym typeface="Hoefler Text"/>
              </a:defRPr>
            </a:lvl3pPr>
            <a:lvl4pPr marL="2082800" indent="-406400" algn="l" defTabSz="457200">
              <a:lnSpc>
                <a:spcPts val="3600"/>
              </a:lnSpc>
              <a:spcBef>
                <a:spcPts val="4700"/>
              </a:spcBef>
              <a:buSzPct val="60000"/>
              <a:buBlip>
                <a:blip r:embed="rId3"/>
              </a:buBlip>
              <a:tabLst>
                <a:tab pos="2590800" algn="l"/>
              </a:tabLst>
              <a:defRPr sz="3000">
                <a:solidFill>
                  <a:srgbClr val="483F36"/>
                </a:solidFill>
                <a:latin typeface="+mn-lt"/>
                <a:ea typeface="+mn-ea"/>
                <a:cs typeface="+mn-cs"/>
                <a:sym typeface="Hoefler Text"/>
              </a:defRPr>
            </a:lvl4pPr>
            <a:lvl5pPr marL="2552700" indent="-393700" algn="l" defTabSz="457200">
              <a:lnSpc>
                <a:spcPts val="3600"/>
              </a:lnSpc>
              <a:spcBef>
                <a:spcPts val="4700"/>
              </a:spcBef>
              <a:buSzPct val="60000"/>
              <a:buBlip>
                <a:blip r:embed="rId3"/>
              </a:buBlip>
              <a:tabLst>
                <a:tab pos="3073400" algn="l"/>
              </a:tabLst>
              <a:defRPr sz="3000">
                <a:solidFill>
                  <a:srgbClr val="483F36"/>
                </a:solidFill>
                <a:latin typeface="+mn-lt"/>
                <a:ea typeface="+mn-ea"/>
                <a:cs typeface="+mn-cs"/>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102" name="Slide Number"/>
          <p:cNvSpPr txBox="1">
            <a:spLocks noGrp="1"/>
          </p:cNvSpPr>
          <p:nvPr>
            <p:ph type="sldNum" sz="quarter" idx="2"/>
          </p:nvPr>
        </p:nvSpPr>
        <p:spPr>
          <a:xfrm>
            <a:off x="6184900" y="8940799"/>
            <a:ext cx="635000" cy="292101"/>
          </a:xfrm>
          <a:prstGeom prst="rect">
            <a:avLst/>
          </a:prstGeom>
        </p:spPr>
        <p:txBody>
          <a:bodyPr wrap="square" lIns="38100" tIns="38100" rIns="38100" bIns="38100" anchor="b"/>
          <a:lstStyle>
            <a:lvl1pPr defTabSz="457200">
              <a:lnSpc>
                <a:spcPts val="1600"/>
              </a:lnSpc>
              <a:tabLst>
                <a:tab pos="1066800" algn="l"/>
              </a:tabLst>
              <a:defRPr sz="1400">
                <a:solidFill>
                  <a:srgbClr val="483F36"/>
                </a:solidFill>
                <a:latin typeface="+mn-lt"/>
                <a:ea typeface="+mn-ea"/>
                <a:cs typeface="+mn-cs"/>
                <a:sym typeface="Hoefler Text"/>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mp; Bullets - Right">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9" name="Line"/>
          <p:cNvSpPr/>
          <p:nvPr/>
        </p:nvSpPr>
        <p:spPr>
          <a:xfrm>
            <a:off x="1854187" y="2133600"/>
            <a:ext cx="9296413" cy="0"/>
          </a:xfrm>
          <a:prstGeom prst="line">
            <a:avLst/>
          </a:prstGeom>
          <a:ln w="12700">
            <a:solidFill>
              <a:srgbClr val="E0B464"/>
            </a:solidFill>
            <a:miter lim="400000"/>
          </a:ln>
          <a:effectLst>
            <a:outerShdw blurRad="25400" dist="12700" dir="5400000" rotWithShape="0">
              <a:srgbClr val="000000">
                <a:alpha val="20000"/>
              </a:srgbClr>
            </a:outerShdw>
          </a:effectLst>
        </p:spPr>
        <p:txBody>
          <a:bodyPr lIns="0" tIns="0" rIns="0" bIns="0"/>
          <a:lstStyle/>
          <a:p>
            <a:pPr marL="0">
              <a:lnSpc>
                <a:spcPct val="100000"/>
              </a:lnSpc>
              <a:tabLst/>
              <a:defRPr sz="1200">
                <a:solidFill>
                  <a:srgbClr val="000000"/>
                </a:solidFill>
                <a:latin typeface="Helvetica"/>
                <a:ea typeface="Helvetica"/>
                <a:cs typeface="Helvetica"/>
                <a:sym typeface="Helvetica"/>
              </a:defRPr>
            </a:pPr>
            <a:endParaRPr/>
          </a:p>
        </p:txBody>
      </p:sp>
      <p:sp>
        <p:nvSpPr>
          <p:cNvPr id="110" name="Line"/>
          <p:cNvSpPr/>
          <p:nvPr/>
        </p:nvSpPr>
        <p:spPr>
          <a:xfrm>
            <a:off x="1854187" y="2070100"/>
            <a:ext cx="9296413" cy="0"/>
          </a:xfrm>
          <a:prstGeom prst="line">
            <a:avLst/>
          </a:prstGeom>
          <a:ln w="12700">
            <a:solidFill>
              <a:srgbClr val="E0B464"/>
            </a:solidFill>
            <a:miter lim="400000"/>
          </a:ln>
          <a:effectLst>
            <a:outerShdw blurRad="25400" dist="12700" dir="5400000" rotWithShape="0">
              <a:srgbClr val="000000">
                <a:alpha val="20000"/>
              </a:srgbClr>
            </a:outerShdw>
          </a:effectLst>
        </p:spPr>
        <p:txBody>
          <a:bodyPr lIns="0" tIns="0" rIns="0" bIns="0"/>
          <a:lstStyle/>
          <a:p>
            <a:pPr marL="0">
              <a:lnSpc>
                <a:spcPct val="100000"/>
              </a:lnSpc>
              <a:tabLst/>
              <a:defRPr sz="1200">
                <a:solidFill>
                  <a:srgbClr val="000000"/>
                </a:solidFill>
                <a:latin typeface="Helvetica"/>
                <a:ea typeface="Helvetica"/>
                <a:cs typeface="Helvetica"/>
                <a:sym typeface="Helvetica"/>
              </a:defRPr>
            </a:pPr>
            <a:endParaRPr/>
          </a:p>
        </p:txBody>
      </p:sp>
      <p:sp>
        <p:nvSpPr>
          <p:cNvPr id="111" name="Title Text"/>
          <p:cNvSpPr txBox="1">
            <a:spLocks noGrp="1"/>
          </p:cNvSpPr>
          <p:nvPr>
            <p:ph type="title"/>
          </p:nvPr>
        </p:nvSpPr>
        <p:spPr>
          <a:xfrm>
            <a:off x="1676400" y="203200"/>
            <a:ext cx="9652000" cy="1968500"/>
          </a:xfrm>
          <a:prstGeom prst="rect">
            <a:avLst/>
          </a:prstGeom>
        </p:spPr>
        <p:txBody>
          <a:bodyPr lIns="0" tIns="0" rIns="0" bIns="0">
            <a:noAutofit/>
          </a:bodyPr>
          <a:lstStyle>
            <a:lvl1pPr defTabSz="457200">
              <a:lnSpc>
                <a:spcPts val="7600"/>
              </a:lnSpc>
              <a:spcBef>
                <a:spcPts val="200"/>
              </a:spcBef>
              <a:tabLst>
                <a:tab pos="1219200" algn="l"/>
              </a:tabLst>
              <a:defRPr sz="6400">
                <a:solidFill>
                  <a:srgbClr val="483F36"/>
                </a:solidFill>
                <a:latin typeface="+mn-lt"/>
                <a:ea typeface="+mn-ea"/>
                <a:cs typeface="+mn-cs"/>
                <a:sym typeface="Hoefler Text"/>
              </a:defRPr>
            </a:lvl1pPr>
          </a:lstStyle>
          <a:p>
            <a:r>
              <a:t>Title Text</a:t>
            </a:r>
          </a:p>
        </p:txBody>
      </p:sp>
      <p:sp>
        <p:nvSpPr>
          <p:cNvPr id="112" name="Body Level One…"/>
          <p:cNvSpPr txBox="1">
            <a:spLocks noGrp="1"/>
          </p:cNvSpPr>
          <p:nvPr>
            <p:ph type="body" sz="quarter" idx="1"/>
          </p:nvPr>
        </p:nvSpPr>
        <p:spPr>
          <a:xfrm>
            <a:off x="8051800" y="2641600"/>
            <a:ext cx="3276600" cy="6032500"/>
          </a:xfrm>
          <a:prstGeom prst="rect">
            <a:avLst/>
          </a:prstGeom>
        </p:spPr>
        <p:txBody>
          <a:bodyPr anchor="ctr">
            <a:noAutofit/>
          </a:bodyPr>
          <a:lstStyle>
            <a:lvl1pPr marL="609600" indent="-381000" algn="l" defTabSz="457200">
              <a:lnSpc>
                <a:spcPts val="3600"/>
              </a:lnSpc>
              <a:spcBef>
                <a:spcPts val="4700"/>
              </a:spcBef>
              <a:buSzPct val="60000"/>
              <a:buBlip>
                <a:blip r:embed="rId3"/>
              </a:buBlip>
              <a:tabLst>
                <a:tab pos="1143000" algn="l"/>
              </a:tabLst>
              <a:defRPr sz="3000">
                <a:solidFill>
                  <a:srgbClr val="483F36"/>
                </a:solidFill>
                <a:latin typeface="+mn-lt"/>
                <a:ea typeface="+mn-ea"/>
                <a:cs typeface="+mn-cs"/>
                <a:sym typeface="Hoefler Text"/>
              </a:defRPr>
            </a:lvl1pPr>
            <a:lvl2pPr marL="1092200" indent="-381000" algn="l" defTabSz="457200">
              <a:lnSpc>
                <a:spcPts val="3600"/>
              </a:lnSpc>
              <a:spcBef>
                <a:spcPts val="4700"/>
              </a:spcBef>
              <a:buSzPct val="60000"/>
              <a:buBlip>
                <a:blip r:embed="rId3"/>
              </a:buBlip>
              <a:tabLst>
                <a:tab pos="1625600" algn="l"/>
              </a:tabLst>
              <a:defRPr sz="3000">
                <a:solidFill>
                  <a:srgbClr val="483F36"/>
                </a:solidFill>
                <a:latin typeface="+mn-lt"/>
                <a:ea typeface="+mn-ea"/>
                <a:cs typeface="+mn-cs"/>
                <a:sym typeface="Hoefler Text"/>
              </a:defRPr>
            </a:lvl2pPr>
            <a:lvl3pPr marL="1587500" indent="-406400" algn="l" defTabSz="457200">
              <a:lnSpc>
                <a:spcPts val="3600"/>
              </a:lnSpc>
              <a:spcBef>
                <a:spcPts val="4700"/>
              </a:spcBef>
              <a:buSzPct val="60000"/>
              <a:buBlip>
                <a:blip r:embed="rId3"/>
              </a:buBlip>
              <a:tabLst>
                <a:tab pos="2095500" algn="l"/>
              </a:tabLst>
              <a:defRPr sz="3000">
                <a:solidFill>
                  <a:srgbClr val="483F36"/>
                </a:solidFill>
                <a:latin typeface="+mn-lt"/>
                <a:ea typeface="+mn-ea"/>
                <a:cs typeface="+mn-cs"/>
                <a:sym typeface="Hoefler Text"/>
              </a:defRPr>
            </a:lvl3pPr>
            <a:lvl4pPr marL="2082800" indent="-406400" algn="l" defTabSz="457200">
              <a:lnSpc>
                <a:spcPts val="3600"/>
              </a:lnSpc>
              <a:spcBef>
                <a:spcPts val="4700"/>
              </a:spcBef>
              <a:buSzPct val="60000"/>
              <a:buBlip>
                <a:blip r:embed="rId3"/>
              </a:buBlip>
              <a:tabLst>
                <a:tab pos="2590800" algn="l"/>
              </a:tabLst>
              <a:defRPr sz="3000">
                <a:solidFill>
                  <a:srgbClr val="483F36"/>
                </a:solidFill>
                <a:latin typeface="+mn-lt"/>
                <a:ea typeface="+mn-ea"/>
                <a:cs typeface="+mn-cs"/>
                <a:sym typeface="Hoefler Text"/>
              </a:defRPr>
            </a:lvl4pPr>
            <a:lvl5pPr marL="2552700" indent="-393700" algn="l" defTabSz="457200">
              <a:lnSpc>
                <a:spcPts val="3600"/>
              </a:lnSpc>
              <a:spcBef>
                <a:spcPts val="4700"/>
              </a:spcBef>
              <a:buSzPct val="60000"/>
              <a:buBlip>
                <a:blip r:embed="rId3"/>
              </a:buBlip>
              <a:tabLst>
                <a:tab pos="3073400" algn="l"/>
              </a:tabLst>
              <a:defRPr sz="3000">
                <a:solidFill>
                  <a:srgbClr val="483F36"/>
                </a:solidFill>
                <a:latin typeface="+mn-lt"/>
                <a:ea typeface="+mn-ea"/>
                <a:cs typeface="+mn-cs"/>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113" name="Slide Number"/>
          <p:cNvSpPr txBox="1">
            <a:spLocks noGrp="1"/>
          </p:cNvSpPr>
          <p:nvPr>
            <p:ph type="sldNum" sz="quarter" idx="2"/>
          </p:nvPr>
        </p:nvSpPr>
        <p:spPr>
          <a:xfrm>
            <a:off x="6184900" y="8940799"/>
            <a:ext cx="635000" cy="292101"/>
          </a:xfrm>
          <a:prstGeom prst="rect">
            <a:avLst/>
          </a:prstGeom>
        </p:spPr>
        <p:txBody>
          <a:bodyPr wrap="square" lIns="38100" tIns="38100" rIns="38100" bIns="38100" anchor="b"/>
          <a:lstStyle>
            <a:lvl1pPr defTabSz="457200">
              <a:lnSpc>
                <a:spcPts val="1600"/>
              </a:lnSpc>
              <a:tabLst>
                <a:tab pos="1066800" algn="l"/>
              </a:tabLst>
              <a:defRPr sz="1400">
                <a:solidFill>
                  <a:srgbClr val="483F36"/>
                </a:solidFill>
                <a:latin typeface="+mn-lt"/>
                <a:ea typeface="+mn-ea"/>
                <a:cs typeface="+mn-cs"/>
                <a:sym typeface="Hoefler Text"/>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70000" y="1638300"/>
            <a:ext cx="10464800" cy="3302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r>
              <a:t>Title Text</a:t>
            </a:r>
          </a:p>
        </p:txBody>
      </p:sp>
      <p:sp>
        <p:nvSpPr>
          <p:cNvPr id="3" name="Body Level One…"/>
          <p:cNvSpPr txBox="1">
            <a:spLocks noGrp="1"/>
          </p:cNvSpPr>
          <p:nvPr>
            <p:ph type="body" idx="1"/>
          </p:nvPr>
        </p:nvSpPr>
        <p:spPr>
          <a:xfrm>
            <a:off x="1270000" y="5029200"/>
            <a:ext cx="10464800" cy="1130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marL="0" algn="ctr" defTabSz="584200">
              <a:lnSpc>
                <a:spcPct val="100000"/>
              </a:lnSpc>
              <a:tabLst/>
              <a:defRPr sz="16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2" r:id="rId11"/>
  </p:sldLayoutIdLst>
  <p:transition spd="med"/>
  <p:txStyles>
    <p:titleStyle>
      <a:lvl1pPr marL="0" marR="0" indent="0" algn="ctr" defTabSz="584200" latinLnBrk="0">
        <a:lnSpc>
          <a:spcPct val="100000"/>
        </a:lnSpc>
        <a:spcBef>
          <a:spcPts val="0"/>
        </a:spcBef>
        <a:spcAft>
          <a:spcPts val="0"/>
        </a:spcAft>
        <a:buClrTx/>
        <a:buSzTx/>
        <a:buFontTx/>
        <a:buNone/>
        <a:tabLst/>
        <a:defRPr sz="8000" b="0" i="0" u="none" strike="noStrike" cap="none" spc="0" baseline="0">
          <a:solidFill>
            <a:srgbClr val="FFFFFF"/>
          </a:solidFill>
          <a:uFillTx/>
          <a:latin typeface="Helvetica Neue Medium"/>
          <a:ea typeface="Helvetica Neue Medium"/>
          <a:cs typeface="Helvetica Neue Medium"/>
          <a:sym typeface="Helvetica Neue Medium"/>
        </a:defRPr>
      </a:lvl1pPr>
      <a:lvl2pPr marL="0" marR="0" indent="228600" algn="ctr" defTabSz="584200" latinLnBrk="0">
        <a:lnSpc>
          <a:spcPct val="100000"/>
        </a:lnSpc>
        <a:spcBef>
          <a:spcPts val="0"/>
        </a:spcBef>
        <a:spcAft>
          <a:spcPts val="0"/>
        </a:spcAft>
        <a:buClrTx/>
        <a:buSzTx/>
        <a:buFontTx/>
        <a:buNone/>
        <a:tabLst/>
        <a:defRPr sz="8000" b="0" i="0" u="none" strike="noStrike" cap="none" spc="0" baseline="0">
          <a:solidFill>
            <a:srgbClr val="FFFFFF"/>
          </a:solidFill>
          <a:uFillTx/>
          <a:latin typeface="Helvetica Neue Medium"/>
          <a:ea typeface="Helvetica Neue Medium"/>
          <a:cs typeface="Helvetica Neue Medium"/>
          <a:sym typeface="Helvetica Neue Medium"/>
        </a:defRPr>
      </a:lvl2pPr>
      <a:lvl3pPr marL="0" marR="0" indent="457200" algn="ctr" defTabSz="584200" latinLnBrk="0">
        <a:lnSpc>
          <a:spcPct val="100000"/>
        </a:lnSpc>
        <a:spcBef>
          <a:spcPts val="0"/>
        </a:spcBef>
        <a:spcAft>
          <a:spcPts val="0"/>
        </a:spcAft>
        <a:buClrTx/>
        <a:buSzTx/>
        <a:buFontTx/>
        <a:buNone/>
        <a:tabLst/>
        <a:defRPr sz="8000" b="0" i="0" u="none" strike="noStrike" cap="none" spc="0" baseline="0">
          <a:solidFill>
            <a:srgbClr val="FFFFFF"/>
          </a:solidFill>
          <a:uFillTx/>
          <a:latin typeface="Helvetica Neue Medium"/>
          <a:ea typeface="Helvetica Neue Medium"/>
          <a:cs typeface="Helvetica Neue Medium"/>
          <a:sym typeface="Helvetica Neue Medium"/>
        </a:defRPr>
      </a:lvl3pPr>
      <a:lvl4pPr marL="0" marR="0" indent="685800" algn="ctr" defTabSz="584200" latinLnBrk="0">
        <a:lnSpc>
          <a:spcPct val="100000"/>
        </a:lnSpc>
        <a:spcBef>
          <a:spcPts val="0"/>
        </a:spcBef>
        <a:spcAft>
          <a:spcPts val="0"/>
        </a:spcAft>
        <a:buClrTx/>
        <a:buSzTx/>
        <a:buFontTx/>
        <a:buNone/>
        <a:tabLst/>
        <a:defRPr sz="8000" b="0" i="0" u="none" strike="noStrike" cap="none" spc="0" baseline="0">
          <a:solidFill>
            <a:srgbClr val="FFFFFF"/>
          </a:solidFill>
          <a:uFillTx/>
          <a:latin typeface="Helvetica Neue Medium"/>
          <a:ea typeface="Helvetica Neue Medium"/>
          <a:cs typeface="Helvetica Neue Medium"/>
          <a:sym typeface="Helvetica Neue Medium"/>
        </a:defRPr>
      </a:lvl4pPr>
      <a:lvl5pPr marL="0" marR="0" indent="914400" algn="ctr" defTabSz="584200" latinLnBrk="0">
        <a:lnSpc>
          <a:spcPct val="100000"/>
        </a:lnSpc>
        <a:spcBef>
          <a:spcPts val="0"/>
        </a:spcBef>
        <a:spcAft>
          <a:spcPts val="0"/>
        </a:spcAft>
        <a:buClrTx/>
        <a:buSzTx/>
        <a:buFontTx/>
        <a:buNone/>
        <a:tabLst/>
        <a:defRPr sz="8000" b="0" i="0" u="none" strike="noStrike" cap="none" spc="0" baseline="0">
          <a:solidFill>
            <a:srgbClr val="FFFFFF"/>
          </a:solidFill>
          <a:uFillTx/>
          <a:latin typeface="Helvetica Neue Medium"/>
          <a:ea typeface="Helvetica Neue Medium"/>
          <a:cs typeface="Helvetica Neue Medium"/>
          <a:sym typeface="Helvetica Neue Medium"/>
        </a:defRPr>
      </a:lvl5pPr>
      <a:lvl6pPr marL="0" marR="0" indent="1143000" algn="ctr" defTabSz="584200" latinLnBrk="0">
        <a:lnSpc>
          <a:spcPct val="100000"/>
        </a:lnSpc>
        <a:spcBef>
          <a:spcPts val="0"/>
        </a:spcBef>
        <a:spcAft>
          <a:spcPts val="0"/>
        </a:spcAft>
        <a:buClrTx/>
        <a:buSzTx/>
        <a:buFontTx/>
        <a:buNone/>
        <a:tabLst/>
        <a:defRPr sz="8000" b="0" i="0" u="none" strike="noStrike" cap="none" spc="0" baseline="0">
          <a:solidFill>
            <a:srgbClr val="FFFFFF"/>
          </a:solidFill>
          <a:uFillTx/>
          <a:latin typeface="Helvetica Neue Medium"/>
          <a:ea typeface="Helvetica Neue Medium"/>
          <a:cs typeface="Helvetica Neue Medium"/>
          <a:sym typeface="Helvetica Neue Medium"/>
        </a:defRPr>
      </a:lvl6pPr>
      <a:lvl7pPr marL="0" marR="0" indent="1371600" algn="ctr" defTabSz="584200" latinLnBrk="0">
        <a:lnSpc>
          <a:spcPct val="100000"/>
        </a:lnSpc>
        <a:spcBef>
          <a:spcPts val="0"/>
        </a:spcBef>
        <a:spcAft>
          <a:spcPts val="0"/>
        </a:spcAft>
        <a:buClrTx/>
        <a:buSzTx/>
        <a:buFontTx/>
        <a:buNone/>
        <a:tabLst/>
        <a:defRPr sz="8000" b="0" i="0" u="none" strike="noStrike" cap="none" spc="0" baseline="0">
          <a:solidFill>
            <a:srgbClr val="FFFFFF"/>
          </a:solidFill>
          <a:uFillTx/>
          <a:latin typeface="Helvetica Neue Medium"/>
          <a:ea typeface="Helvetica Neue Medium"/>
          <a:cs typeface="Helvetica Neue Medium"/>
          <a:sym typeface="Helvetica Neue Medium"/>
        </a:defRPr>
      </a:lvl7pPr>
      <a:lvl8pPr marL="0" marR="0" indent="1600200" algn="ctr" defTabSz="584200" latinLnBrk="0">
        <a:lnSpc>
          <a:spcPct val="100000"/>
        </a:lnSpc>
        <a:spcBef>
          <a:spcPts val="0"/>
        </a:spcBef>
        <a:spcAft>
          <a:spcPts val="0"/>
        </a:spcAft>
        <a:buClrTx/>
        <a:buSzTx/>
        <a:buFontTx/>
        <a:buNone/>
        <a:tabLst/>
        <a:defRPr sz="8000" b="0" i="0" u="none" strike="noStrike" cap="none" spc="0" baseline="0">
          <a:solidFill>
            <a:srgbClr val="FFFFFF"/>
          </a:solidFill>
          <a:uFillTx/>
          <a:latin typeface="Helvetica Neue Medium"/>
          <a:ea typeface="Helvetica Neue Medium"/>
          <a:cs typeface="Helvetica Neue Medium"/>
          <a:sym typeface="Helvetica Neue Medium"/>
        </a:defRPr>
      </a:lvl8pPr>
      <a:lvl9pPr marL="0" marR="0" indent="1828800" algn="ctr" defTabSz="584200" latinLnBrk="0">
        <a:lnSpc>
          <a:spcPct val="100000"/>
        </a:lnSpc>
        <a:spcBef>
          <a:spcPts val="0"/>
        </a:spcBef>
        <a:spcAft>
          <a:spcPts val="0"/>
        </a:spcAft>
        <a:buClrTx/>
        <a:buSzTx/>
        <a:buFontTx/>
        <a:buNone/>
        <a:tabLst/>
        <a:defRPr sz="8000" b="0" i="0" u="none" strike="noStrike" cap="none" spc="0" baseline="0">
          <a:solidFill>
            <a:srgbClr val="FFFFFF"/>
          </a:solidFill>
          <a:uFillTx/>
          <a:latin typeface="Helvetica Neue Medium"/>
          <a:ea typeface="Helvetica Neue Medium"/>
          <a:cs typeface="Helvetica Neue Medium"/>
          <a:sym typeface="Helvetica Neue Medium"/>
        </a:defRPr>
      </a:lvl9pPr>
    </p:titleStyle>
    <p:bodyStyle>
      <a:lvl1pPr marL="0" marR="0" indent="0" algn="ctr" defTabSz="584200" latinLnBrk="0">
        <a:lnSpc>
          <a:spcPct val="100000"/>
        </a:lnSpc>
        <a:spcBef>
          <a:spcPts val="0"/>
        </a:spcBef>
        <a:spcAft>
          <a:spcPts val="0"/>
        </a:spcAft>
        <a:buClrTx/>
        <a:buSzTx/>
        <a:buFontTx/>
        <a:buNone/>
        <a:tabLst/>
        <a:defRPr sz="3700" b="0" i="0" u="none" strike="noStrike" cap="none" spc="0" baseline="0">
          <a:solidFill>
            <a:srgbClr val="FFFFFF"/>
          </a:solidFill>
          <a:uFillTx/>
          <a:latin typeface="Helvetica Neue"/>
          <a:ea typeface="Helvetica Neue"/>
          <a:cs typeface="Helvetica Neue"/>
          <a:sym typeface="Helvetica Neue"/>
        </a:defRPr>
      </a:lvl1pPr>
      <a:lvl2pPr marL="0" marR="0" indent="228600" algn="ctr" defTabSz="584200" latinLnBrk="0">
        <a:lnSpc>
          <a:spcPct val="100000"/>
        </a:lnSpc>
        <a:spcBef>
          <a:spcPts val="0"/>
        </a:spcBef>
        <a:spcAft>
          <a:spcPts val="0"/>
        </a:spcAft>
        <a:buClrTx/>
        <a:buSzTx/>
        <a:buFontTx/>
        <a:buNone/>
        <a:tabLst/>
        <a:defRPr sz="3700" b="0" i="0" u="none" strike="noStrike" cap="none" spc="0" baseline="0">
          <a:solidFill>
            <a:srgbClr val="FFFFFF"/>
          </a:solidFill>
          <a:uFillTx/>
          <a:latin typeface="Helvetica Neue"/>
          <a:ea typeface="Helvetica Neue"/>
          <a:cs typeface="Helvetica Neue"/>
          <a:sym typeface="Helvetica Neue"/>
        </a:defRPr>
      </a:lvl2pPr>
      <a:lvl3pPr marL="0" marR="0" indent="457200" algn="ctr" defTabSz="584200" latinLnBrk="0">
        <a:lnSpc>
          <a:spcPct val="100000"/>
        </a:lnSpc>
        <a:spcBef>
          <a:spcPts val="0"/>
        </a:spcBef>
        <a:spcAft>
          <a:spcPts val="0"/>
        </a:spcAft>
        <a:buClrTx/>
        <a:buSzTx/>
        <a:buFontTx/>
        <a:buNone/>
        <a:tabLst/>
        <a:defRPr sz="3700" b="0" i="0" u="none" strike="noStrike" cap="none" spc="0" baseline="0">
          <a:solidFill>
            <a:srgbClr val="FFFFFF"/>
          </a:solidFill>
          <a:uFillTx/>
          <a:latin typeface="Helvetica Neue"/>
          <a:ea typeface="Helvetica Neue"/>
          <a:cs typeface="Helvetica Neue"/>
          <a:sym typeface="Helvetica Neue"/>
        </a:defRPr>
      </a:lvl3pPr>
      <a:lvl4pPr marL="0" marR="0" indent="685800" algn="ctr" defTabSz="584200" latinLnBrk="0">
        <a:lnSpc>
          <a:spcPct val="100000"/>
        </a:lnSpc>
        <a:spcBef>
          <a:spcPts val="0"/>
        </a:spcBef>
        <a:spcAft>
          <a:spcPts val="0"/>
        </a:spcAft>
        <a:buClrTx/>
        <a:buSzTx/>
        <a:buFontTx/>
        <a:buNone/>
        <a:tabLst/>
        <a:defRPr sz="3700" b="0" i="0" u="none" strike="noStrike" cap="none" spc="0" baseline="0">
          <a:solidFill>
            <a:srgbClr val="FFFFFF"/>
          </a:solidFill>
          <a:uFillTx/>
          <a:latin typeface="Helvetica Neue"/>
          <a:ea typeface="Helvetica Neue"/>
          <a:cs typeface="Helvetica Neue"/>
          <a:sym typeface="Helvetica Neue"/>
        </a:defRPr>
      </a:lvl4pPr>
      <a:lvl5pPr marL="0" marR="0" indent="914400" algn="ctr" defTabSz="584200" latinLnBrk="0">
        <a:lnSpc>
          <a:spcPct val="100000"/>
        </a:lnSpc>
        <a:spcBef>
          <a:spcPts val="0"/>
        </a:spcBef>
        <a:spcAft>
          <a:spcPts val="0"/>
        </a:spcAft>
        <a:buClrTx/>
        <a:buSzTx/>
        <a:buFontTx/>
        <a:buNone/>
        <a:tabLst/>
        <a:defRPr sz="3700" b="0" i="0" u="none" strike="noStrike" cap="none" spc="0" baseline="0">
          <a:solidFill>
            <a:srgbClr val="FFFFFF"/>
          </a:solidFill>
          <a:uFillTx/>
          <a:latin typeface="Helvetica Neue"/>
          <a:ea typeface="Helvetica Neue"/>
          <a:cs typeface="Helvetica Neue"/>
          <a:sym typeface="Helvetica Neue"/>
        </a:defRPr>
      </a:lvl5pPr>
      <a:lvl6pPr marL="0" marR="0" indent="1143000" algn="ctr" defTabSz="584200" latinLnBrk="0">
        <a:lnSpc>
          <a:spcPct val="100000"/>
        </a:lnSpc>
        <a:spcBef>
          <a:spcPts val="0"/>
        </a:spcBef>
        <a:spcAft>
          <a:spcPts val="0"/>
        </a:spcAft>
        <a:buClrTx/>
        <a:buSzTx/>
        <a:buFontTx/>
        <a:buNone/>
        <a:tabLst/>
        <a:defRPr sz="3700" b="0" i="0" u="none" strike="noStrike" cap="none" spc="0" baseline="0">
          <a:solidFill>
            <a:srgbClr val="FFFFFF"/>
          </a:solidFill>
          <a:uFillTx/>
          <a:latin typeface="Helvetica Neue"/>
          <a:ea typeface="Helvetica Neue"/>
          <a:cs typeface="Helvetica Neue"/>
          <a:sym typeface="Helvetica Neue"/>
        </a:defRPr>
      </a:lvl6pPr>
      <a:lvl7pPr marL="0" marR="0" indent="1371600" algn="ctr" defTabSz="584200" latinLnBrk="0">
        <a:lnSpc>
          <a:spcPct val="100000"/>
        </a:lnSpc>
        <a:spcBef>
          <a:spcPts val="0"/>
        </a:spcBef>
        <a:spcAft>
          <a:spcPts val="0"/>
        </a:spcAft>
        <a:buClrTx/>
        <a:buSzTx/>
        <a:buFontTx/>
        <a:buNone/>
        <a:tabLst/>
        <a:defRPr sz="3700" b="0" i="0" u="none" strike="noStrike" cap="none" spc="0" baseline="0">
          <a:solidFill>
            <a:srgbClr val="FFFFFF"/>
          </a:solidFill>
          <a:uFillTx/>
          <a:latin typeface="Helvetica Neue"/>
          <a:ea typeface="Helvetica Neue"/>
          <a:cs typeface="Helvetica Neue"/>
          <a:sym typeface="Helvetica Neue"/>
        </a:defRPr>
      </a:lvl7pPr>
      <a:lvl8pPr marL="0" marR="0" indent="1600200" algn="ctr" defTabSz="584200" latinLnBrk="0">
        <a:lnSpc>
          <a:spcPct val="100000"/>
        </a:lnSpc>
        <a:spcBef>
          <a:spcPts val="0"/>
        </a:spcBef>
        <a:spcAft>
          <a:spcPts val="0"/>
        </a:spcAft>
        <a:buClrTx/>
        <a:buSzTx/>
        <a:buFontTx/>
        <a:buNone/>
        <a:tabLst/>
        <a:defRPr sz="3700" b="0" i="0" u="none" strike="noStrike" cap="none" spc="0" baseline="0">
          <a:solidFill>
            <a:srgbClr val="FFFFFF"/>
          </a:solidFill>
          <a:uFillTx/>
          <a:latin typeface="Helvetica Neue"/>
          <a:ea typeface="Helvetica Neue"/>
          <a:cs typeface="Helvetica Neue"/>
          <a:sym typeface="Helvetica Neue"/>
        </a:defRPr>
      </a:lvl8pPr>
      <a:lvl9pPr marL="0" marR="0" indent="1828800" algn="ctr" defTabSz="584200" latinLnBrk="0">
        <a:lnSpc>
          <a:spcPct val="100000"/>
        </a:lnSpc>
        <a:spcBef>
          <a:spcPts val="0"/>
        </a:spcBef>
        <a:spcAft>
          <a:spcPts val="0"/>
        </a:spcAft>
        <a:buClrTx/>
        <a:buSzTx/>
        <a:buFontTx/>
        <a:buNone/>
        <a:tabLst/>
        <a:defRPr sz="3700" b="0" i="0" u="none" strike="noStrike" cap="none" spc="0" baseline="0">
          <a:solidFill>
            <a:srgbClr val="FFFFFF"/>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0.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10.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10.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10.xml"/><Relationship Id="rId5" Type="http://schemas.openxmlformats.org/officeDocument/2006/relationships/image" Target="../media/image12.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10.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10.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10.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10.xm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10.xml"/><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3.tif"/><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4.jpeg"/><Relationship Id="rId5" Type="http://schemas.openxmlformats.org/officeDocument/2006/relationships/image" Target="../media/image10.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48.jpeg"/><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3.jpeg"/><Relationship Id="rId1" Type="http://schemas.openxmlformats.org/officeDocument/2006/relationships/slideLayout" Target="../slideLayouts/slideLayout11.xml"/><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53.jpe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8.jpe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9.jp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g"/><Relationship Id="rId7" Type="http://schemas.openxmlformats.org/officeDocument/2006/relationships/image" Target="../media/image64.jp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63.jpeg"/><Relationship Id="rId5" Type="http://schemas.openxmlformats.org/officeDocument/2006/relationships/image" Target="../media/image62.jpg"/><Relationship Id="rId4" Type="http://schemas.openxmlformats.org/officeDocument/2006/relationships/image" Target="../media/image61.jpg"/></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68.jpeg"/><Relationship Id="rId4" Type="http://schemas.openxmlformats.org/officeDocument/2006/relationships/image" Target="../media/image67.jpeg"/></Relationships>
</file>

<file path=ppt/slides/_rels/slide4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72.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83.jpe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15.jpeg"/><Relationship Id="rId4" Type="http://schemas.openxmlformats.org/officeDocument/2006/relationships/image" Target="../media/image8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1.jpg"/></Relationships>
</file>

<file path=ppt/slides/_rels/slide6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1.xml"/><Relationship Id="rId5" Type="http://schemas.openxmlformats.org/officeDocument/2006/relationships/image" Target="../media/image92.jpeg"/><Relationship Id="rId4" Type="http://schemas.openxmlformats.org/officeDocument/2006/relationships/image" Target="../media/image91.jpeg"/></Relationships>
</file>

<file path=ppt/slides/_rels/slide6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6.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96.png"/><Relationship Id="rId1" Type="http://schemas.openxmlformats.org/officeDocument/2006/relationships/slideLayout" Target="../slideLayouts/slideLayout11.xml"/><Relationship Id="rId5" Type="http://schemas.openxmlformats.org/officeDocument/2006/relationships/image" Target="../media/image61.jpg"/><Relationship Id="rId4" Type="http://schemas.openxmlformats.org/officeDocument/2006/relationships/image" Target="../media/image68.jpeg"/></Relationships>
</file>

<file path=ppt/slides/_rels/slide6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100.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101.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103.jp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0.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6BA0E5-DE31-8C03-0A61-45B8B8BBA0A2}"/>
              </a:ext>
            </a:extLst>
          </p:cNvPr>
          <p:cNvSpPr txBox="1"/>
          <p:nvPr/>
        </p:nvSpPr>
        <p:spPr>
          <a:xfrm>
            <a:off x="233249" y="443057"/>
            <a:ext cx="12685259" cy="85869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0000"/>
              </a:lnSpc>
              <a:spcBef>
                <a:spcPts val="0"/>
              </a:spcBef>
              <a:spcAft>
                <a:spcPts val="0"/>
              </a:spcAft>
            </a:pPr>
            <a:r>
              <a:rPr lang="en-CA" sz="8000" dirty="0">
                <a:solidFill>
                  <a:srgbClr val="FFFF00"/>
                </a:solidFill>
                <a:latin typeface="VAGRounded BT" panose="020F0702020204020204" pitchFamily="34" charset="0"/>
                <a:ea typeface="Calibri" panose="020F0502020204030204" pitchFamily="34" charset="0"/>
              </a:rPr>
              <a:t>YouTube</a:t>
            </a:r>
          </a:p>
          <a:p>
            <a:pPr marL="0" marR="0">
              <a:lnSpc>
                <a:spcPct val="100000"/>
              </a:lnSpc>
              <a:spcBef>
                <a:spcPts val="0"/>
              </a:spcBef>
              <a:spcAft>
                <a:spcPts val="0"/>
              </a:spcAft>
            </a:pPr>
            <a:r>
              <a:rPr lang="en-CA" sz="6000" dirty="0">
                <a:solidFill>
                  <a:srgbClr val="FFFFFF"/>
                </a:solidFill>
                <a:latin typeface="VAGRounded BT" panose="020F0702020204020204" pitchFamily="34" charset="0"/>
                <a:ea typeface="Calibri" panose="020F0502020204030204" pitchFamily="34" charset="0"/>
              </a:rPr>
              <a:t>https://youtu.be/NkKzlxdIxS8</a:t>
            </a:r>
          </a:p>
          <a:p>
            <a:pPr marL="0" marR="0">
              <a:lnSpc>
                <a:spcPct val="100000"/>
              </a:lnSpc>
              <a:spcBef>
                <a:spcPts val="0"/>
              </a:spcBef>
              <a:spcAft>
                <a:spcPts val="0"/>
              </a:spcAft>
            </a:pPr>
            <a:endParaRPr lang="en-CA" dirty="0">
              <a:solidFill>
                <a:srgbClr val="FFFFFF"/>
              </a:solidFill>
              <a:latin typeface="VAGRounded BT" panose="020F0702020204020204" pitchFamily="34" charset="0"/>
              <a:ea typeface="Calibri" panose="020F0502020204030204" pitchFamily="34" charset="0"/>
            </a:endParaRPr>
          </a:p>
          <a:p>
            <a:pPr marL="0" marR="0">
              <a:lnSpc>
                <a:spcPct val="100000"/>
              </a:lnSpc>
              <a:spcBef>
                <a:spcPts val="0"/>
              </a:spcBef>
              <a:spcAft>
                <a:spcPts val="0"/>
              </a:spcAft>
            </a:pPr>
            <a:r>
              <a:rPr lang="en-CA" sz="8000" dirty="0">
                <a:solidFill>
                  <a:srgbClr val="FFFF00"/>
                </a:solidFill>
                <a:latin typeface="VAGRounded BT" panose="020F0702020204020204" pitchFamily="34" charset="0"/>
                <a:ea typeface="Calibri" panose="020F0502020204030204" pitchFamily="34" charset="0"/>
              </a:rPr>
              <a:t>PowerPoint</a:t>
            </a:r>
            <a:endParaRPr lang="en-CA" sz="7200" dirty="0">
              <a:solidFill>
                <a:srgbClr val="FFFFFF"/>
              </a:solidFill>
              <a:latin typeface="VAGRounded BT" panose="020F0702020204020204" pitchFamily="34" charset="0"/>
              <a:ea typeface="Calibri" panose="020F0502020204030204" pitchFamily="34" charset="0"/>
            </a:endParaRPr>
          </a:p>
          <a:p>
            <a:pPr marL="0" marR="0">
              <a:lnSpc>
                <a:spcPct val="100000"/>
              </a:lnSpc>
              <a:spcBef>
                <a:spcPts val="0"/>
              </a:spcBef>
              <a:spcAft>
                <a:spcPts val="0"/>
              </a:spcAft>
            </a:pPr>
            <a:r>
              <a:rPr lang="en-CA" sz="6000" dirty="0">
                <a:solidFill>
                  <a:srgbClr val="FFFFFF"/>
                </a:solidFill>
                <a:latin typeface="VAGRounded BT" panose="020F0702020204020204" pitchFamily="34" charset="0"/>
                <a:ea typeface="Calibri" panose="020F0502020204030204" pitchFamily="34" charset="0"/>
              </a:rPr>
              <a:t>www.bible.ca/rudd/wine.pptx</a:t>
            </a:r>
          </a:p>
          <a:p>
            <a:pPr marL="0" marR="0">
              <a:lnSpc>
                <a:spcPct val="100000"/>
              </a:lnSpc>
              <a:spcBef>
                <a:spcPts val="0"/>
              </a:spcBef>
              <a:spcAft>
                <a:spcPts val="0"/>
              </a:spcAft>
            </a:pPr>
            <a:endParaRPr lang="en-CA" dirty="0">
              <a:solidFill>
                <a:srgbClr val="FFFFFF"/>
              </a:solidFill>
              <a:latin typeface="VAGRounded BT" panose="020F0702020204020204" pitchFamily="34" charset="0"/>
              <a:ea typeface="Calibri" panose="020F0502020204030204" pitchFamily="34" charset="0"/>
            </a:endParaRPr>
          </a:p>
          <a:p>
            <a:pPr marL="0" marR="0">
              <a:lnSpc>
                <a:spcPct val="100000"/>
              </a:lnSpc>
              <a:spcBef>
                <a:spcPts val="0"/>
              </a:spcBef>
              <a:spcAft>
                <a:spcPts val="0"/>
              </a:spcAft>
            </a:pPr>
            <a:r>
              <a:rPr lang="en-CA" sz="8000" dirty="0">
                <a:solidFill>
                  <a:srgbClr val="FFFF00"/>
                </a:solidFill>
                <a:latin typeface="VAGRounded BT" panose="020F0702020204020204" pitchFamily="34" charset="0"/>
                <a:ea typeface="Calibri" panose="020F0502020204030204" pitchFamily="34" charset="0"/>
              </a:rPr>
              <a:t>Steven Rudd</a:t>
            </a:r>
          </a:p>
          <a:p>
            <a:pPr marL="0" marR="0">
              <a:lnSpc>
                <a:spcPct val="100000"/>
              </a:lnSpc>
              <a:spcBef>
                <a:spcPts val="0"/>
              </a:spcBef>
              <a:spcAft>
                <a:spcPts val="0"/>
              </a:spcAft>
            </a:pPr>
            <a:r>
              <a:rPr lang="en-CA" sz="6000" dirty="0">
                <a:solidFill>
                  <a:srgbClr val="FFFFFF"/>
                </a:solidFill>
                <a:latin typeface="VAGRounded BT" panose="020F0702020204020204" pitchFamily="34" charset="0"/>
                <a:ea typeface="Calibri" panose="020F0502020204030204" pitchFamily="34" charset="0"/>
              </a:rPr>
              <a:t>905-541-1534</a:t>
            </a:r>
          </a:p>
          <a:p>
            <a:pPr marL="0" marR="0">
              <a:lnSpc>
                <a:spcPct val="100000"/>
              </a:lnSpc>
              <a:spcBef>
                <a:spcPts val="0"/>
              </a:spcBef>
              <a:spcAft>
                <a:spcPts val="0"/>
              </a:spcAft>
            </a:pPr>
            <a:r>
              <a:rPr lang="en-CA" sz="6000" dirty="0">
                <a:solidFill>
                  <a:srgbClr val="FFFFFF"/>
                </a:solidFill>
                <a:latin typeface="VAGRounded BT" panose="020F0702020204020204" pitchFamily="34" charset="0"/>
                <a:ea typeface="Calibri" panose="020F0502020204030204" pitchFamily="34" charset="0"/>
              </a:rPr>
              <a:t>Steve.Rudd@Bible.ca</a:t>
            </a:r>
          </a:p>
        </p:txBody>
      </p:sp>
    </p:spTree>
    <p:extLst>
      <p:ext uri="{BB962C8B-B14F-4D97-AF65-F5344CB8AC3E}">
        <p14:creationId xmlns:p14="http://schemas.microsoft.com/office/powerpoint/2010/main" val="338386470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Image" descr="Image"/>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88902" y="8163"/>
            <a:ext cx="13182602" cy="9886951"/>
          </a:xfrm>
          <a:prstGeom prst="rect">
            <a:avLst/>
          </a:prstGeom>
          <a:ln w="12700">
            <a:miter lim="400000"/>
          </a:ln>
        </p:spPr>
      </p:pic>
      <p:sp>
        <p:nvSpPr>
          <p:cNvPr id="168" name="Ancient Greece…"/>
          <p:cNvSpPr txBox="1"/>
          <p:nvPr/>
        </p:nvSpPr>
        <p:spPr>
          <a:xfrm>
            <a:off x="12900" y="211896"/>
            <a:ext cx="13259548" cy="841256"/>
          </a:xfrm>
          <a:prstGeom prst="rect">
            <a:avLst/>
          </a:prstGeom>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0" marR="457200" algn="ctr">
              <a:lnSpc>
                <a:spcPct val="100000"/>
              </a:lnSpc>
              <a:spcBef>
                <a:spcPts val="500"/>
              </a:spcBef>
              <a:tabLst/>
              <a:defRPr sz="4800" b="1">
                <a:solidFill>
                  <a:srgbClr val="FFFFFF"/>
                </a:solidFill>
                <a:effectLst>
                  <a:outerShdw blurRad="38100" dist="38100" dir="18900000" rotWithShape="0">
                    <a:srgbClr val="000000"/>
                  </a:outerShdw>
                </a:effectLst>
                <a:latin typeface="Helvetica"/>
                <a:ea typeface="Helvetica"/>
                <a:cs typeface="Helvetica"/>
                <a:sym typeface="Helvetica"/>
              </a:defRPr>
            </a:pPr>
            <a:r>
              <a:rPr lang="en-US" dirty="0" err="1">
                <a:solidFill>
                  <a:schemeClr val="bg1"/>
                </a:solidFill>
                <a:effectLst>
                  <a:outerShdw blurRad="38100" dist="38100" dir="18900000" sx="1000" sy="1000" rotWithShape="0">
                    <a:srgbClr val="000000"/>
                  </a:outerShdw>
                </a:effectLst>
              </a:rPr>
              <a:t>Deluted</a:t>
            </a:r>
            <a:r>
              <a:rPr lang="en-US" dirty="0">
                <a:solidFill>
                  <a:schemeClr val="bg1"/>
                </a:solidFill>
                <a:effectLst>
                  <a:outerShdw blurRad="38100" dist="38100" dir="18900000" sx="1000" sy="1000" rotWithShape="0">
                    <a:srgbClr val="000000"/>
                  </a:outerShdw>
                </a:effectLst>
              </a:rPr>
              <a:t> Wine and Beer in Ancient Greece:</a:t>
            </a:r>
          </a:p>
        </p:txBody>
      </p:sp>
      <p:sp>
        <p:nvSpPr>
          <p:cNvPr id="169" name="Wine was almost always diluted, usually with water (or snow when the wine was to be served cold). The Greeks believed that only barbarians drank unmixed or undiluted wine… Greeks asserted that the dilution of wine with water was a mark of civilized behav"/>
          <p:cNvSpPr txBox="1"/>
          <p:nvPr/>
        </p:nvSpPr>
        <p:spPr>
          <a:xfrm>
            <a:off x="107271" y="1060732"/>
            <a:ext cx="7622976" cy="79201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marL="0" marR="457200">
              <a:lnSpc>
                <a:spcPct val="100000"/>
              </a:lnSpc>
              <a:tabLst/>
              <a:defRPr b="1">
                <a:solidFill>
                  <a:srgbClr val="FFFFFF"/>
                </a:solidFill>
                <a:effectLst>
                  <a:outerShdw blurRad="12700" dist="12700" dir="18900000" rotWithShape="0">
                    <a:srgbClr val="000000"/>
                  </a:outerShdw>
                </a:effectLst>
                <a:latin typeface="Helvetica"/>
                <a:ea typeface="Helvetica"/>
                <a:cs typeface="Helvetica"/>
                <a:sym typeface="Helvetica"/>
              </a:defRPr>
            </a:pPr>
            <a:r>
              <a:rPr lang="en-CA" sz="4400"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en-US" sz="4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Drinking wine in the [Ancient] Greek manner </a:t>
            </a:r>
            <a:r>
              <a:rPr lang="en-US" sz="4400" dirty="0">
                <a:solidFill>
                  <a:schemeClr val="bg1"/>
                </a:solidFill>
                <a:latin typeface="Calibri" panose="020F0502020204030204" pitchFamily="34" charset="0"/>
                <a:ea typeface="Calibri" panose="020F0502020204030204" pitchFamily="34" charset="0"/>
                <a:cs typeface="Calibri" panose="020F0502020204030204" pitchFamily="34" charset="0"/>
              </a:rPr>
              <a:t>was</a:t>
            </a:r>
            <a:r>
              <a:rPr lang="en-US" sz="4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diluted, in good company and only to the stage of moderate intoxication as a sign of civilization. Drinking beer, undiluted wine, and drunkenness in general were, at best, signs of uncivilization, and at worst, outright barbarism”</a:t>
            </a:r>
          </a:p>
          <a:p>
            <a:pPr marL="0" marR="457200">
              <a:lnSpc>
                <a:spcPct val="100000"/>
              </a:lnSpc>
              <a:tabLst/>
              <a:defRPr b="1">
                <a:solidFill>
                  <a:srgbClr val="FFFFFF"/>
                </a:solidFill>
                <a:effectLst>
                  <a:outerShdw blurRad="12700" dist="12700" dir="18900000" rotWithShape="0">
                    <a:srgbClr val="000000"/>
                  </a:outerShdw>
                </a:effectLst>
                <a:latin typeface="Helvetica"/>
                <a:ea typeface="Helvetica"/>
                <a:cs typeface="Helvetica"/>
                <a:sym typeface="Helvetica"/>
              </a:defRPr>
            </a:pPr>
            <a:r>
              <a:rPr lang="en-US"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(Rod Phillips, Shorty History of Wine, p80, 2002)</a:t>
            </a:r>
            <a:endParaRPr lang="en-CA" sz="16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7170" name="Picture 2">
            <a:extLst>
              <a:ext uri="{FF2B5EF4-FFF2-40B4-BE49-F238E27FC236}">
                <a16:creationId xmlns:a16="http://schemas.microsoft.com/office/drawing/2014/main" id="{0E991CF4-78DF-41DE-B8FE-0E5B207199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1529" y="1342487"/>
            <a:ext cx="5444445" cy="8315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80385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Homer"/>
          <p:cNvSpPr txBox="1"/>
          <p:nvPr/>
        </p:nvSpPr>
        <p:spPr>
          <a:xfrm>
            <a:off x="-32053" y="82598"/>
            <a:ext cx="12540226"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marL="0" marR="457200" algn="ctr">
              <a:lnSpc>
                <a:spcPct val="100000"/>
              </a:lnSpc>
              <a:spcBef>
                <a:spcPts val="500"/>
              </a:spcBef>
              <a:tabLst/>
              <a:defRPr sz="4800" b="1">
                <a:solidFill>
                  <a:srgbClr val="FFFFFF"/>
                </a:solidFill>
                <a:effectLst>
                  <a:outerShdw blurRad="38100" dist="38100" dir="18900000" rotWithShape="0">
                    <a:srgbClr val="000000"/>
                  </a:outerShdw>
                </a:effectLst>
                <a:latin typeface="Helvetica"/>
                <a:ea typeface="Helvetica"/>
                <a:cs typeface="Helvetica"/>
                <a:sym typeface="Helvetica"/>
              </a:defRPr>
            </a:lvl1pPr>
          </a:lstStyle>
          <a:p>
            <a:endParaRPr sz="6000" dirty="0"/>
          </a:p>
        </p:txBody>
      </p:sp>
      <p:sp>
        <p:nvSpPr>
          <p:cNvPr id="174" name="In civilized Greek society, Homer mentions a ratio of twenty parts water to one part wine.…"/>
          <p:cNvSpPr txBox="1"/>
          <p:nvPr/>
        </p:nvSpPr>
        <p:spPr>
          <a:xfrm>
            <a:off x="7159700" y="3289300"/>
            <a:ext cx="6196687"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0" marR="457200">
              <a:lnSpc>
                <a:spcPct val="100000"/>
              </a:lnSpc>
              <a:tabLst/>
              <a:defRPr b="1">
                <a:solidFill>
                  <a:srgbClr val="FFFFFF"/>
                </a:solidFill>
                <a:effectLst>
                  <a:outerShdw blurRad="12700" dist="12700" dir="18900000" rotWithShape="0">
                    <a:srgbClr val="000000"/>
                  </a:outerShdw>
                </a:effectLst>
                <a:latin typeface="Helvetica"/>
                <a:ea typeface="Helvetica"/>
                <a:cs typeface="Helvetica"/>
                <a:sym typeface="Helvetica"/>
              </a:defRPr>
            </a:pPr>
            <a:endParaRPr dirty="0"/>
          </a:p>
        </p:txBody>
      </p:sp>
      <p:sp>
        <p:nvSpPr>
          <p:cNvPr id="5" name="TextBox 4">
            <a:extLst>
              <a:ext uri="{FF2B5EF4-FFF2-40B4-BE49-F238E27FC236}">
                <a16:creationId xmlns:a16="http://schemas.microsoft.com/office/drawing/2014/main" id="{734B6A70-976B-9412-7B39-60C221A07C87}"/>
              </a:ext>
            </a:extLst>
          </p:cNvPr>
          <p:cNvSpPr txBox="1"/>
          <p:nvPr/>
        </p:nvSpPr>
        <p:spPr>
          <a:xfrm>
            <a:off x="212738" y="9829"/>
            <a:ext cx="12565063" cy="4759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algn="ctr">
              <a:lnSpc>
                <a:spcPct val="100000"/>
              </a:lnSpc>
            </a:pPr>
            <a:r>
              <a:rPr lang="en-CA" sz="6600" dirty="0">
                <a:solidFill>
                  <a:srgbClr val="FFFF00"/>
                </a:solidFill>
                <a:latin typeface="VAGRounded BT" panose="020F0702020204020204" pitchFamily="34" charset="0"/>
                <a:ea typeface="Calibri" panose="020F0502020204030204" pitchFamily="34" charset="0"/>
                <a:cs typeface="Calibri" panose="020F0502020204030204" pitchFamily="34" charset="0"/>
              </a:rPr>
              <a:t>T</a:t>
            </a:r>
            <a:r>
              <a:rPr lang="en-CA" sz="6600" dirty="0">
                <a:solidFill>
                  <a:srgbClr val="FFFF00"/>
                </a:solidFill>
                <a:effectLst/>
                <a:latin typeface="VAGRounded BT" panose="020F0702020204020204" pitchFamily="34" charset="0"/>
                <a:ea typeface="Calibri" panose="020F0502020204030204" pitchFamily="34" charset="0"/>
                <a:cs typeface="Calibri" panose="020F0502020204030204" pitchFamily="34" charset="0"/>
              </a:rPr>
              <a:t>omb of </a:t>
            </a:r>
            <a:r>
              <a:rPr lang="en-CA" sz="6600" dirty="0" err="1">
                <a:solidFill>
                  <a:srgbClr val="FFFF00"/>
                </a:solidFill>
                <a:effectLst/>
                <a:latin typeface="VAGRounded BT" panose="020F0702020204020204" pitchFamily="34" charset="0"/>
                <a:ea typeface="Calibri" panose="020F0502020204030204" pitchFamily="34" charset="0"/>
                <a:cs typeface="Calibri" panose="020F0502020204030204" pitchFamily="34" charset="0"/>
              </a:rPr>
              <a:t>Paheri</a:t>
            </a:r>
            <a:r>
              <a:rPr lang="en-CA" sz="6600" dirty="0">
                <a:solidFill>
                  <a:srgbClr val="FFFF00"/>
                </a:solidFill>
                <a:effectLst/>
                <a:latin typeface="VAGRounded BT" panose="020F0702020204020204" pitchFamily="34" charset="0"/>
                <a:ea typeface="Calibri" panose="020F0502020204030204" pitchFamily="34" charset="0"/>
                <a:cs typeface="Calibri" panose="020F0502020204030204" pitchFamily="34" charset="0"/>
              </a:rPr>
              <a:t> at El </a:t>
            </a:r>
            <a:r>
              <a:rPr lang="en-CA" sz="6600" dirty="0" err="1">
                <a:solidFill>
                  <a:srgbClr val="FFFF00"/>
                </a:solidFill>
                <a:effectLst/>
                <a:latin typeface="VAGRounded BT" panose="020F0702020204020204" pitchFamily="34" charset="0"/>
                <a:ea typeface="Calibri" panose="020F0502020204030204" pitchFamily="34" charset="0"/>
                <a:cs typeface="Calibri" panose="020F0502020204030204" pitchFamily="34" charset="0"/>
              </a:rPr>
              <a:t>Kab</a:t>
            </a:r>
            <a:endParaRPr lang="en-CA" sz="6600" dirty="0">
              <a:solidFill>
                <a:srgbClr val="FFFF00"/>
              </a:solidFill>
              <a:effectLst/>
              <a:latin typeface="VAGRounded BT" panose="020F0702020204020204" pitchFamily="34" charset="0"/>
              <a:ea typeface="Calibri" panose="020F0502020204030204" pitchFamily="34" charset="0"/>
              <a:cs typeface="Calibri" panose="020F0502020204030204" pitchFamily="34" charset="0"/>
            </a:endParaRPr>
          </a:p>
          <a:p>
            <a:pPr marL="0" algn="ctr">
              <a:lnSpc>
                <a:spcPct val="100000"/>
              </a:lnSpc>
            </a:pPr>
            <a:r>
              <a:rPr lang="en-CA" sz="5400" dirty="0">
                <a:solidFill>
                  <a:srgbClr val="F1F1F1"/>
                </a:solidFill>
                <a:effectLst/>
                <a:latin typeface="VAGRounded BT" panose="020F0702020204020204" pitchFamily="34" charset="0"/>
                <a:ea typeface="Calibri" panose="020F0502020204030204" pitchFamily="34" charset="0"/>
                <a:cs typeface="Calibri" panose="020F0502020204030204" pitchFamily="34" charset="0"/>
              </a:rPr>
              <a:t>Exodus era </a:t>
            </a:r>
            <a:r>
              <a:rPr lang="en-CA" sz="5400" dirty="0">
                <a:solidFill>
                  <a:srgbClr val="F1F1F1"/>
                </a:solidFill>
                <a:latin typeface="VAGRounded BT" panose="020F0702020204020204" pitchFamily="34" charset="0"/>
                <a:ea typeface="Calibri" panose="020F0502020204030204" pitchFamily="34" charset="0"/>
                <a:cs typeface="Calibri" panose="020F0502020204030204" pitchFamily="34" charset="0"/>
              </a:rPr>
              <a:t>w</a:t>
            </a:r>
            <a:r>
              <a:rPr lang="en-CA" sz="5400" dirty="0">
                <a:solidFill>
                  <a:srgbClr val="F1F1F1"/>
                </a:solidFill>
                <a:effectLst/>
                <a:latin typeface="VAGRounded BT" panose="020F0702020204020204" pitchFamily="34" charset="0"/>
                <a:ea typeface="Calibri" panose="020F0502020204030204" pitchFamily="34" charset="0"/>
                <a:cs typeface="Calibri" panose="020F0502020204030204" pitchFamily="34" charset="0"/>
              </a:rPr>
              <a:t>ine harvest: 1446 BC</a:t>
            </a:r>
          </a:p>
          <a:p>
            <a:pPr marL="0">
              <a:lnSpc>
                <a:spcPct val="100000"/>
              </a:lnSpc>
            </a:pPr>
            <a:endParaRPr lang="en-CA" sz="4000" dirty="0">
              <a:solidFill>
                <a:srgbClr val="FFFF00"/>
              </a:solidFill>
              <a:latin typeface="VAGRounded BT" panose="020F0702020204020204" pitchFamily="34" charset="0"/>
              <a:ea typeface="Calibri" panose="020F0502020204030204" pitchFamily="34" charset="0"/>
              <a:cs typeface="Calibri" panose="020F0502020204030204" pitchFamily="34" charset="0"/>
            </a:endParaRPr>
          </a:p>
          <a:p>
            <a:pPr marL="0" algn="ctr">
              <a:lnSpc>
                <a:spcPct val="100000"/>
              </a:lnSpc>
            </a:pPr>
            <a:r>
              <a:rPr lang="en-CA" sz="5400" dirty="0">
                <a:solidFill>
                  <a:srgbClr val="FFFF00"/>
                </a:solidFill>
                <a:latin typeface="VAGRounded BT" panose="020F0702020204020204" pitchFamily="34" charset="0"/>
                <a:ea typeface="Calibri" panose="020F0502020204030204" pitchFamily="34" charset="0"/>
                <a:cs typeface="Calibri" panose="020F0502020204030204" pitchFamily="34" charset="0"/>
              </a:rPr>
              <a:t>P</a:t>
            </a:r>
            <a:r>
              <a:rPr lang="en-CA" sz="5400" dirty="0">
                <a:solidFill>
                  <a:srgbClr val="FFFF00"/>
                </a:solidFill>
                <a:effectLst/>
                <a:latin typeface="VAGRounded BT" panose="020F0702020204020204" pitchFamily="34" charset="0"/>
                <a:ea typeface="Calibri" panose="020F0502020204030204" pitchFamily="34" charset="0"/>
                <a:cs typeface="Calibri" panose="020F0502020204030204" pitchFamily="34" charset="0"/>
              </a:rPr>
              <a:t>haraoh of the </a:t>
            </a:r>
            <a:r>
              <a:rPr lang="en-CA" sz="5400" dirty="0">
                <a:solidFill>
                  <a:srgbClr val="FFFF00"/>
                </a:solidFill>
                <a:latin typeface="VAGRounded BT" panose="020F0702020204020204" pitchFamily="34" charset="0"/>
                <a:ea typeface="Calibri" panose="020F0502020204030204" pitchFamily="34" charset="0"/>
                <a:cs typeface="Calibri" panose="020F0502020204030204" pitchFamily="34" charset="0"/>
              </a:rPr>
              <a:t>exodus: </a:t>
            </a:r>
            <a:r>
              <a:rPr lang="en-CA" sz="5400" dirty="0">
                <a:solidFill>
                  <a:srgbClr val="FFFF00"/>
                </a:solidFill>
                <a:effectLst/>
                <a:latin typeface="VAGRounded BT" panose="020F0702020204020204" pitchFamily="34" charset="0"/>
                <a:ea typeface="Calibri" panose="020F0502020204030204" pitchFamily="34" charset="0"/>
                <a:cs typeface="Calibri" panose="020F0502020204030204" pitchFamily="34" charset="0"/>
              </a:rPr>
              <a:t>Thutmoses III</a:t>
            </a:r>
          </a:p>
          <a:p>
            <a:pPr marL="0" algn="ctr">
              <a:lnSpc>
                <a:spcPct val="100000"/>
              </a:lnSpc>
            </a:pPr>
            <a:r>
              <a:rPr lang="en-CA" sz="4400" dirty="0">
                <a:solidFill>
                  <a:srgbClr val="F1F1F1"/>
                </a:solidFill>
                <a:latin typeface="VAGRounded BT" panose="020F0702020204020204" pitchFamily="34" charset="0"/>
                <a:ea typeface="Calibri" panose="020F0502020204030204" pitchFamily="34" charset="0"/>
                <a:cs typeface="Calibri" panose="020F0502020204030204" pitchFamily="34" charset="0"/>
              </a:rPr>
              <a:t>18</a:t>
            </a:r>
            <a:r>
              <a:rPr lang="en-CA" sz="4400" baseline="30000" dirty="0">
                <a:solidFill>
                  <a:srgbClr val="F1F1F1"/>
                </a:solidFill>
                <a:latin typeface="VAGRounded BT" panose="020F0702020204020204" pitchFamily="34" charset="0"/>
                <a:ea typeface="Calibri" panose="020F0502020204030204" pitchFamily="34" charset="0"/>
                <a:cs typeface="Calibri" panose="020F0502020204030204" pitchFamily="34" charset="0"/>
              </a:rPr>
              <a:t>th</a:t>
            </a:r>
            <a:r>
              <a:rPr lang="en-CA" sz="4400" dirty="0">
                <a:solidFill>
                  <a:srgbClr val="F1F1F1"/>
                </a:solidFill>
                <a:latin typeface="VAGRounded BT" panose="020F0702020204020204" pitchFamily="34" charset="0"/>
                <a:ea typeface="Calibri" panose="020F0502020204030204" pitchFamily="34" charset="0"/>
                <a:cs typeface="Calibri" panose="020F0502020204030204" pitchFamily="34" charset="0"/>
              </a:rPr>
              <a:t> dynasty</a:t>
            </a:r>
            <a:endParaRPr lang="en-CA" sz="4400" dirty="0">
              <a:solidFill>
                <a:srgbClr val="F1F1F1"/>
              </a:solidFill>
              <a:effectLst/>
              <a:latin typeface="VAGRounded BT" panose="020F0702020204020204" pitchFamily="34" charset="0"/>
              <a:ea typeface="Calibri" panose="020F0502020204030204" pitchFamily="34" charset="0"/>
              <a:cs typeface="Calibri" panose="020F0502020204030204" pitchFamily="34" charset="0"/>
            </a:endParaRPr>
          </a:p>
          <a:p>
            <a:endParaRPr lang="en-CA" sz="5400" dirty="0">
              <a:solidFill>
                <a:srgbClr val="FFFF00"/>
              </a:solidFill>
              <a:latin typeface="VAGRounded BT" panose="020F0702020204020204" pitchFamily="34" charset="0"/>
              <a:ea typeface="Calibri" panose="020F0502020204030204" pitchFamily="34" charset="0"/>
              <a:cs typeface="Calibri" panose="020F0502020204030204" pitchFamily="34" charset="0"/>
            </a:endParaRPr>
          </a:p>
        </p:txBody>
      </p:sp>
      <p:pic>
        <p:nvPicPr>
          <p:cNvPr id="5122" name="Picture 2">
            <a:extLst>
              <a:ext uri="{FF2B5EF4-FFF2-40B4-BE49-F238E27FC236}">
                <a16:creationId xmlns:a16="http://schemas.microsoft.com/office/drawing/2014/main" id="{49EF3CE5-BA84-B0A1-F695-3607B0FFEF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266973"/>
            <a:ext cx="13004800" cy="554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51840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Homer"/>
          <p:cNvSpPr txBox="1"/>
          <p:nvPr/>
        </p:nvSpPr>
        <p:spPr>
          <a:xfrm>
            <a:off x="-32053" y="82598"/>
            <a:ext cx="12540226"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marL="0" marR="457200" algn="ctr">
              <a:lnSpc>
                <a:spcPct val="100000"/>
              </a:lnSpc>
              <a:spcBef>
                <a:spcPts val="500"/>
              </a:spcBef>
              <a:tabLst/>
              <a:defRPr sz="4800" b="1">
                <a:solidFill>
                  <a:srgbClr val="FFFFFF"/>
                </a:solidFill>
                <a:effectLst>
                  <a:outerShdw blurRad="38100" dist="38100" dir="18900000" rotWithShape="0">
                    <a:srgbClr val="000000"/>
                  </a:outerShdw>
                </a:effectLst>
                <a:latin typeface="Helvetica"/>
                <a:ea typeface="Helvetica"/>
                <a:cs typeface="Helvetica"/>
                <a:sym typeface="Helvetica"/>
              </a:defRPr>
            </a:lvl1pPr>
          </a:lstStyle>
          <a:p>
            <a:endParaRPr sz="6000" dirty="0"/>
          </a:p>
        </p:txBody>
      </p:sp>
      <p:sp>
        <p:nvSpPr>
          <p:cNvPr id="174" name="In civilized Greek society, Homer mentions a ratio of twenty parts water to one part wine.…"/>
          <p:cNvSpPr txBox="1"/>
          <p:nvPr/>
        </p:nvSpPr>
        <p:spPr>
          <a:xfrm>
            <a:off x="7159700" y="3289300"/>
            <a:ext cx="6196687"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0" marR="457200">
              <a:lnSpc>
                <a:spcPct val="100000"/>
              </a:lnSpc>
              <a:tabLst/>
              <a:defRPr b="1">
                <a:solidFill>
                  <a:srgbClr val="FFFFFF"/>
                </a:solidFill>
                <a:effectLst>
                  <a:outerShdw blurRad="12700" dist="12700" dir="18900000" rotWithShape="0">
                    <a:srgbClr val="000000"/>
                  </a:outerShdw>
                </a:effectLst>
                <a:latin typeface="Helvetica"/>
                <a:ea typeface="Helvetica"/>
                <a:cs typeface="Helvetica"/>
                <a:sym typeface="Helvetica"/>
              </a:defRPr>
            </a:pPr>
            <a:endParaRPr dirty="0"/>
          </a:p>
        </p:txBody>
      </p:sp>
      <p:sp>
        <p:nvSpPr>
          <p:cNvPr id="5" name="TextBox 4">
            <a:extLst>
              <a:ext uri="{FF2B5EF4-FFF2-40B4-BE49-F238E27FC236}">
                <a16:creationId xmlns:a16="http://schemas.microsoft.com/office/drawing/2014/main" id="{734B6A70-976B-9412-7B39-60C221A07C87}"/>
              </a:ext>
            </a:extLst>
          </p:cNvPr>
          <p:cNvSpPr txBox="1"/>
          <p:nvPr/>
        </p:nvSpPr>
        <p:spPr>
          <a:xfrm>
            <a:off x="236765" y="-22012"/>
            <a:ext cx="12932228"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a:lnSpc>
                <a:spcPct val="100000"/>
              </a:lnSpc>
            </a:pPr>
            <a:r>
              <a:rPr lang="en-CA" sz="4800" dirty="0">
                <a:solidFill>
                  <a:srgbClr val="F1F1F1"/>
                </a:solidFill>
                <a:latin typeface="VAGRounded BT" panose="020F0702020204020204" pitchFamily="34" charset="0"/>
                <a:ea typeface="Calibri" panose="020F0502020204030204" pitchFamily="34" charset="0"/>
                <a:cs typeface="Calibri" panose="020F0502020204030204" pitchFamily="34" charset="0"/>
              </a:rPr>
              <a:t>T</a:t>
            </a:r>
            <a:r>
              <a:rPr lang="en-CA" sz="4800" dirty="0">
                <a:solidFill>
                  <a:srgbClr val="F1F1F1"/>
                </a:solidFill>
                <a:effectLst/>
                <a:latin typeface="VAGRounded BT" panose="020F0702020204020204" pitchFamily="34" charset="0"/>
                <a:ea typeface="Calibri" panose="020F0502020204030204" pitchFamily="34" charset="0"/>
                <a:cs typeface="Calibri" panose="020F0502020204030204" pitchFamily="34" charset="0"/>
              </a:rPr>
              <a:t>omb at El </a:t>
            </a:r>
            <a:r>
              <a:rPr lang="en-CA" sz="4800" dirty="0" err="1">
                <a:solidFill>
                  <a:srgbClr val="F1F1F1"/>
                </a:solidFill>
                <a:effectLst/>
                <a:latin typeface="VAGRounded BT" panose="020F0702020204020204" pitchFamily="34" charset="0"/>
                <a:ea typeface="Calibri" panose="020F0502020204030204" pitchFamily="34" charset="0"/>
                <a:cs typeface="Calibri" panose="020F0502020204030204" pitchFamily="34" charset="0"/>
              </a:rPr>
              <a:t>Kab</a:t>
            </a:r>
            <a:r>
              <a:rPr lang="en-CA" sz="4800" dirty="0">
                <a:solidFill>
                  <a:srgbClr val="F1F1F1"/>
                </a:solidFill>
                <a:effectLst/>
                <a:latin typeface="VAGRounded BT" panose="020F0702020204020204" pitchFamily="34" charset="0"/>
                <a:ea typeface="Calibri" panose="020F0502020204030204" pitchFamily="34" charset="0"/>
                <a:cs typeface="Calibri" panose="020F0502020204030204" pitchFamily="34" charset="0"/>
              </a:rPr>
              <a:t> of </a:t>
            </a:r>
            <a:r>
              <a:rPr lang="en-CA" sz="4800" dirty="0" err="1">
                <a:solidFill>
                  <a:srgbClr val="F1F1F1"/>
                </a:solidFill>
                <a:effectLst/>
                <a:latin typeface="VAGRounded BT" panose="020F0702020204020204" pitchFamily="34" charset="0"/>
                <a:ea typeface="Calibri" panose="020F0502020204030204" pitchFamily="34" charset="0"/>
                <a:cs typeface="Calibri" panose="020F0502020204030204" pitchFamily="34" charset="0"/>
              </a:rPr>
              <a:t>Paheri</a:t>
            </a:r>
            <a:r>
              <a:rPr lang="en-CA" sz="4800" dirty="0">
                <a:solidFill>
                  <a:srgbClr val="F1F1F1"/>
                </a:solidFill>
                <a:effectLst/>
                <a:latin typeface="VAGRounded BT" panose="020F0702020204020204" pitchFamily="34" charset="0"/>
                <a:ea typeface="Calibri" panose="020F0502020204030204" pitchFamily="34" charset="0"/>
                <a:cs typeface="Calibri" panose="020F0502020204030204" pitchFamily="34" charset="0"/>
              </a:rPr>
              <a:t>: </a:t>
            </a:r>
            <a:r>
              <a:rPr lang="en-CA" sz="4800" dirty="0">
                <a:solidFill>
                  <a:srgbClr val="F1F1F1"/>
                </a:solidFill>
                <a:latin typeface="VAGRounded BT" panose="020F0702020204020204" pitchFamily="34" charset="0"/>
                <a:ea typeface="Calibri" panose="020F0502020204030204" pitchFamily="34" charset="0"/>
                <a:cs typeface="Calibri" panose="020F0502020204030204" pitchFamily="34" charset="0"/>
              </a:rPr>
              <a:t>c. </a:t>
            </a:r>
            <a:r>
              <a:rPr lang="en-CA" sz="4800" dirty="0">
                <a:solidFill>
                  <a:srgbClr val="F1F1F1"/>
                </a:solidFill>
                <a:effectLst/>
                <a:latin typeface="VAGRounded BT" panose="020F0702020204020204" pitchFamily="34" charset="0"/>
                <a:ea typeface="Calibri" panose="020F0502020204030204" pitchFamily="34" charset="0"/>
                <a:cs typeface="Calibri" panose="020F0502020204030204" pitchFamily="34" charset="0"/>
              </a:rPr>
              <a:t>Thutmoses III</a:t>
            </a:r>
          </a:p>
          <a:p>
            <a:pPr marL="0">
              <a:lnSpc>
                <a:spcPct val="100000"/>
              </a:lnSpc>
            </a:pPr>
            <a:r>
              <a:rPr lang="en-CA" sz="4800" dirty="0">
                <a:solidFill>
                  <a:srgbClr val="FFFF00"/>
                </a:solidFill>
                <a:effectLst/>
                <a:latin typeface="VAGRounded BT" panose="020F0702020204020204" pitchFamily="34" charset="0"/>
                <a:ea typeface="Calibri" panose="020F0502020204030204" pitchFamily="34" charset="0"/>
                <a:cs typeface="Calibri" panose="020F0502020204030204" pitchFamily="34" charset="0"/>
              </a:rPr>
              <a:t>Evidence of mixed wine: drunk = 18 cups</a:t>
            </a:r>
          </a:p>
        </p:txBody>
      </p:sp>
      <p:sp>
        <p:nvSpPr>
          <p:cNvPr id="6" name="TextBox 5">
            <a:extLst>
              <a:ext uri="{FF2B5EF4-FFF2-40B4-BE49-F238E27FC236}">
                <a16:creationId xmlns:a16="http://schemas.microsoft.com/office/drawing/2014/main" id="{3BC83A58-5E52-A8AD-71A3-D1760357B7B4}"/>
              </a:ext>
            </a:extLst>
          </p:cNvPr>
          <p:cNvSpPr txBox="1"/>
          <p:nvPr/>
        </p:nvSpPr>
        <p:spPr>
          <a:xfrm>
            <a:off x="0" y="1540619"/>
            <a:ext cx="12761265" cy="17466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000" dirty="0" err="1">
                <a:solidFill>
                  <a:srgbClr val="F1F1F1"/>
                </a:solidFill>
                <a:latin typeface="VAGRounded BT" panose="020F0702020204020204" pitchFamily="34" charset="0"/>
              </a:rPr>
              <a:t>Nubmehy</a:t>
            </a:r>
            <a:r>
              <a:rPr lang="en-US" sz="4000" dirty="0">
                <a:solidFill>
                  <a:srgbClr val="F1F1F1"/>
                </a:solidFill>
                <a:latin typeface="VAGRounded BT" panose="020F0702020204020204" pitchFamily="34" charset="0"/>
              </a:rPr>
              <a:t> tells her servant: “</a:t>
            </a:r>
            <a:r>
              <a:rPr lang="en-US" sz="4000" dirty="0">
                <a:solidFill>
                  <a:srgbClr val="FFFF00"/>
                </a:solidFill>
                <a:latin typeface="VAGRounded BT" panose="020F0702020204020204" pitchFamily="34" charset="0"/>
              </a:rPr>
              <a:t>Give me eighteen bowls of wine</a:t>
            </a:r>
            <a:r>
              <a:rPr lang="en-US" sz="4000" dirty="0">
                <a:solidFill>
                  <a:srgbClr val="F1F1F1"/>
                </a:solidFill>
                <a:latin typeface="VAGRounded BT" panose="020F0702020204020204" pitchFamily="34" charset="0"/>
              </a:rPr>
              <a:t>! See, I must like to drink until intoxicated. My insides are as dry as straw!”</a:t>
            </a:r>
            <a:endParaRPr lang="en-CA" sz="4000" dirty="0">
              <a:solidFill>
                <a:srgbClr val="F1F1F1"/>
              </a:solidFill>
              <a:latin typeface="VAGRounded BT" panose="020F0702020204020204" pitchFamily="34" charset="0"/>
            </a:endParaRPr>
          </a:p>
        </p:txBody>
      </p:sp>
      <p:pic>
        <p:nvPicPr>
          <p:cNvPr id="6146" name="Picture 2">
            <a:extLst>
              <a:ext uri="{FF2B5EF4-FFF2-40B4-BE49-F238E27FC236}">
                <a16:creationId xmlns:a16="http://schemas.microsoft.com/office/drawing/2014/main" id="{997068CC-926D-EBB7-B8B6-BBEEDD1451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604" t="1662" r="14982" b="50146"/>
          <a:stretch/>
        </p:blipFill>
        <p:spPr bwMode="auto">
          <a:xfrm>
            <a:off x="277587" y="6690014"/>
            <a:ext cx="6833129" cy="2837709"/>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a:extLst>
              <a:ext uri="{FF2B5EF4-FFF2-40B4-BE49-F238E27FC236}">
                <a16:creationId xmlns:a16="http://schemas.microsoft.com/office/drawing/2014/main" id="{1ACACDEC-9D80-94C2-5FB1-CEF8032503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853" t="19036" b="31357"/>
          <a:stretch/>
        </p:blipFill>
        <p:spPr bwMode="auto">
          <a:xfrm>
            <a:off x="7641771" y="3545962"/>
            <a:ext cx="5143986" cy="5970755"/>
          </a:xfrm>
          <a:prstGeom prst="rect">
            <a:avLst/>
          </a:prstGeom>
          <a:ln w="228600" cap="sq" cmpd="thickThin">
            <a:solidFill>
              <a:schemeClr val="accent1"/>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FBD74D1-E185-4D36-4FE0-EBF3FD2FCA18}"/>
              </a:ext>
            </a:extLst>
          </p:cNvPr>
          <p:cNvSpPr txBox="1"/>
          <p:nvPr/>
        </p:nvSpPr>
        <p:spPr>
          <a:xfrm>
            <a:off x="48984" y="3492691"/>
            <a:ext cx="7380519" cy="28494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3600" dirty="0">
                <a:solidFill>
                  <a:srgbClr val="FFFF00"/>
                </a:solidFill>
                <a:latin typeface="VAGRounded BT" panose="020F0702020204020204" pitchFamily="34" charset="0"/>
                <a:ea typeface="Calibri" panose="020F0502020204030204" pitchFamily="34" charset="0"/>
                <a:cs typeface="Calibri" panose="020F0502020204030204" pitchFamily="34" charset="0"/>
              </a:rPr>
              <a:t>Drunk today = 5 glasses @ 12%</a:t>
            </a:r>
          </a:p>
          <a:p>
            <a:r>
              <a:rPr lang="en-CA" sz="3600" dirty="0">
                <a:solidFill>
                  <a:srgbClr val="FFFF00"/>
                </a:solidFill>
                <a:latin typeface="VAGRounded BT" panose="020F0702020204020204" pitchFamily="34" charset="0"/>
                <a:ea typeface="Calibri" panose="020F0502020204030204" pitchFamily="34" charset="0"/>
                <a:cs typeface="Calibri" panose="020F0502020204030204" pitchFamily="34" charset="0"/>
              </a:rPr>
              <a:t>Drunk = 18 Bowls of wine</a:t>
            </a:r>
          </a:p>
          <a:p>
            <a:endParaRPr lang="en-CA" dirty="0">
              <a:solidFill>
                <a:srgbClr val="FFFF00"/>
              </a:solidFill>
              <a:latin typeface="VAGRounded BT" panose="020F0702020204020204" pitchFamily="34" charset="0"/>
              <a:ea typeface="Calibri" panose="020F0502020204030204" pitchFamily="34" charset="0"/>
              <a:cs typeface="Calibri" panose="020F0502020204030204" pitchFamily="34" charset="0"/>
            </a:endParaRPr>
          </a:p>
          <a:p>
            <a:r>
              <a:rPr lang="en-CA" dirty="0">
                <a:solidFill>
                  <a:srgbClr val="F1F1F1"/>
                </a:solidFill>
                <a:latin typeface="VAGRounded BT" panose="020F0702020204020204" pitchFamily="34" charset="0"/>
                <a:ea typeface="Calibri" panose="020F0502020204030204" pitchFamily="34" charset="0"/>
                <a:cs typeface="Calibri" panose="020F0502020204030204" pitchFamily="34" charset="0"/>
              </a:rPr>
              <a:t>Mixed wine during Exodus:</a:t>
            </a:r>
          </a:p>
          <a:p>
            <a:r>
              <a:rPr lang="en-CA" sz="3600" dirty="0">
                <a:solidFill>
                  <a:srgbClr val="FFFF00"/>
                </a:solidFill>
                <a:latin typeface="VAGRounded BT" panose="020F0702020204020204" pitchFamily="34" charset="0"/>
                <a:ea typeface="Calibri" panose="020F0502020204030204" pitchFamily="34" charset="0"/>
                <a:cs typeface="Calibri" panose="020F0502020204030204" pitchFamily="34" charset="0"/>
              </a:rPr>
              <a:t>3 parts water, 1 part wine</a:t>
            </a:r>
          </a:p>
        </p:txBody>
      </p:sp>
      <p:sp>
        <p:nvSpPr>
          <p:cNvPr id="8" name="Arrow: Right 7">
            <a:extLst>
              <a:ext uri="{FF2B5EF4-FFF2-40B4-BE49-F238E27FC236}">
                <a16:creationId xmlns:a16="http://schemas.microsoft.com/office/drawing/2014/main" id="{C0323280-C69A-9B38-890D-1C7D7691ACCC}"/>
              </a:ext>
            </a:extLst>
          </p:cNvPr>
          <p:cNvSpPr/>
          <p:nvPr/>
        </p:nvSpPr>
        <p:spPr>
          <a:xfrm rot="1630104">
            <a:off x="5790918" y="4725496"/>
            <a:ext cx="2616868" cy="574040"/>
          </a:xfrm>
          <a:prstGeom prst="rightArrow">
            <a:avLst/>
          </a:prstGeom>
          <a:solidFill>
            <a:srgbClr val="FF0000"/>
          </a:solidFill>
          <a:ln w="25400" cap="flat">
            <a:solidFill>
              <a:srgbClr val="824828"/>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139700" marR="0" indent="0" algn="l" defTabSz="457200" rtl="0" fontAlgn="auto" latinLnBrk="0" hangingPunct="0">
              <a:lnSpc>
                <a:spcPts val="4300"/>
              </a:lnSpc>
              <a:spcBef>
                <a:spcPts val="0"/>
              </a:spcBef>
              <a:spcAft>
                <a:spcPts val="0"/>
              </a:spcAft>
              <a:buClrTx/>
              <a:buSzTx/>
              <a:buFontTx/>
              <a:buNone/>
              <a:tabLst>
                <a:tab pos="673100" algn="l"/>
              </a:tabLst>
            </a:pPr>
            <a:endParaRPr kumimoji="0" lang="en-CA" sz="3600" b="0" i="0" u="none" strike="noStrike" cap="none" spc="0" normalizeH="0" baseline="0">
              <a:ln>
                <a:noFill/>
              </a:ln>
              <a:solidFill>
                <a:srgbClr val="483F36"/>
              </a:solidFill>
              <a:effectLst>
                <a:outerShdw blurRad="38100" dist="12700" dir="5400000" rotWithShape="0">
                  <a:srgbClr val="000000">
                    <a:alpha val="50000"/>
                  </a:srgbClr>
                </a:outerShdw>
              </a:effectLst>
              <a:uFillTx/>
              <a:latin typeface="+mn-lt"/>
              <a:ea typeface="+mn-ea"/>
              <a:cs typeface="+mn-cs"/>
              <a:sym typeface="Hoefler Text"/>
            </a:endParaRPr>
          </a:p>
        </p:txBody>
      </p:sp>
    </p:spTree>
    <p:extLst>
      <p:ext uri="{BB962C8B-B14F-4D97-AF65-F5344CB8AC3E}">
        <p14:creationId xmlns:p14="http://schemas.microsoft.com/office/powerpoint/2010/main" val="314718106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Homer"/>
          <p:cNvSpPr txBox="1"/>
          <p:nvPr/>
        </p:nvSpPr>
        <p:spPr>
          <a:xfrm>
            <a:off x="-32053" y="82598"/>
            <a:ext cx="12540226"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marL="0" marR="457200" algn="ctr">
              <a:lnSpc>
                <a:spcPct val="100000"/>
              </a:lnSpc>
              <a:spcBef>
                <a:spcPts val="500"/>
              </a:spcBef>
              <a:tabLst/>
              <a:defRPr sz="4800" b="1">
                <a:solidFill>
                  <a:srgbClr val="FFFFFF"/>
                </a:solidFill>
                <a:effectLst>
                  <a:outerShdw blurRad="38100" dist="38100" dir="18900000" rotWithShape="0">
                    <a:srgbClr val="000000"/>
                  </a:outerShdw>
                </a:effectLst>
                <a:latin typeface="Helvetica"/>
                <a:ea typeface="Helvetica"/>
                <a:cs typeface="Helvetica"/>
                <a:sym typeface="Helvetica"/>
              </a:defRPr>
            </a:lvl1pPr>
          </a:lstStyle>
          <a:p>
            <a:endParaRPr sz="6000" dirty="0"/>
          </a:p>
        </p:txBody>
      </p:sp>
      <p:sp>
        <p:nvSpPr>
          <p:cNvPr id="174" name="In civilized Greek society, Homer mentions a ratio of twenty parts water to one part wine.…"/>
          <p:cNvSpPr txBox="1"/>
          <p:nvPr/>
        </p:nvSpPr>
        <p:spPr>
          <a:xfrm>
            <a:off x="7159700" y="3289300"/>
            <a:ext cx="6196687"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0" marR="457200">
              <a:lnSpc>
                <a:spcPct val="100000"/>
              </a:lnSpc>
              <a:tabLst/>
              <a:defRPr b="1">
                <a:solidFill>
                  <a:srgbClr val="FFFFFF"/>
                </a:solidFill>
                <a:effectLst>
                  <a:outerShdw blurRad="12700" dist="12700" dir="18900000" rotWithShape="0">
                    <a:srgbClr val="000000"/>
                  </a:outerShdw>
                </a:effectLst>
                <a:latin typeface="Helvetica"/>
                <a:ea typeface="Helvetica"/>
                <a:cs typeface="Helvetica"/>
                <a:sym typeface="Helvetica"/>
              </a:defRPr>
            </a:pPr>
            <a:endParaRPr dirty="0"/>
          </a:p>
        </p:txBody>
      </p:sp>
      <p:pic>
        <p:nvPicPr>
          <p:cNvPr id="3074" name="Picture 2" descr="Inscribed and stamped amphorae from the Annexe chamber of the tomb of Tutankhamun, left: Carter no. 571, right: Carter no. 392 (Burton 2009 p1276, copyright of the Griffith Institute, University of Oxford)">
            <a:extLst>
              <a:ext uri="{FF2B5EF4-FFF2-40B4-BE49-F238E27FC236}">
                <a16:creationId xmlns:a16="http://schemas.microsoft.com/office/drawing/2014/main" id="{84A841BA-A6CE-4297-3E9C-6CA82BFF0B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8497"/>
            <a:ext cx="6286500" cy="80451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F109466-7B19-F0B6-D1CD-AF238BBE1AC2}"/>
              </a:ext>
            </a:extLst>
          </p:cNvPr>
          <p:cNvSpPr txBox="1"/>
          <p:nvPr/>
        </p:nvSpPr>
        <p:spPr>
          <a:xfrm>
            <a:off x="6408961" y="1895216"/>
            <a:ext cx="6449786" cy="78123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spcBef>
                <a:spcPts val="0"/>
              </a:spcBef>
              <a:spcAft>
                <a:spcPts val="0"/>
              </a:spcAft>
            </a:pPr>
            <a:r>
              <a:rPr lang="en-CA" sz="3600" dirty="0">
                <a:solidFill>
                  <a:srgbClr val="F1F1F1"/>
                </a:solidFill>
                <a:effectLst/>
                <a:latin typeface="VAGRounded BT" panose="020F0702020204020204" pitchFamily="34" charset="0"/>
                <a:ea typeface="Calibri" panose="020F0502020204030204" pitchFamily="34" charset="0"/>
                <a:cs typeface="Calibri" panose="020F0502020204030204" pitchFamily="34" charset="0"/>
              </a:rPr>
              <a:t>In 1922, 36 sealed ceramic pithos jars holding wine were discovered in the tomb of </a:t>
            </a:r>
            <a:r>
              <a:rPr lang="en-CA" sz="3600" dirty="0" err="1">
                <a:solidFill>
                  <a:srgbClr val="F1F1F1"/>
                </a:solidFill>
                <a:effectLst/>
                <a:latin typeface="VAGRounded BT" panose="020F0702020204020204" pitchFamily="34" charset="0"/>
                <a:ea typeface="Calibri" panose="020F0502020204030204" pitchFamily="34" charset="0"/>
                <a:cs typeface="Times New Roman" panose="02020603050405020304" pitchFamily="18" charset="0"/>
              </a:rPr>
              <a:t>Tut'ankamun</a:t>
            </a:r>
            <a:r>
              <a:rPr lang="en-CA" sz="3600" dirty="0">
                <a:solidFill>
                  <a:srgbClr val="F1F1F1"/>
                </a:solidFill>
                <a:effectLst/>
                <a:latin typeface="VAGRounded BT" panose="020F0702020204020204" pitchFamily="34" charset="0"/>
                <a:ea typeface="Calibri" panose="020F0502020204030204" pitchFamily="34" charset="0"/>
                <a:cs typeface="Times New Roman" panose="02020603050405020304" pitchFamily="18" charset="0"/>
              </a:rPr>
              <a:t> (1341-1331 BC)</a:t>
            </a:r>
            <a:r>
              <a:rPr lang="en-CA" sz="3600" dirty="0">
                <a:solidFill>
                  <a:srgbClr val="F1F1F1"/>
                </a:solidFill>
                <a:effectLst/>
                <a:latin typeface="VAGRounded BT" panose="020F0702020204020204" pitchFamily="34" charset="0"/>
                <a:ea typeface="Calibri" panose="020F0502020204030204" pitchFamily="34" charset="0"/>
                <a:cs typeface="Calibri" panose="020F0502020204030204" pitchFamily="34" charset="0"/>
              </a:rPr>
              <a:t>. Twenty-six of the jars bore seals from his 4</a:t>
            </a:r>
            <a:r>
              <a:rPr lang="en-CA" sz="3600" baseline="30000" dirty="0">
                <a:solidFill>
                  <a:srgbClr val="F1F1F1"/>
                </a:solidFill>
                <a:effectLst/>
                <a:latin typeface="VAGRounded BT" panose="020F0702020204020204" pitchFamily="34" charset="0"/>
                <a:ea typeface="Calibri" panose="020F0502020204030204" pitchFamily="34" charset="0"/>
                <a:cs typeface="Times New Roman" panose="02020603050405020304" pitchFamily="18" charset="0"/>
              </a:rPr>
              <a:t>th</a:t>
            </a:r>
            <a:r>
              <a:rPr lang="en-CA" sz="3600" dirty="0">
                <a:solidFill>
                  <a:srgbClr val="F1F1F1"/>
                </a:solidFill>
                <a:effectLst/>
                <a:latin typeface="VAGRounded BT" panose="020F0702020204020204" pitchFamily="34" charset="0"/>
                <a:ea typeface="Calibri" panose="020F0502020204030204" pitchFamily="34" charset="0"/>
                <a:cs typeface="Times New Roman" panose="02020603050405020304" pitchFamily="18" charset="0"/>
              </a:rPr>
              <a:t>, 5</a:t>
            </a:r>
            <a:r>
              <a:rPr lang="en-CA" sz="3600" baseline="30000" dirty="0">
                <a:solidFill>
                  <a:srgbClr val="F1F1F1"/>
                </a:solidFill>
                <a:effectLst/>
                <a:latin typeface="VAGRounded BT" panose="020F0702020204020204" pitchFamily="34" charset="0"/>
                <a:ea typeface="Calibri" panose="020F0502020204030204" pitchFamily="34" charset="0"/>
                <a:cs typeface="Times New Roman" panose="02020603050405020304" pitchFamily="18" charset="0"/>
              </a:rPr>
              <a:t>th</a:t>
            </a:r>
            <a:r>
              <a:rPr lang="en-CA" sz="3600" dirty="0">
                <a:solidFill>
                  <a:srgbClr val="F1F1F1"/>
                </a:solidFill>
                <a:effectLst/>
                <a:latin typeface="VAGRounded BT" panose="020F0702020204020204" pitchFamily="34" charset="0"/>
                <a:ea typeface="Calibri" panose="020F0502020204030204" pitchFamily="34" charset="0"/>
                <a:cs typeface="Times New Roman" panose="02020603050405020304" pitchFamily="18" charset="0"/>
              </a:rPr>
              <a:t>, and 9</a:t>
            </a:r>
            <a:r>
              <a:rPr lang="en-CA" sz="3600" baseline="30000" dirty="0">
                <a:solidFill>
                  <a:srgbClr val="F1F1F1"/>
                </a:solidFill>
                <a:effectLst/>
                <a:latin typeface="VAGRounded BT" panose="020F0702020204020204" pitchFamily="34" charset="0"/>
                <a:ea typeface="Calibri" panose="020F0502020204030204" pitchFamily="34" charset="0"/>
                <a:cs typeface="Times New Roman" panose="02020603050405020304" pitchFamily="18" charset="0"/>
              </a:rPr>
              <a:t>th</a:t>
            </a:r>
            <a:r>
              <a:rPr lang="en-CA" sz="3600" dirty="0">
                <a:solidFill>
                  <a:srgbClr val="F1F1F1"/>
                </a:solidFill>
                <a:effectLst/>
                <a:latin typeface="VAGRounded BT" panose="020F0702020204020204" pitchFamily="34" charset="0"/>
                <a:ea typeface="Calibri" panose="020F0502020204030204" pitchFamily="34" charset="0"/>
                <a:cs typeface="Times New Roman" panose="02020603050405020304" pitchFamily="18" charset="0"/>
              </a:rPr>
              <a:t> regnal years. </a:t>
            </a:r>
          </a:p>
          <a:p>
            <a:pPr marL="0" marR="0">
              <a:spcBef>
                <a:spcPts val="0"/>
              </a:spcBef>
              <a:spcAft>
                <a:spcPts val="0"/>
              </a:spcAft>
            </a:pPr>
            <a:endParaRPr lang="en-CA" dirty="0">
              <a:solidFill>
                <a:srgbClr val="F1F1F1"/>
              </a:solidFill>
              <a:latin typeface="VAGRounded BT" panose="020F0702020204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CA" sz="3600" dirty="0">
                <a:solidFill>
                  <a:srgbClr val="FFFF00"/>
                </a:solidFill>
                <a:effectLst/>
                <a:latin typeface="VAGRounded BT" panose="020F0702020204020204" pitchFamily="34" charset="0"/>
                <a:ea typeface="Calibri" panose="020F0502020204030204" pitchFamily="34" charset="0"/>
                <a:cs typeface="Times New Roman" panose="02020603050405020304" pitchFamily="18" charset="0"/>
              </a:rPr>
              <a:t>One seal reads</a:t>
            </a:r>
            <a:r>
              <a:rPr lang="en-CA" sz="3600" dirty="0">
                <a:solidFill>
                  <a:srgbClr val="F1F1F1"/>
                </a:solidFill>
                <a:effectLst/>
                <a:latin typeface="VAGRounded BT" panose="020F0702020204020204" pitchFamily="34" charset="0"/>
                <a:ea typeface="Calibri" panose="020F0502020204030204" pitchFamily="34" charset="0"/>
                <a:cs typeface="Times New Roman" panose="02020603050405020304" pitchFamily="18" charset="0"/>
              </a:rPr>
              <a:t>, “Year 4. Sweet wine of the House-of-Aton - Life, Prosperity, Health! - of the Western River. Chief vintner </a:t>
            </a:r>
            <a:r>
              <a:rPr lang="en-CA" sz="3600" dirty="0" err="1">
                <a:solidFill>
                  <a:srgbClr val="F1F1F1"/>
                </a:solidFill>
                <a:effectLst/>
                <a:latin typeface="VAGRounded BT" panose="020F0702020204020204" pitchFamily="34" charset="0"/>
                <a:ea typeface="Calibri" panose="020F0502020204030204" pitchFamily="34" charset="0"/>
                <a:cs typeface="Times New Roman" panose="02020603050405020304" pitchFamily="18" charset="0"/>
              </a:rPr>
              <a:t>Aperershop</a:t>
            </a:r>
            <a:r>
              <a:rPr lang="en-CA" sz="3600" dirty="0">
                <a:solidFill>
                  <a:srgbClr val="F1F1F1"/>
                </a:solidFill>
                <a:effectLst/>
                <a:latin typeface="VAGRounded BT" panose="020F0702020204020204" pitchFamily="34" charset="0"/>
                <a:ea typeface="Calibri" panose="020F0502020204030204" pitchFamily="34" charset="0"/>
                <a:cs typeface="Times New Roman" panose="02020603050405020304" pitchFamily="18" charset="0"/>
              </a:rPr>
              <a:t>”</a:t>
            </a:r>
          </a:p>
        </p:txBody>
      </p:sp>
      <p:sp>
        <p:nvSpPr>
          <p:cNvPr id="5" name="TextBox 4">
            <a:extLst>
              <a:ext uri="{FF2B5EF4-FFF2-40B4-BE49-F238E27FC236}">
                <a16:creationId xmlns:a16="http://schemas.microsoft.com/office/drawing/2014/main" id="{734B6A70-976B-9412-7B39-60C221A07C87}"/>
              </a:ext>
            </a:extLst>
          </p:cNvPr>
          <p:cNvSpPr txBox="1"/>
          <p:nvPr/>
        </p:nvSpPr>
        <p:spPr>
          <a:xfrm>
            <a:off x="310015" y="353540"/>
            <a:ext cx="12565063" cy="11951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5400" dirty="0">
                <a:solidFill>
                  <a:srgbClr val="FFFF00"/>
                </a:solidFill>
                <a:effectLst/>
                <a:latin typeface="VAGRounded BT" panose="020F0702020204020204" pitchFamily="34" charset="0"/>
                <a:ea typeface="Calibri" panose="020F0502020204030204" pitchFamily="34" charset="0"/>
                <a:cs typeface="Calibri" panose="020F0502020204030204" pitchFamily="34" charset="0"/>
              </a:rPr>
              <a:t>36 wine jars in the tomb of </a:t>
            </a:r>
            <a:r>
              <a:rPr lang="en-CA" sz="5400" dirty="0">
                <a:solidFill>
                  <a:srgbClr val="FFFF00"/>
                </a:solidFill>
                <a:latin typeface="VAGRounded BT" panose="020F0702020204020204" pitchFamily="34" charset="0"/>
                <a:ea typeface="Calibri" panose="020F0502020204030204" pitchFamily="34" charset="0"/>
                <a:cs typeface="Times New Roman" panose="02020603050405020304" pitchFamily="18" charset="0"/>
              </a:rPr>
              <a:t>King Tut</a:t>
            </a:r>
            <a:endParaRPr lang="en-CA" sz="5400" dirty="0">
              <a:solidFill>
                <a:srgbClr val="FFFF00"/>
              </a:solidFill>
              <a:latin typeface="VAGRounded BT" panose="020F0702020204020204" pitchFamily="34" charset="0"/>
              <a:ea typeface="Calibri" panose="020F0502020204030204" pitchFamily="34" charset="0"/>
              <a:cs typeface="Calibri" panose="020F0502020204030204" pitchFamily="34" charset="0"/>
            </a:endParaRPr>
          </a:p>
          <a:p>
            <a:r>
              <a:rPr lang="en-CA" dirty="0">
                <a:solidFill>
                  <a:srgbClr val="F1F1F1"/>
                </a:solidFill>
                <a:latin typeface="VAGRounded BT" panose="020F0702020204020204" pitchFamily="34" charset="0"/>
                <a:ea typeface="Calibri" panose="020F0502020204030204" pitchFamily="34" charset="0"/>
                <a:cs typeface="Calibri" panose="020F0502020204030204" pitchFamily="34" charset="0"/>
              </a:rPr>
              <a:t>18</a:t>
            </a:r>
            <a:r>
              <a:rPr lang="en-CA" baseline="30000" dirty="0">
                <a:solidFill>
                  <a:srgbClr val="F1F1F1"/>
                </a:solidFill>
                <a:latin typeface="VAGRounded BT" panose="020F0702020204020204" pitchFamily="34" charset="0"/>
                <a:ea typeface="Calibri" panose="020F0502020204030204" pitchFamily="34" charset="0"/>
                <a:cs typeface="Calibri" panose="020F0502020204030204" pitchFamily="34" charset="0"/>
              </a:rPr>
              <a:t>th</a:t>
            </a:r>
            <a:r>
              <a:rPr lang="en-CA" dirty="0">
                <a:solidFill>
                  <a:srgbClr val="F1F1F1"/>
                </a:solidFill>
                <a:latin typeface="VAGRounded BT" panose="020F0702020204020204" pitchFamily="34" charset="0"/>
                <a:ea typeface="Calibri" panose="020F0502020204030204" pitchFamily="34" charset="0"/>
                <a:cs typeface="Calibri" panose="020F0502020204030204" pitchFamily="34" charset="0"/>
              </a:rPr>
              <a:t> Dynasty Pharaoh </a:t>
            </a:r>
            <a:r>
              <a:rPr lang="en-CA" sz="3600" dirty="0" err="1">
                <a:solidFill>
                  <a:srgbClr val="F1F1F1"/>
                </a:solidFill>
                <a:effectLst/>
                <a:latin typeface="VAGRounded BT" panose="020F0702020204020204" pitchFamily="34" charset="0"/>
                <a:ea typeface="Calibri" panose="020F0502020204030204" pitchFamily="34" charset="0"/>
                <a:cs typeface="Times New Roman" panose="02020603050405020304" pitchFamily="18" charset="0"/>
              </a:rPr>
              <a:t>Tut'ankamun</a:t>
            </a:r>
            <a:r>
              <a:rPr lang="en-CA" sz="3600" dirty="0">
                <a:solidFill>
                  <a:srgbClr val="F1F1F1"/>
                </a:solidFill>
                <a:effectLst/>
                <a:latin typeface="VAGRounded BT" panose="020F0702020204020204" pitchFamily="34" charset="0"/>
                <a:ea typeface="Calibri" panose="020F0502020204030204" pitchFamily="34" charset="0"/>
                <a:cs typeface="Times New Roman" panose="02020603050405020304" pitchFamily="18" charset="0"/>
              </a:rPr>
              <a:t> (1341-1331 BC)</a:t>
            </a:r>
            <a:endParaRPr lang="en-CA" sz="3600" dirty="0">
              <a:solidFill>
                <a:srgbClr val="F1F1F1"/>
              </a:solidFill>
              <a:effectLst/>
              <a:latin typeface="VAGRounded BT" panose="020F070202020402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1C4823E-9C50-1843-EECF-7334DF1EBCB6}"/>
              </a:ext>
            </a:extLst>
          </p:cNvPr>
          <p:cNvSpPr txBox="1"/>
          <p:nvPr/>
        </p:nvSpPr>
        <p:spPr>
          <a:xfrm>
            <a:off x="63581" y="8041930"/>
            <a:ext cx="5734104" cy="17466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dirty="0">
                <a:ln w="22225">
                  <a:solidFill>
                    <a:srgbClr val="FFFFFF"/>
                  </a:solidFill>
                </a:ln>
                <a:solidFill>
                  <a:srgbClr val="000000"/>
                </a:solidFill>
                <a:latin typeface="VAGRounded BT" panose="020F0702020204020204" pitchFamily="34" charset="0"/>
                <a:ea typeface="Calibri" panose="020F0502020204030204" pitchFamily="34" charset="0"/>
                <a:cs typeface="Times New Roman" panose="02020603050405020304" pitchFamily="18" charset="0"/>
              </a:rPr>
              <a:t>Egyptians knew how to preserve wine for at least 5 years.</a:t>
            </a:r>
            <a:endParaRPr lang="en-CA" dirty="0">
              <a:ln w="22225">
                <a:solidFill>
                  <a:srgbClr val="FFFFFF"/>
                </a:solidFill>
              </a:ln>
              <a:solidFill>
                <a:srgbClr val="000000"/>
              </a:solidFill>
            </a:endParaRPr>
          </a:p>
        </p:txBody>
      </p:sp>
    </p:spTree>
    <p:extLst>
      <p:ext uri="{BB962C8B-B14F-4D97-AF65-F5344CB8AC3E}">
        <p14:creationId xmlns:p14="http://schemas.microsoft.com/office/powerpoint/2010/main" val="35112501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73" name="Homer"/>
          <p:cNvSpPr txBox="1"/>
          <p:nvPr/>
        </p:nvSpPr>
        <p:spPr>
          <a:xfrm>
            <a:off x="-32053" y="82598"/>
            <a:ext cx="12540226"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marL="0" marR="457200" algn="ctr">
              <a:lnSpc>
                <a:spcPct val="100000"/>
              </a:lnSpc>
              <a:spcBef>
                <a:spcPts val="500"/>
              </a:spcBef>
              <a:tabLst/>
              <a:defRPr sz="4800" b="1">
                <a:solidFill>
                  <a:srgbClr val="FFFFFF"/>
                </a:solidFill>
                <a:effectLst>
                  <a:outerShdw blurRad="38100" dist="38100" dir="18900000" rotWithShape="0">
                    <a:srgbClr val="000000"/>
                  </a:outerShdw>
                </a:effectLst>
                <a:latin typeface="Helvetica"/>
                <a:ea typeface="Helvetica"/>
                <a:cs typeface="Helvetica"/>
                <a:sym typeface="Helvetica"/>
              </a:defRPr>
            </a:lvl1pPr>
          </a:lstStyle>
          <a:p>
            <a:endParaRPr sz="6000" dirty="0"/>
          </a:p>
        </p:txBody>
      </p:sp>
      <p:sp>
        <p:nvSpPr>
          <p:cNvPr id="174" name="In civilized Greek society, Homer mentions a ratio of twenty parts water to one part wine.…"/>
          <p:cNvSpPr txBox="1"/>
          <p:nvPr/>
        </p:nvSpPr>
        <p:spPr>
          <a:xfrm>
            <a:off x="7159700" y="3289300"/>
            <a:ext cx="6196687"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0" marR="457200">
              <a:lnSpc>
                <a:spcPct val="100000"/>
              </a:lnSpc>
              <a:tabLst/>
              <a:defRPr b="1">
                <a:solidFill>
                  <a:srgbClr val="FFFFFF"/>
                </a:solidFill>
                <a:effectLst>
                  <a:outerShdw blurRad="12700" dist="12700" dir="18900000" rotWithShape="0">
                    <a:srgbClr val="000000"/>
                  </a:outerShdw>
                </a:effectLst>
                <a:latin typeface="Helvetica"/>
                <a:ea typeface="Helvetica"/>
                <a:cs typeface="Helvetica"/>
                <a:sym typeface="Helvetica"/>
              </a:defRPr>
            </a:pPr>
            <a:endParaRPr dirty="0"/>
          </a:p>
        </p:txBody>
      </p:sp>
      <p:sp>
        <p:nvSpPr>
          <p:cNvPr id="5" name="TextBox 4">
            <a:extLst>
              <a:ext uri="{FF2B5EF4-FFF2-40B4-BE49-F238E27FC236}">
                <a16:creationId xmlns:a16="http://schemas.microsoft.com/office/drawing/2014/main" id="{734B6A70-976B-9412-7B39-60C221A07C87}"/>
              </a:ext>
            </a:extLst>
          </p:cNvPr>
          <p:cNvSpPr txBox="1"/>
          <p:nvPr/>
        </p:nvSpPr>
        <p:spPr>
          <a:xfrm>
            <a:off x="236765" y="-22012"/>
            <a:ext cx="12654642" cy="1384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a:lnSpc>
                <a:spcPct val="100000"/>
              </a:lnSpc>
            </a:pPr>
            <a:r>
              <a:rPr lang="en-CA" sz="4800" dirty="0">
                <a:solidFill>
                  <a:schemeClr val="bg1"/>
                </a:solidFill>
                <a:latin typeface="VAGRounded BT" panose="020F0702020204020204" pitchFamily="34" charset="0"/>
                <a:ea typeface="Calibri" panose="020F0502020204030204" pitchFamily="34" charset="0"/>
                <a:cs typeface="Calibri" panose="020F0502020204030204" pitchFamily="34" charset="0"/>
              </a:rPr>
              <a:t>Ashurbanipal, king of Assyria 668-631 BC</a:t>
            </a:r>
            <a:endParaRPr lang="en-CA" sz="4800" dirty="0">
              <a:solidFill>
                <a:schemeClr val="bg1"/>
              </a:solidFill>
              <a:effectLst/>
              <a:latin typeface="VAGRounded BT" panose="020F0702020204020204" pitchFamily="34" charset="0"/>
              <a:ea typeface="Calibri" panose="020F0502020204030204" pitchFamily="34" charset="0"/>
              <a:cs typeface="Calibri" panose="020F0502020204030204" pitchFamily="34" charset="0"/>
            </a:endParaRPr>
          </a:p>
          <a:p>
            <a:pPr marL="0">
              <a:lnSpc>
                <a:spcPct val="100000"/>
              </a:lnSpc>
            </a:pPr>
            <a:r>
              <a:rPr lang="en-US" dirty="0">
                <a:solidFill>
                  <a:srgbClr val="FF0000"/>
                </a:solidFill>
                <a:latin typeface="VAGRounded BT" panose="020F0702020204020204" pitchFamily="34" charset="0"/>
                <a:ea typeface="Calibri" panose="020F0502020204030204" pitchFamily="34" charset="0"/>
                <a:cs typeface="Calibri" panose="020F0502020204030204" pitchFamily="34" charset="0"/>
              </a:rPr>
              <a:t>Offering of beer &amp; wine added to mortar of temple reno</a:t>
            </a:r>
            <a:endParaRPr lang="en-US" dirty="0">
              <a:solidFill>
                <a:srgbClr val="FF0000"/>
              </a:solidFill>
              <a:effectLst/>
              <a:latin typeface="VAGRounded BT" panose="020F0702020204020204" pitchFamily="34" charset="0"/>
              <a:ea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6CB82729-6756-096D-943C-1BF2DB52486E}"/>
              </a:ext>
            </a:extLst>
          </p:cNvPr>
          <p:cNvSpPr txBox="1"/>
          <p:nvPr/>
        </p:nvSpPr>
        <p:spPr>
          <a:xfrm>
            <a:off x="343388" y="1745165"/>
            <a:ext cx="6432969" cy="77251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0000"/>
              </a:lnSpc>
              <a:spcBef>
                <a:spcPts val="0"/>
              </a:spcBef>
              <a:spcAft>
                <a:spcPts val="0"/>
              </a:spcAft>
            </a:pPr>
            <a:r>
              <a:rPr lang="en-US" dirty="0">
                <a:latin typeface="VAGRounded BT" panose="020F0702020204020204" pitchFamily="34" charset="0"/>
                <a:ea typeface="Calibri" panose="020F0502020204030204" pitchFamily="34" charset="0"/>
                <a:cs typeface="Times New Roman" panose="02020603050405020304" pitchFamily="18" charset="0"/>
              </a:rPr>
              <a:t>“T</a:t>
            </a:r>
            <a:r>
              <a:rPr lang="en-US" dirty="0">
                <a:effectLst/>
                <a:latin typeface="VAGRounded BT" panose="020F0702020204020204" pitchFamily="34" charset="0"/>
                <a:ea typeface="Calibri" panose="020F0502020204030204" pitchFamily="34" charset="0"/>
                <a:cs typeface="Times New Roman" panose="02020603050405020304" pitchFamily="18" charset="0"/>
              </a:rPr>
              <a:t>he temple of the god </a:t>
            </a:r>
            <a:r>
              <a:rPr lang="en-US" dirty="0" err="1">
                <a:effectLst/>
                <a:latin typeface="VAGRounded BT" panose="020F0702020204020204" pitchFamily="34" charset="0"/>
                <a:ea typeface="Calibri" panose="020F0502020204030204" pitchFamily="34" charset="0"/>
                <a:cs typeface="Times New Roman" panose="02020603050405020304" pitchFamily="18" charset="0"/>
              </a:rPr>
              <a:t>Nabû</a:t>
            </a:r>
            <a:r>
              <a:rPr lang="en-US" dirty="0">
                <a:effectLst/>
                <a:latin typeface="VAGRounded BT" panose="020F0702020204020204" pitchFamily="34" charset="0"/>
                <a:ea typeface="Calibri" panose="020F0502020204030204" pitchFamily="34" charset="0"/>
                <a:cs typeface="Times New Roman" panose="02020603050405020304" pitchFamily="18" charset="0"/>
              </a:rPr>
              <a:t> in Calah had become old. I removed its dilapidated section(s) and (then) </a:t>
            </a:r>
            <a:r>
              <a:rPr lang="en-US" dirty="0">
                <a:solidFill>
                  <a:srgbClr val="FF0000"/>
                </a:solidFill>
                <a:effectLst/>
                <a:latin typeface="VAGRounded BT" panose="020F0702020204020204" pitchFamily="34" charset="0"/>
                <a:ea typeface="Calibri" panose="020F0502020204030204" pitchFamily="34" charset="0"/>
                <a:cs typeface="Times New Roman" panose="02020603050405020304" pitchFamily="18" charset="0"/>
              </a:rPr>
              <a:t>I mixed beer and wine into mortar. </a:t>
            </a:r>
            <a:r>
              <a:rPr lang="en-US" dirty="0">
                <a:effectLst/>
                <a:latin typeface="VAGRounded BT" panose="020F0702020204020204" pitchFamily="34" charset="0"/>
                <a:ea typeface="Calibri" panose="020F0502020204030204" pitchFamily="34" charset="0"/>
                <a:cs typeface="Times New Roman" panose="02020603050405020304" pitchFamily="18" charset="0"/>
              </a:rPr>
              <a:t>Basket carriers made bricks while music, singing, happiness, and exultation, I built (and) completed (it) from its foundations to its peak. I roofed it with long beams of cedar. I decorated all its copings”</a:t>
            </a:r>
          </a:p>
          <a:p>
            <a:pPr marL="0" marR="0">
              <a:lnSpc>
                <a:spcPct val="100000"/>
              </a:lnSpc>
              <a:spcBef>
                <a:spcPts val="0"/>
              </a:spcBef>
              <a:spcAft>
                <a:spcPts val="0"/>
              </a:spcAft>
            </a:pPr>
            <a:r>
              <a:rPr lang="en-US" sz="2800" dirty="0">
                <a:effectLst/>
                <a:latin typeface="VAGRounded BT" panose="020F0702020204020204" pitchFamily="34" charset="0"/>
                <a:ea typeface="Calibri" panose="020F0502020204030204" pitchFamily="34" charset="0"/>
                <a:cs typeface="Times New Roman" panose="02020603050405020304" pitchFamily="18" charset="0"/>
              </a:rPr>
              <a:t>(Ashurbanipal 7, x 53')</a:t>
            </a:r>
          </a:p>
        </p:txBody>
      </p:sp>
      <p:pic>
        <p:nvPicPr>
          <p:cNvPr id="3" name="Picture 2" descr="A close-up of a stone&#10;&#10;Description automatically generated">
            <a:extLst>
              <a:ext uri="{FF2B5EF4-FFF2-40B4-BE49-F238E27FC236}">
                <a16:creationId xmlns:a16="http://schemas.microsoft.com/office/drawing/2014/main" id="{FA33B22F-3D2C-9C4D-46D8-57CD7022C7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6357" y="1693262"/>
            <a:ext cx="6228443" cy="8060338"/>
          </a:xfrm>
          <a:prstGeom prst="rect">
            <a:avLst/>
          </a:prstGeom>
        </p:spPr>
      </p:pic>
    </p:spTree>
    <p:extLst>
      <p:ext uri="{BB962C8B-B14F-4D97-AF65-F5344CB8AC3E}">
        <p14:creationId xmlns:p14="http://schemas.microsoft.com/office/powerpoint/2010/main" val="53906196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Image" descr="Image"/>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88902" y="-1"/>
            <a:ext cx="13182602" cy="9886951"/>
          </a:xfrm>
          <a:prstGeom prst="rect">
            <a:avLst/>
          </a:prstGeom>
          <a:ln w="12700">
            <a:miter lim="400000"/>
          </a:ln>
        </p:spPr>
      </p:pic>
      <p:sp>
        <p:nvSpPr>
          <p:cNvPr id="173" name="Homer"/>
          <p:cNvSpPr txBox="1"/>
          <p:nvPr/>
        </p:nvSpPr>
        <p:spPr>
          <a:xfrm>
            <a:off x="-32053" y="82598"/>
            <a:ext cx="13388440"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marL="0" marR="457200" algn="ctr">
              <a:lnSpc>
                <a:spcPct val="100000"/>
              </a:lnSpc>
              <a:spcBef>
                <a:spcPts val="500"/>
              </a:spcBef>
              <a:tabLst/>
              <a:defRPr sz="4800" b="1">
                <a:solidFill>
                  <a:srgbClr val="FFFFFF"/>
                </a:solidFill>
                <a:effectLst>
                  <a:outerShdw blurRad="38100" dist="38100" dir="18900000" rotWithShape="0">
                    <a:srgbClr val="000000"/>
                  </a:outerShdw>
                </a:effectLst>
                <a:latin typeface="Helvetica"/>
                <a:ea typeface="Helvetica"/>
                <a:cs typeface="Helvetica"/>
                <a:sym typeface="Helvetica"/>
              </a:defRPr>
            </a:lvl1pPr>
          </a:lstStyle>
          <a:p>
            <a:r>
              <a:rPr sz="6000" b="0" dirty="0">
                <a:solidFill>
                  <a:schemeClr val="bg1"/>
                </a:solidFill>
                <a:effectLst>
                  <a:outerShdw blurRad="38100" dist="38100" dir="18900000" sx="1000" sy="1000" rotWithShape="0">
                    <a:srgbClr val="000000"/>
                  </a:outerShdw>
                </a:effectLst>
                <a:latin typeface="VAGRounded BT" panose="020F0702020204020204" pitchFamily="34" charset="0"/>
              </a:rPr>
              <a:t>Homer</a:t>
            </a:r>
            <a:r>
              <a:rPr lang="en-CA" sz="6000" b="0" dirty="0">
                <a:solidFill>
                  <a:schemeClr val="bg1"/>
                </a:solidFill>
                <a:effectLst>
                  <a:outerShdw blurRad="38100" dist="38100" dir="18900000" sx="1000" sy="1000" rotWithShape="0">
                    <a:srgbClr val="000000"/>
                  </a:outerShdw>
                </a:effectLst>
                <a:latin typeface="VAGRounded BT" panose="020F0702020204020204" pitchFamily="34" charset="0"/>
              </a:rPr>
              <a:t>: Wine mixed 20 to 1</a:t>
            </a:r>
            <a:endParaRPr sz="6000" b="0" dirty="0">
              <a:solidFill>
                <a:schemeClr val="bg1"/>
              </a:solidFill>
              <a:effectLst>
                <a:outerShdw blurRad="38100" dist="38100" dir="18900000" sx="1000" sy="1000" rotWithShape="0">
                  <a:srgbClr val="000000"/>
                </a:outerShdw>
              </a:effectLst>
              <a:latin typeface="VAGRounded BT" panose="020F0702020204020204" pitchFamily="34" charset="0"/>
            </a:endParaRPr>
          </a:p>
        </p:txBody>
      </p:sp>
      <p:sp>
        <p:nvSpPr>
          <p:cNvPr id="174" name="In civilized Greek society, Homer mentions a ratio of twenty parts water to one part wine.…"/>
          <p:cNvSpPr txBox="1"/>
          <p:nvPr/>
        </p:nvSpPr>
        <p:spPr>
          <a:xfrm>
            <a:off x="7159700" y="3289300"/>
            <a:ext cx="6196687"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0" marR="457200">
              <a:lnSpc>
                <a:spcPct val="100000"/>
              </a:lnSpc>
              <a:tabLst/>
              <a:defRPr b="1">
                <a:solidFill>
                  <a:srgbClr val="FFFFFF"/>
                </a:solidFill>
                <a:effectLst>
                  <a:outerShdw blurRad="12700" dist="12700" dir="18900000" rotWithShape="0">
                    <a:srgbClr val="000000"/>
                  </a:outerShdw>
                </a:effectLst>
                <a:latin typeface="Helvetica"/>
                <a:ea typeface="Helvetica"/>
                <a:cs typeface="Helvetica"/>
                <a:sym typeface="Helvetica"/>
              </a:defRPr>
            </a:pPr>
            <a:endParaRPr dirty="0"/>
          </a:p>
        </p:txBody>
      </p:sp>
      <p:sp>
        <p:nvSpPr>
          <p:cNvPr id="3" name="TextBox 2">
            <a:extLst>
              <a:ext uri="{FF2B5EF4-FFF2-40B4-BE49-F238E27FC236}">
                <a16:creationId xmlns:a16="http://schemas.microsoft.com/office/drawing/2014/main" id="{9FFADAB9-1FDC-2CF9-7F49-026BFF014E19}"/>
              </a:ext>
            </a:extLst>
          </p:cNvPr>
          <p:cNvSpPr txBox="1"/>
          <p:nvPr/>
        </p:nvSpPr>
        <p:spPr>
          <a:xfrm>
            <a:off x="153900" y="1318800"/>
            <a:ext cx="12919327" cy="7840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0000"/>
              </a:lnSpc>
              <a:spcBef>
                <a:spcPts val="0"/>
              </a:spcBef>
              <a:spcAft>
                <a:spcPts val="0"/>
              </a:spcAft>
            </a:pPr>
            <a:r>
              <a:rPr lang="en-US" sz="4400" dirty="0">
                <a:effectLst/>
                <a:latin typeface="VAGRounded BT" panose="020F0702020204020204" pitchFamily="34" charset="0"/>
                <a:ea typeface="Calibri" panose="020F0502020204030204" pitchFamily="34" charset="0"/>
                <a:cs typeface="Times New Roman" panose="02020603050405020304" pitchFamily="18" charset="0"/>
              </a:rPr>
              <a:t>“And he gave me splendid gifts of a </a:t>
            </a:r>
            <a:r>
              <a:rPr lang="en-US" sz="4400" dirty="0">
                <a:solidFill>
                  <a:srgbClr val="FF0000"/>
                </a:solidFill>
                <a:effectLst/>
                <a:latin typeface="VAGRounded BT" panose="020F0702020204020204" pitchFamily="34" charset="0"/>
                <a:ea typeface="Calibri" panose="020F0502020204030204" pitchFamily="34" charset="0"/>
                <a:cs typeface="Times New Roman" panose="02020603050405020304" pitchFamily="18" charset="0"/>
              </a:rPr>
              <a:t>silver mixing bowl and 12 jars filled with wine</a:t>
            </a:r>
            <a:r>
              <a:rPr lang="en-US" sz="4400" dirty="0">
                <a:effectLst/>
                <a:latin typeface="VAGRounded BT" panose="020F0702020204020204" pitchFamily="34" charset="0"/>
                <a:ea typeface="Calibri" panose="020F0502020204030204" pitchFamily="34" charset="0"/>
                <a:cs typeface="Times New Roman" panose="02020603050405020304" pitchFamily="18" charset="0"/>
              </a:rPr>
              <a:t>, wine sweet and unmixed, a drink divine. And as often as they drank that honey-sweet red wine he would </a:t>
            </a:r>
            <a:r>
              <a:rPr lang="en-US" sz="4400" dirty="0">
                <a:solidFill>
                  <a:srgbClr val="FF0000"/>
                </a:solidFill>
                <a:effectLst/>
                <a:latin typeface="VAGRounded BT" panose="020F0702020204020204" pitchFamily="34" charset="0"/>
                <a:ea typeface="Calibri" panose="020F0502020204030204" pitchFamily="34" charset="0"/>
                <a:cs typeface="Times New Roman" panose="02020603050405020304" pitchFamily="18" charset="0"/>
              </a:rPr>
              <a:t>fill </a:t>
            </a:r>
            <a:r>
              <a:rPr lang="en-US" sz="4400" dirty="0">
                <a:solidFill>
                  <a:srgbClr val="FF0000"/>
                </a:solidFill>
                <a:latin typeface="VAGRounded BT" panose="020F0702020204020204" pitchFamily="34" charset="0"/>
                <a:ea typeface="Calibri" panose="020F0502020204030204" pitchFamily="34" charset="0"/>
                <a:cs typeface="Times New Roman" panose="02020603050405020304" pitchFamily="18" charset="0"/>
              </a:rPr>
              <a:t>1</a:t>
            </a:r>
            <a:r>
              <a:rPr lang="en-US" sz="4400" dirty="0">
                <a:solidFill>
                  <a:srgbClr val="FF0000"/>
                </a:solidFill>
                <a:effectLst/>
                <a:latin typeface="VAGRounded BT" panose="020F0702020204020204" pitchFamily="34" charset="0"/>
                <a:ea typeface="Calibri" panose="020F0502020204030204" pitchFamily="34" charset="0"/>
                <a:cs typeface="Times New Roman" panose="02020603050405020304" pitchFamily="18" charset="0"/>
              </a:rPr>
              <a:t> cup and pour it into </a:t>
            </a:r>
            <a:r>
              <a:rPr lang="en-US" sz="4400" dirty="0">
                <a:solidFill>
                  <a:srgbClr val="FF0000"/>
                </a:solidFill>
                <a:latin typeface="VAGRounded BT" panose="020F0702020204020204" pitchFamily="34" charset="0"/>
                <a:ea typeface="Calibri" panose="020F0502020204030204" pitchFamily="34" charset="0"/>
                <a:cs typeface="Times New Roman" panose="02020603050405020304" pitchFamily="18" charset="0"/>
              </a:rPr>
              <a:t>20</a:t>
            </a:r>
            <a:r>
              <a:rPr lang="en-US" sz="4400" dirty="0">
                <a:solidFill>
                  <a:srgbClr val="FF0000"/>
                </a:solidFill>
                <a:effectLst/>
                <a:latin typeface="VAGRounded BT" panose="020F0702020204020204" pitchFamily="34" charset="0"/>
                <a:ea typeface="Calibri" panose="020F0502020204030204" pitchFamily="34" charset="0"/>
                <a:cs typeface="Times New Roman" panose="02020603050405020304" pitchFamily="18" charset="0"/>
              </a:rPr>
              <a:t> cups of water</a:t>
            </a:r>
            <a:r>
              <a:rPr lang="en-US" sz="4400" dirty="0">
                <a:effectLst/>
                <a:latin typeface="VAGRounded BT" panose="020F0702020204020204" pitchFamily="34" charset="0"/>
                <a:ea typeface="Calibri" panose="020F0502020204030204" pitchFamily="34" charset="0"/>
                <a:cs typeface="Times New Roman" panose="02020603050405020304" pitchFamily="18" charset="0"/>
              </a:rPr>
              <a:t>, and a smell would rise from the mixing-bowl marvelously sweet; then verily would one not choose to hold back. With this wine I filled and took with me a great skin.” </a:t>
            </a:r>
          </a:p>
          <a:p>
            <a:pPr marL="0" marR="0">
              <a:spcBef>
                <a:spcPts val="0"/>
              </a:spcBef>
              <a:spcAft>
                <a:spcPts val="0"/>
              </a:spcAft>
            </a:pPr>
            <a:endParaRPr lang="en-US" sz="44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44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400" dirty="0">
                <a:effectLst/>
                <a:latin typeface="VAGRounded BT" panose="020F0702020204020204" pitchFamily="34" charset="0"/>
                <a:ea typeface="Calibri" panose="020F0502020204030204" pitchFamily="34" charset="0"/>
                <a:cs typeface="Times New Roman" panose="02020603050405020304" pitchFamily="18" charset="0"/>
              </a:rPr>
              <a:t>Homer, Odyssey 9.204, 700 BC</a:t>
            </a:r>
            <a:endParaRPr lang="en-CA" sz="4400" dirty="0">
              <a:effectLst/>
              <a:latin typeface="VAGRounded BT" panose="020F0702020204020204" pitchFamily="34" charset="0"/>
              <a:ea typeface="Calibri" panose="020F0502020204030204" pitchFamily="34" charset="0"/>
              <a:cs typeface="Times New Roman" panose="02020603050405020304" pitchFamily="18" charset="0"/>
            </a:endParaRPr>
          </a:p>
        </p:txBody>
      </p:sp>
      <p:pic>
        <p:nvPicPr>
          <p:cNvPr id="1026" name="Picture 2" descr="Homer | Biography, Poems, &amp; Facts | Britannica">
            <a:extLst>
              <a:ext uri="{FF2B5EF4-FFF2-40B4-BE49-F238E27FC236}">
                <a16:creationId xmlns:a16="http://schemas.microsoft.com/office/drawing/2014/main" id="{9B9CDB85-D302-F58B-AC59-5A21E13C5E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91149" y="6995121"/>
            <a:ext cx="2202363" cy="32004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750">
        <p:fade/>
      </p:transition>
    </mc:Choice>
    <mc:Fallback xmlns:a14="http://schemas.microsoft.com/office/drawing/2010/main" xmlns:m="http://schemas.openxmlformats.org/officeDocument/2006/math"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Image" descr="Image"/>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88902" y="-1"/>
            <a:ext cx="13182602" cy="9886951"/>
          </a:xfrm>
          <a:prstGeom prst="rect">
            <a:avLst/>
          </a:prstGeom>
          <a:ln w="12700">
            <a:miter lim="400000"/>
          </a:ln>
        </p:spPr>
      </p:pic>
      <p:sp>
        <p:nvSpPr>
          <p:cNvPr id="173" name="Homer"/>
          <p:cNvSpPr txBox="1"/>
          <p:nvPr/>
        </p:nvSpPr>
        <p:spPr>
          <a:xfrm>
            <a:off x="-32053" y="82598"/>
            <a:ext cx="13388440"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marL="0" marR="457200" algn="ctr">
              <a:lnSpc>
                <a:spcPct val="100000"/>
              </a:lnSpc>
              <a:spcBef>
                <a:spcPts val="500"/>
              </a:spcBef>
              <a:tabLst/>
              <a:defRPr sz="4800" b="1">
                <a:solidFill>
                  <a:srgbClr val="FFFFFF"/>
                </a:solidFill>
                <a:effectLst>
                  <a:outerShdw blurRad="38100" dist="38100" dir="18900000" rotWithShape="0">
                    <a:srgbClr val="000000"/>
                  </a:outerShdw>
                </a:effectLst>
                <a:latin typeface="Helvetica"/>
                <a:ea typeface="Helvetica"/>
                <a:cs typeface="Helvetica"/>
                <a:sym typeface="Helvetica"/>
              </a:defRPr>
            </a:lvl1pPr>
          </a:lstStyle>
          <a:p>
            <a:r>
              <a:rPr sz="6000" b="0" dirty="0">
                <a:solidFill>
                  <a:schemeClr val="bg1"/>
                </a:solidFill>
                <a:effectLst>
                  <a:outerShdw blurRad="38100" dist="38100" dir="18900000" sx="1000" sy="1000" rotWithShape="0">
                    <a:srgbClr val="000000"/>
                  </a:outerShdw>
                </a:effectLst>
                <a:latin typeface="VAGRounded BT" panose="020F0702020204020204" pitchFamily="34" charset="0"/>
              </a:rPr>
              <a:t>H</a:t>
            </a:r>
            <a:r>
              <a:rPr lang="en-CA" sz="6000" b="0" dirty="0" err="1">
                <a:solidFill>
                  <a:schemeClr val="bg1"/>
                </a:solidFill>
                <a:effectLst>
                  <a:outerShdw blurRad="38100" dist="38100" dir="18900000" sx="1000" sy="1000" rotWithShape="0">
                    <a:srgbClr val="000000"/>
                  </a:outerShdw>
                </a:effectLst>
                <a:latin typeface="VAGRounded BT" panose="020F0702020204020204" pitchFamily="34" charset="0"/>
              </a:rPr>
              <a:t>esoid</a:t>
            </a:r>
            <a:r>
              <a:rPr lang="en-CA" sz="6000" b="0" dirty="0">
                <a:solidFill>
                  <a:schemeClr val="bg1"/>
                </a:solidFill>
                <a:effectLst>
                  <a:outerShdw blurRad="38100" dist="38100" dir="18900000" sx="1000" sy="1000" rotWithShape="0">
                    <a:srgbClr val="000000"/>
                  </a:outerShdw>
                </a:effectLst>
                <a:latin typeface="VAGRounded BT" panose="020F0702020204020204" pitchFamily="34" charset="0"/>
              </a:rPr>
              <a:t>: Wine mixed 3 to 1</a:t>
            </a:r>
            <a:endParaRPr sz="6000" b="0" dirty="0">
              <a:solidFill>
                <a:schemeClr val="bg1"/>
              </a:solidFill>
              <a:effectLst>
                <a:outerShdw blurRad="38100" dist="38100" dir="18900000" sx="1000" sy="1000" rotWithShape="0">
                  <a:srgbClr val="000000"/>
                </a:outerShdw>
              </a:effectLst>
              <a:latin typeface="VAGRounded BT" panose="020F0702020204020204" pitchFamily="34" charset="0"/>
            </a:endParaRPr>
          </a:p>
        </p:txBody>
      </p:sp>
      <p:sp>
        <p:nvSpPr>
          <p:cNvPr id="174" name="In civilized Greek society, Homer mentions a ratio of twenty parts water to one part wine.…"/>
          <p:cNvSpPr txBox="1"/>
          <p:nvPr/>
        </p:nvSpPr>
        <p:spPr>
          <a:xfrm>
            <a:off x="7159700" y="3289300"/>
            <a:ext cx="6196687"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0" marR="457200">
              <a:lnSpc>
                <a:spcPct val="100000"/>
              </a:lnSpc>
              <a:tabLst/>
              <a:defRPr b="1">
                <a:solidFill>
                  <a:srgbClr val="FFFFFF"/>
                </a:solidFill>
                <a:effectLst>
                  <a:outerShdw blurRad="12700" dist="12700" dir="18900000" rotWithShape="0">
                    <a:srgbClr val="000000"/>
                  </a:outerShdw>
                </a:effectLst>
                <a:latin typeface="Helvetica"/>
                <a:ea typeface="Helvetica"/>
                <a:cs typeface="Helvetica"/>
                <a:sym typeface="Helvetica"/>
              </a:defRPr>
            </a:pPr>
            <a:endParaRPr dirty="0"/>
          </a:p>
        </p:txBody>
      </p:sp>
      <p:sp>
        <p:nvSpPr>
          <p:cNvPr id="3" name="TextBox 2">
            <a:extLst>
              <a:ext uri="{FF2B5EF4-FFF2-40B4-BE49-F238E27FC236}">
                <a16:creationId xmlns:a16="http://schemas.microsoft.com/office/drawing/2014/main" id="{9FFADAB9-1FDC-2CF9-7F49-026BFF014E19}"/>
              </a:ext>
            </a:extLst>
          </p:cNvPr>
          <p:cNvSpPr txBox="1"/>
          <p:nvPr/>
        </p:nvSpPr>
        <p:spPr>
          <a:xfrm>
            <a:off x="153900" y="1318800"/>
            <a:ext cx="12919327" cy="58092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0000"/>
              </a:lnSpc>
              <a:spcBef>
                <a:spcPts val="0"/>
              </a:spcBef>
              <a:spcAft>
                <a:spcPts val="0"/>
              </a:spcAft>
            </a:pPr>
            <a:r>
              <a:rPr lang="en-US" sz="4400" dirty="0">
                <a:effectLst/>
                <a:latin typeface="VAGRounded BT" panose="020F0702020204020204" pitchFamily="34" charset="0"/>
                <a:ea typeface="Calibri" panose="020F0502020204030204" pitchFamily="34" charset="0"/>
                <a:cs typeface="Times New Roman" panose="02020603050405020304" pitchFamily="18" charset="0"/>
              </a:rPr>
              <a:t>“</a:t>
            </a:r>
            <a:r>
              <a:rPr lang="en-US" sz="4400" dirty="0">
                <a:solidFill>
                  <a:srgbClr val="FF0000"/>
                </a:solidFill>
                <a:latin typeface="VAGRounded BT" panose="020F0702020204020204" pitchFamily="34" charset="0"/>
                <a:ea typeface="Calibri" panose="020F0502020204030204" pitchFamily="34" charset="0"/>
                <a:cs typeface="Times New Roman" panose="02020603050405020304" pitchFamily="18" charset="0"/>
              </a:rPr>
              <a:t>L</a:t>
            </a:r>
            <a:r>
              <a:rPr lang="en-US" sz="4400" dirty="0">
                <a:solidFill>
                  <a:srgbClr val="FF0000"/>
                </a:solidFill>
                <a:effectLst/>
                <a:latin typeface="VAGRounded BT" panose="020F0702020204020204" pitchFamily="34" charset="0"/>
                <a:ea typeface="Calibri" panose="020F0502020204030204" pitchFamily="34" charset="0"/>
                <a:cs typeface="Times New Roman" panose="02020603050405020304" pitchFamily="18" charset="0"/>
              </a:rPr>
              <a:t>et me drink bright wine</a:t>
            </a:r>
            <a:r>
              <a:rPr lang="en-US" sz="4400" dirty="0">
                <a:effectLst/>
                <a:latin typeface="VAGRounded BT" panose="020F0702020204020204" pitchFamily="34" charset="0"/>
                <a:ea typeface="Calibri" panose="020F0502020204030204" pitchFamily="34" charset="0"/>
                <a:cs typeface="Times New Roman" panose="02020603050405020304" pitchFamily="18" charset="0"/>
              </a:rPr>
              <a:t>, sitting in the shade, when my heart is satisfied with food, and so, turning my head to face the fresh Zephyr (wind), from the </a:t>
            </a:r>
            <a:r>
              <a:rPr lang="en-US" sz="4400" dirty="0" err="1">
                <a:effectLst/>
                <a:latin typeface="VAGRounded BT" panose="020F0702020204020204" pitchFamily="34" charset="0"/>
                <a:ea typeface="Calibri" panose="020F0502020204030204" pitchFamily="34" charset="0"/>
                <a:cs typeface="Times New Roman" panose="02020603050405020304" pitchFamily="18" charset="0"/>
              </a:rPr>
              <a:t>everflowing</a:t>
            </a:r>
            <a:r>
              <a:rPr lang="en-US" sz="4400" dirty="0">
                <a:effectLst/>
                <a:latin typeface="VAGRounded BT" panose="020F0702020204020204" pitchFamily="34" charset="0"/>
                <a:ea typeface="Calibri" panose="020F0502020204030204" pitchFamily="34" charset="0"/>
                <a:cs typeface="Times New Roman" panose="02020603050405020304" pitchFamily="18" charset="0"/>
              </a:rPr>
              <a:t> spring which pours down unfouled, </a:t>
            </a:r>
            <a:r>
              <a:rPr lang="en-US" sz="4400" dirty="0">
                <a:solidFill>
                  <a:srgbClr val="FF0000"/>
                </a:solidFill>
                <a:effectLst/>
                <a:latin typeface="VAGRounded BT" panose="020F0702020204020204" pitchFamily="34" charset="0"/>
                <a:ea typeface="Calibri" panose="020F0502020204030204" pitchFamily="34" charset="0"/>
                <a:cs typeface="Times New Roman" panose="02020603050405020304" pitchFamily="18" charset="0"/>
              </a:rPr>
              <a:t>three pours of an offering of water, but make a fourth libation of wine</a:t>
            </a:r>
            <a:r>
              <a:rPr lang="en-US" sz="4400" dirty="0">
                <a:effectLst/>
                <a:latin typeface="VAGRounded BT" panose="020F0702020204020204" pitchFamily="34" charset="0"/>
                <a:ea typeface="Calibri" panose="020F0502020204030204" pitchFamily="34" charset="0"/>
                <a:cs typeface="Times New Roman" panose="02020603050405020304" pitchFamily="18" charset="0"/>
              </a:rPr>
              <a:t>.</a:t>
            </a:r>
          </a:p>
          <a:p>
            <a:pPr marL="0" marR="0">
              <a:spcBef>
                <a:spcPts val="0"/>
              </a:spcBef>
              <a:spcAft>
                <a:spcPts val="0"/>
              </a:spcAft>
            </a:pPr>
            <a:endParaRPr lang="en-US" sz="44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44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400" dirty="0" err="1">
                <a:effectLst/>
                <a:latin typeface="VAGRounded BT" panose="020F0702020204020204" pitchFamily="34" charset="0"/>
                <a:ea typeface="Calibri" panose="020F0502020204030204" pitchFamily="34" charset="0"/>
                <a:cs typeface="Times New Roman" panose="02020603050405020304" pitchFamily="18" charset="0"/>
              </a:rPr>
              <a:t>Hes</a:t>
            </a:r>
            <a:r>
              <a:rPr lang="en-US" sz="4400" dirty="0" err="1">
                <a:latin typeface="VAGRounded BT" panose="020F0702020204020204" pitchFamily="34" charset="0"/>
                <a:ea typeface="Calibri" panose="020F0502020204030204" pitchFamily="34" charset="0"/>
                <a:cs typeface="Times New Roman" panose="02020603050405020304" pitchFamily="18" charset="0"/>
              </a:rPr>
              <a:t>oid</a:t>
            </a:r>
            <a:r>
              <a:rPr lang="en-US" sz="4400" dirty="0">
                <a:effectLst/>
                <a:latin typeface="VAGRounded BT" panose="020F0702020204020204" pitchFamily="34" charset="0"/>
                <a:ea typeface="Calibri" panose="020F0502020204030204" pitchFamily="34" charset="0"/>
                <a:cs typeface="Times New Roman" panose="02020603050405020304" pitchFamily="18" charset="0"/>
              </a:rPr>
              <a:t>, Works and Days 590, 700 BC</a:t>
            </a:r>
            <a:endParaRPr lang="en-CA" sz="4400" dirty="0">
              <a:effectLst/>
              <a:latin typeface="VAGRounded BT" panose="020F0702020204020204" pitchFamily="34" charset="0"/>
              <a:ea typeface="Calibri" panose="020F0502020204030204" pitchFamily="34" charset="0"/>
              <a:cs typeface="Times New Roman" panose="02020603050405020304" pitchFamily="18" charset="0"/>
            </a:endParaRPr>
          </a:p>
        </p:txBody>
      </p:sp>
      <p:pic>
        <p:nvPicPr>
          <p:cNvPr id="2" name="Picture 2">
            <a:extLst>
              <a:ext uri="{FF2B5EF4-FFF2-40B4-BE49-F238E27FC236}">
                <a16:creationId xmlns:a16="http://schemas.microsoft.com/office/drawing/2014/main" id="{B0C8C2A5-B6C0-95B1-DD6A-DB0559CCDB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7819" y="5177070"/>
            <a:ext cx="2758621" cy="4739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34106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73" name="Homer"/>
          <p:cNvSpPr txBox="1"/>
          <p:nvPr/>
        </p:nvSpPr>
        <p:spPr>
          <a:xfrm>
            <a:off x="-32053" y="82598"/>
            <a:ext cx="12540226"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marL="0" marR="457200" algn="ctr">
              <a:lnSpc>
                <a:spcPct val="100000"/>
              </a:lnSpc>
              <a:spcBef>
                <a:spcPts val="500"/>
              </a:spcBef>
              <a:tabLst/>
              <a:defRPr sz="4800" b="1">
                <a:solidFill>
                  <a:srgbClr val="FFFFFF"/>
                </a:solidFill>
                <a:effectLst>
                  <a:outerShdw blurRad="38100" dist="38100" dir="18900000" rotWithShape="0">
                    <a:srgbClr val="000000"/>
                  </a:outerShdw>
                </a:effectLst>
                <a:latin typeface="Helvetica"/>
                <a:ea typeface="Helvetica"/>
                <a:cs typeface="Helvetica"/>
                <a:sym typeface="Helvetica"/>
              </a:defRPr>
            </a:lvl1pPr>
          </a:lstStyle>
          <a:p>
            <a:endParaRPr sz="6000" dirty="0"/>
          </a:p>
        </p:txBody>
      </p:sp>
      <p:sp>
        <p:nvSpPr>
          <p:cNvPr id="174" name="In civilized Greek society, Homer mentions a ratio of twenty parts water to one part wine.…"/>
          <p:cNvSpPr txBox="1"/>
          <p:nvPr/>
        </p:nvSpPr>
        <p:spPr>
          <a:xfrm>
            <a:off x="7159700" y="3289300"/>
            <a:ext cx="6196687"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0" marR="457200">
              <a:lnSpc>
                <a:spcPct val="100000"/>
              </a:lnSpc>
              <a:tabLst/>
              <a:defRPr b="1">
                <a:solidFill>
                  <a:srgbClr val="FFFFFF"/>
                </a:solidFill>
                <a:effectLst>
                  <a:outerShdw blurRad="12700" dist="12700" dir="18900000" rotWithShape="0">
                    <a:srgbClr val="000000"/>
                  </a:outerShdw>
                </a:effectLst>
                <a:latin typeface="Helvetica"/>
                <a:ea typeface="Helvetica"/>
                <a:cs typeface="Helvetica"/>
                <a:sym typeface="Helvetica"/>
              </a:defRPr>
            </a:pPr>
            <a:endParaRPr dirty="0"/>
          </a:p>
        </p:txBody>
      </p:sp>
      <p:sp>
        <p:nvSpPr>
          <p:cNvPr id="5" name="TextBox 4">
            <a:extLst>
              <a:ext uri="{FF2B5EF4-FFF2-40B4-BE49-F238E27FC236}">
                <a16:creationId xmlns:a16="http://schemas.microsoft.com/office/drawing/2014/main" id="{734B6A70-976B-9412-7B39-60C221A07C87}"/>
              </a:ext>
            </a:extLst>
          </p:cNvPr>
          <p:cNvSpPr txBox="1"/>
          <p:nvPr/>
        </p:nvSpPr>
        <p:spPr>
          <a:xfrm>
            <a:off x="236765" y="-22012"/>
            <a:ext cx="6809014" cy="19082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a:lnSpc>
                <a:spcPct val="100000"/>
              </a:lnSpc>
            </a:pPr>
            <a:r>
              <a:rPr lang="en-CA" sz="5400" dirty="0">
                <a:solidFill>
                  <a:schemeClr val="bg1"/>
                </a:solidFill>
                <a:effectLst/>
                <a:latin typeface="VAGRounded BT" panose="020F0702020204020204" pitchFamily="34" charset="0"/>
                <a:ea typeface="Calibri" panose="020F0502020204030204" pitchFamily="34" charset="0"/>
                <a:cs typeface="Calibri" panose="020F0502020204030204" pitchFamily="34" charset="0"/>
              </a:rPr>
              <a:t>Raisin Wine: </a:t>
            </a:r>
            <a:r>
              <a:rPr lang="en-CA" sz="5400" dirty="0" err="1">
                <a:solidFill>
                  <a:schemeClr val="bg1"/>
                </a:solidFill>
                <a:effectLst/>
                <a:latin typeface="VAGRounded BT" panose="020F0702020204020204" pitchFamily="34" charset="0"/>
                <a:ea typeface="Calibri" panose="020F0502020204030204" pitchFamily="34" charset="0"/>
                <a:cs typeface="Calibri" panose="020F0502020204030204" pitchFamily="34" charset="0"/>
              </a:rPr>
              <a:t>passum</a:t>
            </a:r>
            <a:endParaRPr lang="en-CA" sz="5400" dirty="0">
              <a:solidFill>
                <a:schemeClr val="bg1"/>
              </a:solidFill>
              <a:effectLst/>
              <a:latin typeface="VAGRounded BT" panose="020F0702020204020204" pitchFamily="34" charset="0"/>
              <a:ea typeface="Calibri" panose="020F0502020204030204" pitchFamily="34" charset="0"/>
              <a:cs typeface="Calibri" panose="020F0502020204030204" pitchFamily="34" charset="0"/>
            </a:endParaRPr>
          </a:p>
          <a:p>
            <a:pPr marL="0">
              <a:lnSpc>
                <a:spcPct val="100000"/>
              </a:lnSpc>
            </a:pPr>
            <a:r>
              <a:rPr lang="en-US" sz="3200" dirty="0">
                <a:solidFill>
                  <a:schemeClr val="bg1"/>
                </a:solidFill>
                <a:effectLst/>
                <a:latin typeface="VAGRounded BT" panose="020F0702020204020204" pitchFamily="34" charset="0"/>
                <a:ea typeface="Calibri" panose="020F0502020204030204" pitchFamily="34" charset="0"/>
                <a:cs typeface="Calibri" panose="020F0502020204030204" pitchFamily="34" charset="0"/>
              </a:rPr>
              <a:t>Hebrews </a:t>
            </a:r>
            <a:r>
              <a:rPr lang="en-US" sz="3200" dirty="0">
                <a:solidFill>
                  <a:schemeClr val="bg1"/>
                </a:solidFill>
                <a:latin typeface="VAGRounded BT" panose="020F0702020204020204" pitchFamily="34" charset="0"/>
                <a:ea typeface="Calibri" panose="020F0502020204030204" pitchFamily="34" charset="0"/>
                <a:cs typeface="Calibri" panose="020F0502020204030204" pitchFamily="34" charset="0"/>
              </a:rPr>
              <a:t>used r</a:t>
            </a:r>
            <a:r>
              <a:rPr lang="en-US" sz="3200" dirty="0">
                <a:solidFill>
                  <a:schemeClr val="bg1"/>
                </a:solidFill>
                <a:effectLst/>
                <a:latin typeface="VAGRounded BT" panose="020F0702020204020204" pitchFamily="34" charset="0"/>
                <a:ea typeface="Calibri" panose="020F0502020204030204" pitchFamily="34" charset="0"/>
                <a:cs typeface="Calibri" panose="020F0502020204030204" pitchFamily="34" charset="0"/>
              </a:rPr>
              <a:t>aisins as food: </a:t>
            </a:r>
          </a:p>
          <a:p>
            <a:pPr marL="0">
              <a:lnSpc>
                <a:spcPct val="100000"/>
              </a:lnSpc>
            </a:pPr>
            <a:r>
              <a:rPr lang="en-US" sz="3200" dirty="0">
                <a:solidFill>
                  <a:schemeClr val="bg1"/>
                </a:solidFill>
                <a:effectLst/>
                <a:latin typeface="VAGRounded BT" panose="020F0702020204020204" pitchFamily="34" charset="0"/>
                <a:ea typeface="Calibri" panose="020F0502020204030204" pitchFamily="34" charset="0"/>
                <a:cs typeface="Calibri" panose="020F0502020204030204" pitchFamily="34" charset="0"/>
              </a:rPr>
              <a:t>Num 6:3; 1 Sam 25:18, 2 Sam 16:1</a:t>
            </a:r>
          </a:p>
        </p:txBody>
      </p:sp>
      <p:sp>
        <p:nvSpPr>
          <p:cNvPr id="27" name="TextBox 26">
            <a:extLst>
              <a:ext uri="{FF2B5EF4-FFF2-40B4-BE49-F238E27FC236}">
                <a16:creationId xmlns:a16="http://schemas.microsoft.com/office/drawing/2014/main" id="{6CB82729-6756-096D-943C-1BF2DB52486E}"/>
              </a:ext>
            </a:extLst>
          </p:cNvPr>
          <p:cNvSpPr txBox="1"/>
          <p:nvPr/>
        </p:nvSpPr>
        <p:spPr>
          <a:xfrm>
            <a:off x="236765" y="2373808"/>
            <a:ext cx="12402037" cy="73558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0000"/>
              </a:lnSpc>
              <a:spcBef>
                <a:spcPts val="0"/>
              </a:spcBef>
              <a:spcAft>
                <a:spcPts val="0"/>
              </a:spcAft>
            </a:pPr>
            <a:r>
              <a:rPr lang="en-US" sz="4000" dirty="0">
                <a:solidFill>
                  <a:srgbClr val="FF0000"/>
                </a:solidFill>
                <a:effectLst/>
                <a:latin typeface="VAGRounded BT" panose="020F0702020204020204" pitchFamily="34" charset="0"/>
                <a:ea typeface="Calibri" panose="020F0502020204030204" pitchFamily="34" charset="0"/>
                <a:cs typeface="Times New Roman" panose="02020603050405020304" pitchFamily="18" charset="0"/>
              </a:rPr>
              <a:t>Raisins were soaked in water and pressed to make non-alcoholic wine for daily consumption.</a:t>
            </a:r>
          </a:p>
          <a:p>
            <a:pPr marL="0" marR="0">
              <a:lnSpc>
                <a:spcPct val="100000"/>
              </a:lnSpc>
              <a:spcBef>
                <a:spcPts val="0"/>
              </a:spcBef>
              <a:spcAft>
                <a:spcPts val="0"/>
              </a:spcAft>
            </a:pPr>
            <a:endParaRPr lang="en-US" sz="2000" dirty="0">
              <a:effectLst/>
              <a:latin typeface="VAGRounded BT" panose="020F070202020402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2400" dirty="0">
                <a:effectLst/>
                <a:latin typeface="VAGRounded BT" panose="020F0702020204020204" pitchFamily="34" charset="0"/>
                <a:ea typeface="Calibri" panose="020F0502020204030204" pitchFamily="34" charset="0"/>
                <a:cs typeface="Times New Roman" panose="02020603050405020304" pitchFamily="18" charset="0"/>
              </a:rPr>
              <a:t>“The grapes are </a:t>
            </a:r>
            <a:r>
              <a:rPr lang="en-US" sz="2400" dirty="0">
                <a:solidFill>
                  <a:srgbClr val="FF0000"/>
                </a:solidFill>
                <a:effectLst/>
                <a:latin typeface="VAGRounded BT" panose="020F0702020204020204" pitchFamily="34" charset="0"/>
                <a:ea typeface="Calibri" panose="020F0502020204030204" pitchFamily="34" charset="0"/>
                <a:cs typeface="Times New Roman" panose="02020603050405020304" pitchFamily="18" charset="0"/>
              </a:rPr>
              <a:t>left on the vine to dry in the sun</a:t>
            </a:r>
            <a:r>
              <a:rPr lang="en-US" sz="2400" dirty="0">
                <a:effectLst/>
                <a:latin typeface="VAGRounded BT" panose="020F0702020204020204" pitchFamily="34" charset="0"/>
                <a:ea typeface="Calibri" panose="020F0502020204030204" pitchFamily="34" charset="0"/>
                <a:cs typeface="Times New Roman" panose="02020603050405020304" pitchFamily="18" charset="0"/>
              </a:rPr>
              <a:t>, or else are boiled in the pot (to create jelly paste). [Daily use:] They crush them and subject them to gentle pressure. They then draw off the juice and add to the pulp that is left </a:t>
            </a:r>
            <a:r>
              <a:rPr lang="en-US" sz="2400" dirty="0">
                <a:solidFill>
                  <a:srgbClr val="FF0000"/>
                </a:solidFill>
                <a:effectLst/>
                <a:latin typeface="VAGRounded BT" panose="020F0702020204020204" pitchFamily="34" charset="0"/>
                <a:ea typeface="Calibri" panose="020F0502020204030204" pitchFamily="34" charset="0"/>
                <a:cs typeface="Times New Roman" panose="02020603050405020304" pitchFamily="18" charset="0"/>
              </a:rPr>
              <a:t>an equal quantity of well-water until they swell</a:t>
            </a:r>
            <a:r>
              <a:rPr lang="en-US" sz="2400" dirty="0">
                <a:effectLst/>
                <a:latin typeface="VAGRounded BT" panose="020F0702020204020204" pitchFamily="34" charset="0"/>
                <a:ea typeface="Calibri" panose="020F0502020204030204" pitchFamily="34" charset="0"/>
                <a:cs typeface="Times New Roman" panose="02020603050405020304" pitchFamily="18" charset="0"/>
              </a:rPr>
              <a:t>.” (Pliny, Natural History, 14.11, 77 AD)</a:t>
            </a:r>
          </a:p>
          <a:p>
            <a:pPr marL="0" marR="0">
              <a:lnSpc>
                <a:spcPct val="100000"/>
              </a:lnSpc>
              <a:spcBef>
                <a:spcPts val="0"/>
              </a:spcBef>
              <a:spcAft>
                <a:spcPts val="0"/>
              </a:spcAft>
            </a:pPr>
            <a:endParaRPr lang="en-US" sz="2400" dirty="0">
              <a:effectLst/>
              <a:latin typeface="VAGRounded BT" panose="020F070202020402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2400" dirty="0">
                <a:effectLst/>
                <a:latin typeface="VAGRounded BT" panose="020F0702020204020204" pitchFamily="34" charset="0"/>
                <a:ea typeface="Calibri" panose="020F0502020204030204" pitchFamily="34" charset="0"/>
                <a:cs typeface="Times New Roman" panose="02020603050405020304" pitchFamily="18" charset="0"/>
              </a:rPr>
              <a:t>“Among the Romans, women are forbidden to drink wine; and they drink what is called </a:t>
            </a:r>
            <a:r>
              <a:rPr lang="en-US" sz="2400" dirty="0" err="1">
                <a:effectLst/>
                <a:latin typeface="VAGRounded BT" panose="020F0702020204020204" pitchFamily="34" charset="0"/>
                <a:ea typeface="Calibri" panose="020F0502020204030204" pitchFamily="34" charset="0"/>
                <a:cs typeface="Times New Roman" panose="02020603050405020304" pitchFamily="18" charset="0"/>
              </a:rPr>
              <a:t>passum</a:t>
            </a:r>
            <a:r>
              <a:rPr lang="en-US" sz="2400" dirty="0">
                <a:effectLst/>
                <a:latin typeface="VAGRounded BT" panose="020F0702020204020204" pitchFamily="34" charset="0"/>
                <a:ea typeface="Calibri" panose="020F0502020204030204" pitchFamily="34" charset="0"/>
                <a:cs typeface="Times New Roman" panose="02020603050405020304" pitchFamily="18" charset="0"/>
              </a:rPr>
              <a:t>, which is made from raisins, and tastes very like the sweet wine of </a:t>
            </a:r>
            <a:r>
              <a:rPr lang="en-US" sz="2400" dirty="0" err="1">
                <a:effectLst/>
                <a:latin typeface="VAGRounded BT" panose="020F0702020204020204" pitchFamily="34" charset="0"/>
                <a:ea typeface="Calibri" panose="020F0502020204030204" pitchFamily="34" charset="0"/>
                <a:cs typeface="Times New Roman" panose="02020603050405020304" pitchFamily="18" charset="0"/>
              </a:rPr>
              <a:t>Aegosthena</a:t>
            </a:r>
            <a:r>
              <a:rPr lang="en-US" sz="2400" dirty="0">
                <a:effectLst/>
                <a:latin typeface="VAGRounded BT" panose="020F0702020204020204" pitchFamily="34" charset="0"/>
                <a:ea typeface="Calibri" panose="020F0502020204030204" pitchFamily="34" charset="0"/>
                <a:cs typeface="Times New Roman" panose="02020603050405020304" pitchFamily="18" charset="0"/>
              </a:rPr>
              <a:t> or Crete.” (Polyb</a:t>
            </a:r>
            <a:r>
              <a:rPr lang="en-US" sz="2400" dirty="0">
                <a:latin typeface="VAGRounded BT" panose="020F0702020204020204" pitchFamily="34" charset="0"/>
                <a:ea typeface="Calibri" panose="020F0502020204030204" pitchFamily="34" charset="0"/>
                <a:cs typeface="Times New Roman" panose="02020603050405020304" pitchFamily="18" charset="0"/>
              </a:rPr>
              <a:t>ius,</a:t>
            </a:r>
            <a:r>
              <a:rPr lang="en-US" sz="2400" dirty="0">
                <a:effectLst/>
                <a:latin typeface="VAGRounded BT" panose="020F0702020204020204" pitchFamily="34" charset="0"/>
                <a:ea typeface="Calibri" panose="020F0502020204030204" pitchFamily="34" charset="0"/>
                <a:cs typeface="Times New Roman" panose="02020603050405020304" pitchFamily="18" charset="0"/>
              </a:rPr>
              <a:t> Histories 39.19, 146 BC)</a:t>
            </a:r>
          </a:p>
          <a:p>
            <a:pPr marL="0" marR="0">
              <a:lnSpc>
                <a:spcPct val="100000"/>
              </a:lnSpc>
              <a:spcBef>
                <a:spcPts val="0"/>
              </a:spcBef>
              <a:spcAft>
                <a:spcPts val="0"/>
              </a:spcAft>
            </a:pPr>
            <a:endParaRPr lang="en-US" sz="1400" dirty="0">
              <a:effectLst/>
              <a:latin typeface="VAGRounded BT" panose="020F070202020402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2800" dirty="0">
                <a:latin typeface="VAGRounded BT" panose="020F0702020204020204" pitchFamily="34" charset="0"/>
                <a:ea typeface="Calibri" panose="020F0502020204030204" pitchFamily="34" charset="0"/>
                <a:cs typeface="Times New Roman" panose="02020603050405020304" pitchFamily="18" charset="0"/>
              </a:rPr>
              <a:t>Mishnah and Talmud on Raisin wine:</a:t>
            </a:r>
            <a:endParaRPr lang="en-US" sz="2800" dirty="0">
              <a:effectLst/>
              <a:latin typeface="VAGRounded BT" panose="020F070202020402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2400" dirty="0">
                <a:effectLst/>
                <a:latin typeface="VAGRounded BT" panose="020F0702020204020204" pitchFamily="34" charset="0"/>
                <a:ea typeface="Calibri" panose="020F0502020204030204" pitchFamily="34" charset="0"/>
                <a:cs typeface="Times New Roman" panose="02020603050405020304" pitchFamily="18" charset="0"/>
              </a:rPr>
              <a:t>“They do not bring </a:t>
            </a:r>
            <a:r>
              <a:rPr lang="en-US" sz="2400" dirty="0">
                <a:solidFill>
                  <a:srgbClr val="FF0000"/>
                </a:solidFill>
                <a:effectLst/>
                <a:latin typeface="VAGRounded BT" panose="020F0702020204020204" pitchFamily="34" charset="0"/>
                <a:ea typeface="Calibri" panose="020F0502020204030204" pitchFamily="34" charset="0"/>
                <a:cs typeface="Times New Roman" panose="02020603050405020304" pitchFamily="18" charset="0"/>
              </a:rPr>
              <a:t>wine from sun-dried grapes</a:t>
            </a:r>
            <a:r>
              <a:rPr lang="en-US" sz="2400" dirty="0">
                <a:effectLst/>
                <a:latin typeface="VAGRounded BT" panose="020F0702020204020204" pitchFamily="34" charset="0"/>
                <a:ea typeface="Calibri" panose="020F0502020204030204" pitchFamily="34" charset="0"/>
                <a:cs typeface="Times New Roman" panose="02020603050405020304" pitchFamily="18" charset="0"/>
              </a:rPr>
              <a:t>. And if they brought it, it is valid.” (Mishnah, </a:t>
            </a:r>
            <a:r>
              <a:rPr lang="en-US" sz="2400" dirty="0" err="1">
                <a:effectLst/>
                <a:latin typeface="VAGRounded BT" panose="020F0702020204020204" pitchFamily="34" charset="0"/>
                <a:ea typeface="Calibri" panose="020F0502020204030204" pitchFamily="34" charset="0"/>
                <a:cs typeface="Times New Roman" panose="02020603050405020304" pitchFamily="18" charset="0"/>
              </a:rPr>
              <a:t>Menahoth</a:t>
            </a:r>
            <a:r>
              <a:rPr lang="en-US" sz="2400" dirty="0">
                <a:effectLst/>
                <a:latin typeface="VAGRounded BT" panose="020F0702020204020204" pitchFamily="34" charset="0"/>
                <a:ea typeface="Calibri" panose="020F0502020204030204" pitchFamily="34" charset="0"/>
                <a:cs typeface="Times New Roman" panose="02020603050405020304" pitchFamily="18" charset="0"/>
              </a:rPr>
              <a:t> 8:6, 200 AD)</a:t>
            </a:r>
          </a:p>
          <a:p>
            <a:pPr marL="0" marR="0">
              <a:lnSpc>
                <a:spcPct val="100000"/>
              </a:lnSpc>
              <a:spcBef>
                <a:spcPts val="0"/>
              </a:spcBef>
              <a:spcAft>
                <a:spcPts val="0"/>
              </a:spcAft>
            </a:pPr>
            <a:endParaRPr lang="en-US" sz="1800" dirty="0">
              <a:effectLst/>
              <a:latin typeface="VAGRounded BT" panose="020F070202020402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2400" dirty="0">
                <a:effectLst/>
                <a:latin typeface="VAGRounded BT" panose="020F0702020204020204" pitchFamily="34" charset="0"/>
                <a:ea typeface="Calibri" panose="020F0502020204030204" pitchFamily="34" charset="0"/>
                <a:cs typeface="Times New Roman" panose="02020603050405020304" pitchFamily="18" charset="0"/>
              </a:rPr>
              <a:t>“The Mishnah has stated: They do not bring wine which derives from </a:t>
            </a:r>
            <a:r>
              <a:rPr lang="en-US" sz="2400" dirty="0">
                <a:solidFill>
                  <a:srgbClr val="FF0000"/>
                </a:solidFill>
                <a:effectLst/>
                <a:latin typeface="VAGRounded BT" panose="020F0702020204020204" pitchFamily="34" charset="0"/>
                <a:ea typeface="Calibri" panose="020F0502020204030204" pitchFamily="34" charset="0"/>
                <a:cs typeface="Times New Roman" panose="02020603050405020304" pitchFamily="18" charset="0"/>
              </a:rPr>
              <a:t>sun-dried grapes</a:t>
            </a:r>
            <a:r>
              <a:rPr lang="en-US" sz="2400" dirty="0">
                <a:effectLst/>
                <a:latin typeface="VAGRounded BT" panose="020F0702020204020204" pitchFamily="34" charset="0"/>
                <a:ea typeface="Calibri" panose="020F0502020204030204" pitchFamily="34" charset="0"/>
                <a:cs typeface="Times New Roman" panose="02020603050405020304" pitchFamily="18" charset="0"/>
              </a:rPr>
              <a:t>. And if they brought it from such a source, it is valid. (Babylonian Talmud, </a:t>
            </a:r>
            <a:r>
              <a:rPr lang="en-US" sz="2400" dirty="0" err="1">
                <a:effectLst/>
                <a:latin typeface="VAGRounded BT" panose="020F0702020204020204" pitchFamily="34" charset="0"/>
                <a:ea typeface="Calibri" panose="020F0502020204030204" pitchFamily="34" charset="0"/>
                <a:cs typeface="Times New Roman" panose="02020603050405020304" pitchFamily="18" charset="0"/>
              </a:rPr>
              <a:t>Menachot</a:t>
            </a:r>
            <a:r>
              <a:rPr lang="en-US" sz="2400" dirty="0">
                <a:effectLst/>
                <a:latin typeface="VAGRounded BT" panose="020F0702020204020204" pitchFamily="34" charset="0"/>
                <a:ea typeface="Calibri" panose="020F0502020204030204" pitchFamily="34" charset="0"/>
                <a:cs typeface="Times New Roman" panose="02020603050405020304" pitchFamily="18" charset="0"/>
              </a:rPr>
              <a:t> 9:6, 500 AD)</a:t>
            </a:r>
          </a:p>
        </p:txBody>
      </p:sp>
      <p:pic>
        <p:nvPicPr>
          <p:cNvPr id="1028" name="Picture 4" descr="Raisins (Kishmish): Uses, Benefits, Side Effects By Dr. Smita Barode -  PharmEasy Blog">
            <a:extLst>
              <a:ext uri="{FF2B5EF4-FFF2-40B4-BE49-F238E27FC236}">
                <a16:creationId xmlns:a16="http://schemas.microsoft.com/office/drawing/2014/main" id="{585CBECE-A7BC-19DE-56E0-22676360C9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254" t="25474" r="16738" b="19343"/>
          <a:stretch/>
        </p:blipFill>
        <p:spPr bwMode="auto">
          <a:xfrm>
            <a:off x="6809014" y="30368"/>
            <a:ext cx="4857750" cy="2515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40895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1" name="Picture 20" descr="A close-up of a jar&#10;&#10;Description automatically generated">
            <a:extLst>
              <a:ext uri="{FF2B5EF4-FFF2-40B4-BE49-F238E27FC236}">
                <a16:creationId xmlns:a16="http://schemas.microsoft.com/office/drawing/2014/main" id="{E022733D-DB95-4362-3242-ADFB4B40A9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9072" y="19965"/>
            <a:ext cx="4134758" cy="8210940"/>
          </a:xfrm>
          <a:prstGeom prst="rect">
            <a:avLst/>
          </a:prstGeom>
        </p:spPr>
      </p:pic>
      <p:pic>
        <p:nvPicPr>
          <p:cNvPr id="23" name="Picture 22" descr="A close-up of a stone object&#10;&#10;Description automatically generated">
            <a:extLst>
              <a:ext uri="{FF2B5EF4-FFF2-40B4-BE49-F238E27FC236}">
                <a16:creationId xmlns:a16="http://schemas.microsoft.com/office/drawing/2014/main" id="{7B1CD2D2-8D62-9B48-BB72-E8D60767C6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70" y="3794449"/>
            <a:ext cx="5274128" cy="5941739"/>
          </a:xfrm>
          <a:prstGeom prst="rect">
            <a:avLst/>
          </a:prstGeom>
        </p:spPr>
      </p:pic>
      <p:sp>
        <p:nvSpPr>
          <p:cNvPr id="173" name="Homer"/>
          <p:cNvSpPr txBox="1"/>
          <p:nvPr/>
        </p:nvSpPr>
        <p:spPr>
          <a:xfrm>
            <a:off x="-32053" y="82598"/>
            <a:ext cx="12540226"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marL="0" marR="457200" algn="ctr">
              <a:lnSpc>
                <a:spcPct val="100000"/>
              </a:lnSpc>
              <a:spcBef>
                <a:spcPts val="500"/>
              </a:spcBef>
              <a:tabLst/>
              <a:defRPr sz="4800" b="1">
                <a:solidFill>
                  <a:srgbClr val="FFFFFF"/>
                </a:solidFill>
                <a:effectLst>
                  <a:outerShdw blurRad="38100" dist="38100" dir="18900000" rotWithShape="0">
                    <a:srgbClr val="000000"/>
                  </a:outerShdw>
                </a:effectLst>
                <a:latin typeface="Helvetica"/>
                <a:ea typeface="Helvetica"/>
                <a:cs typeface="Helvetica"/>
                <a:sym typeface="Helvetica"/>
              </a:defRPr>
            </a:lvl1pPr>
          </a:lstStyle>
          <a:p>
            <a:endParaRPr sz="6000" dirty="0"/>
          </a:p>
        </p:txBody>
      </p:sp>
      <p:sp>
        <p:nvSpPr>
          <p:cNvPr id="174" name="In civilized Greek society, Homer mentions a ratio of twenty parts water to one part wine.…"/>
          <p:cNvSpPr txBox="1"/>
          <p:nvPr/>
        </p:nvSpPr>
        <p:spPr>
          <a:xfrm>
            <a:off x="7159700" y="3289300"/>
            <a:ext cx="6196687"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0" marR="457200">
              <a:lnSpc>
                <a:spcPct val="100000"/>
              </a:lnSpc>
              <a:tabLst/>
              <a:defRPr b="1">
                <a:solidFill>
                  <a:srgbClr val="FFFFFF"/>
                </a:solidFill>
                <a:effectLst>
                  <a:outerShdw blurRad="12700" dist="12700" dir="18900000" rotWithShape="0">
                    <a:srgbClr val="000000"/>
                  </a:outerShdw>
                </a:effectLst>
                <a:latin typeface="Helvetica"/>
                <a:ea typeface="Helvetica"/>
                <a:cs typeface="Helvetica"/>
                <a:sym typeface="Helvetica"/>
              </a:defRPr>
            </a:pPr>
            <a:endParaRPr dirty="0"/>
          </a:p>
        </p:txBody>
      </p:sp>
      <p:sp>
        <p:nvSpPr>
          <p:cNvPr id="5" name="TextBox 4">
            <a:extLst>
              <a:ext uri="{FF2B5EF4-FFF2-40B4-BE49-F238E27FC236}">
                <a16:creationId xmlns:a16="http://schemas.microsoft.com/office/drawing/2014/main" id="{734B6A70-976B-9412-7B39-60C221A07C87}"/>
              </a:ext>
            </a:extLst>
          </p:cNvPr>
          <p:cNvSpPr txBox="1"/>
          <p:nvPr/>
        </p:nvSpPr>
        <p:spPr>
          <a:xfrm>
            <a:off x="236765" y="-22012"/>
            <a:ext cx="12654642" cy="15388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a:lnSpc>
                <a:spcPct val="100000"/>
              </a:lnSpc>
            </a:pPr>
            <a:r>
              <a:rPr lang="en-CA" sz="5400" dirty="0">
                <a:solidFill>
                  <a:schemeClr val="bg1"/>
                </a:solidFill>
                <a:effectLst/>
                <a:latin typeface="VAGRounded BT" panose="020F0702020204020204" pitchFamily="34" charset="0"/>
                <a:ea typeface="Calibri" panose="020F0502020204030204" pitchFamily="34" charset="0"/>
                <a:cs typeface="Calibri" panose="020F0502020204030204" pitchFamily="34" charset="0"/>
              </a:rPr>
              <a:t>Lachish Raisin Wine: 587 BC</a:t>
            </a:r>
          </a:p>
          <a:p>
            <a:pPr marL="0">
              <a:lnSpc>
                <a:spcPct val="100000"/>
              </a:lnSpc>
            </a:pPr>
            <a:r>
              <a:rPr lang="pl-PL" sz="4000" dirty="0">
                <a:solidFill>
                  <a:schemeClr val="bg1"/>
                </a:solidFill>
                <a:effectLst/>
                <a:latin typeface="VAGRounded BT" panose="020F0702020204020204" pitchFamily="34" charset="0"/>
                <a:ea typeface="Calibri" panose="020F0502020204030204" pitchFamily="34" charset="0"/>
                <a:cs typeface="Calibri" panose="020F0502020204030204" pitchFamily="34" charset="0"/>
              </a:rPr>
              <a:t>Num 6:3; 1 Sam 25:18, 2 Sam 16:1</a:t>
            </a:r>
            <a:endParaRPr lang="en-CA" sz="4000" dirty="0">
              <a:solidFill>
                <a:schemeClr val="bg1"/>
              </a:solidFill>
              <a:effectLst/>
              <a:latin typeface="VAGRounded BT" panose="020F0702020204020204" pitchFamily="34" charset="0"/>
              <a:ea typeface="Calibri" panose="020F0502020204030204" pitchFamily="34" charset="0"/>
              <a:cs typeface="Calibri" panose="020F0502020204030204" pitchFamily="34" charset="0"/>
            </a:endParaRPr>
          </a:p>
        </p:txBody>
      </p:sp>
      <p:sp>
        <p:nvSpPr>
          <p:cNvPr id="8" name="Arrow: Right 7">
            <a:extLst>
              <a:ext uri="{FF2B5EF4-FFF2-40B4-BE49-F238E27FC236}">
                <a16:creationId xmlns:a16="http://schemas.microsoft.com/office/drawing/2014/main" id="{C0323280-C69A-9B38-890D-1C7D7691ACCC}"/>
              </a:ext>
            </a:extLst>
          </p:cNvPr>
          <p:cNvSpPr/>
          <p:nvPr/>
        </p:nvSpPr>
        <p:spPr>
          <a:xfrm rot="10800000">
            <a:off x="3055467" y="8381011"/>
            <a:ext cx="1718373" cy="574040"/>
          </a:xfrm>
          <a:prstGeom prst="rightArrow">
            <a:avLst/>
          </a:prstGeom>
          <a:solidFill>
            <a:srgbClr val="FF0000"/>
          </a:solidFill>
          <a:ln w="25400" cap="flat">
            <a:solidFill>
              <a:srgbClr val="824828"/>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139700" marR="0" indent="0" algn="l" defTabSz="457200" rtl="0" fontAlgn="auto" latinLnBrk="0" hangingPunct="0">
              <a:lnSpc>
                <a:spcPts val="4300"/>
              </a:lnSpc>
              <a:spcBef>
                <a:spcPts val="0"/>
              </a:spcBef>
              <a:spcAft>
                <a:spcPts val="0"/>
              </a:spcAft>
              <a:buClrTx/>
              <a:buSzTx/>
              <a:buFontTx/>
              <a:buNone/>
              <a:tabLst>
                <a:tab pos="673100" algn="l"/>
              </a:tabLst>
            </a:pPr>
            <a:endParaRPr kumimoji="0" lang="en-CA" sz="3600" b="0" i="0" u="none" strike="noStrike" cap="none" spc="0" normalizeH="0" baseline="0">
              <a:ln>
                <a:noFill/>
              </a:ln>
              <a:solidFill>
                <a:srgbClr val="483F36"/>
              </a:solidFill>
              <a:effectLst>
                <a:outerShdw blurRad="38100" dist="12700" dir="5400000" rotWithShape="0">
                  <a:srgbClr val="000000">
                    <a:alpha val="50000"/>
                  </a:srgbClr>
                </a:outerShdw>
              </a:effectLst>
              <a:uFillTx/>
              <a:latin typeface="+mn-lt"/>
              <a:ea typeface="+mn-ea"/>
              <a:cs typeface="+mn-cs"/>
              <a:sym typeface="Hoefler Text"/>
            </a:endParaRPr>
          </a:p>
        </p:txBody>
      </p:sp>
      <p:sp>
        <p:nvSpPr>
          <p:cNvPr id="11" name="TextBox 10">
            <a:extLst>
              <a:ext uri="{FF2B5EF4-FFF2-40B4-BE49-F238E27FC236}">
                <a16:creationId xmlns:a16="http://schemas.microsoft.com/office/drawing/2014/main" id="{3203B308-2F11-C065-7596-3106D071B01F}"/>
              </a:ext>
            </a:extLst>
          </p:cNvPr>
          <p:cNvSpPr txBox="1"/>
          <p:nvPr/>
        </p:nvSpPr>
        <p:spPr>
          <a:xfrm>
            <a:off x="4755697" y="8433747"/>
            <a:ext cx="7694839" cy="665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5400" dirty="0">
                <a:solidFill>
                  <a:schemeClr val="bg1"/>
                </a:solidFill>
                <a:latin typeface="VAGRounded BT" panose="020F0702020204020204" pitchFamily="34" charset="0"/>
              </a:rPr>
              <a:t>“wine of black raisins”</a:t>
            </a:r>
            <a:endParaRPr lang="en-CA" sz="5400" dirty="0">
              <a:solidFill>
                <a:schemeClr val="bg1"/>
              </a:solidFill>
              <a:latin typeface="VAGRounded BT" panose="020F0702020204020204" pitchFamily="34" charset="0"/>
            </a:endParaRPr>
          </a:p>
        </p:txBody>
      </p:sp>
      <p:sp>
        <p:nvSpPr>
          <p:cNvPr id="13" name="TextBox 12">
            <a:extLst>
              <a:ext uri="{FF2B5EF4-FFF2-40B4-BE49-F238E27FC236}">
                <a16:creationId xmlns:a16="http://schemas.microsoft.com/office/drawing/2014/main" id="{BD0EF177-F9BD-A54C-62C9-5D1946FA1407}"/>
              </a:ext>
            </a:extLst>
          </p:cNvPr>
          <p:cNvSpPr txBox="1"/>
          <p:nvPr/>
        </p:nvSpPr>
        <p:spPr>
          <a:xfrm>
            <a:off x="5772151" y="8905191"/>
            <a:ext cx="5478235"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a:lnSpc>
                <a:spcPct val="100000"/>
              </a:lnSpc>
            </a:pPr>
            <a:r>
              <a:rPr lang="en-US" sz="2400" dirty="0"/>
              <a:t>Lachish inscription XXX on decanter</a:t>
            </a:r>
          </a:p>
          <a:p>
            <a:pPr marL="0">
              <a:lnSpc>
                <a:spcPct val="100000"/>
              </a:lnSpc>
            </a:pPr>
            <a:r>
              <a:rPr lang="en-US" sz="2400" dirty="0"/>
              <a:t>Reg. #30696, Level II, room 4086, 1977</a:t>
            </a:r>
            <a:endParaRPr lang="en-CA" sz="2800" dirty="0"/>
          </a:p>
        </p:txBody>
      </p:sp>
      <p:sp>
        <p:nvSpPr>
          <p:cNvPr id="15" name="TextBox 14">
            <a:extLst>
              <a:ext uri="{FF2B5EF4-FFF2-40B4-BE49-F238E27FC236}">
                <a16:creationId xmlns:a16="http://schemas.microsoft.com/office/drawing/2014/main" id="{8D377E4F-F15E-5F03-0125-CA33EC21E922}"/>
              </a:ext>
            </a:extLst>
          </p:cNvPr>
          <p:cNvSpPr txBox="1"/>
          <p:nvPr/>
        </p:nvSpPr>
        <p:spPr>
          <a:xfrm>
            <a:off x="3747407" y="2645415"/>
            <a:ext cx="4678136" cy="6481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4400" dirty="0">
                <a:solidFill>
                  <a:schemeClr val="bg1"/>
                </a:solidFill>
                <a:latin typeface="VAGRounded BT" panose="020F0702020204020204" pitchFamily="34" charset="0"/>
              </a:rPr>
              <a:t>“</a:t>
            </a:r>
            <a:r>
              <a:rPr lang="en-CA" sz="4800" dirty="0">
                <a:solidFill>
                  <a:schemeClr val="bg1"/>
                </a:solidFill>
                <a:latin typeface="VAGRounded BT" panose="020F0702020204020204" pitchFamily="34" charset="0"/>
              </a:rPr>
              <a:t>wine</a:t>
            </a:r>
            <a:r>
              <a:rPr lang="en-CA" sz="4400" dirty="0">
                <a:solidFill>
                  <a:schemeClr val="bg1"/>
                </a:solidFill>
                <a:latin typeface="VAGRounded BT" panose="020F0702020204020204" pitchFamily="34" charset="0"/>
              </a:rPr>
              <a:t> of </a:t>
            </a:r>
            <a:r>
              <a:rPr lang="en-CA" sz="4400" dirty="0" err="1">
                <a:solidFill>
                  <a:schemeClr val="bg1"/>
                </a:solidFill>
                <a:latin typeface="VAGRounded BT" panose="020F0702020204020204" pitchFamily="34" charset="0"/>
              </a:rPr>
              <a:t>Ashan</a:t>
            </a:r>
            <a:r>
              <a:rPr lang="en-CA" sz="4400" dirty="0">
                <a:solidFill>
                  <a:schemeClr val="bg1"/>
                </a:solidFill>
                <a:latin typeface="VAGRounded BT" panose="020F0702020204020204" pitchFamily="34" charset="0"/>
              </a:rPr>
              <a:t>”</a:t>
            </a:r>
          </a:p>
        </p:txBody>
      </p:sp>
      <p:sp>
        <p:nvSpPr>
          <p:cNvPr id="19" name="TextBox 18">
            <a:extLst>
              <a:ext uri="{FF2B5EF4-FFF2-40B4-BE49-F238E27FC236}">
                <a16:creationId xmlns:a16="http://schemas.microsoft.com/office/drawing/2014/main" id="{D7D9BB7F-065D-879C-FA0A-00E302C76E08}"/>
              </a:ext>
            </a:extLst>
          </p:cNvPr>
          <p:cNvSpPr txBox="1"/>
          <p:nvPr/>
        </p:nvSpPr>
        <p:spPr>
          <a:xfrm>
            <a:off x="3673929" y="1814418"/>
            <a:ext cx="5412920"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00000"/>
              </a:lnSpc>
            </a:pPr>
            <a:r>
              <a:rPr lang="en-US" sz="2400" dirty="0">
                <a:solidFill>
                  <a:schemeClr val="bg1"/>
                </a:solidFill>
              </a:rPr>
              <a:t>Lachish inscription XXV on decanter</a:t>
            </a:r>
          </a:p>
          <a:p>
            <a:pPr>
              <a:lnSpc>
                <a:spcPct val="100000"/>
              </a:lnSpc>
            </a:pPr>
            <a:r>
              <a:rPr lang="en-US" sz="2400" dirty="0">
                <a:solidFill>
                  <a:schemeClr val="bg1"/>
                </a:solidFill>
              </a:rPr>
              <a:t>Reg. # 10881, Level II, 10.95 litres, 1977</a:t>
            </a:r>
            <a:endParaRPr lang="en-CA" dirty="0">
              <a:solidFill>
                <a:schemeClr val="bg1"/>
              </a:solidFill>
            </a:endParaRPr>
          </a:p>
        </p:txBody>
      </p:sp>
      <p:sp>
        <p:nvSpPr>
          <p:cNvPr id="24" name="Arrow: Right 23">
            <a:extLst>
              <a:ext uri="{FF2B5EF4-FFF2-40B4-BE49-F238E27FC236}">
                <a16:creationId xmlns:a16="http://schemas.microsoft.com/office/drawing/2014/main" id="{43409771-120D-D8E4-9209-B1AEE5C2A21C}"/>
              </a:ext>
            </a:extLst>
          </p:cNvPr>
          <p:cNvSpPr/>
          <p:nvPr/>
        </p:nvSpPr>
        <p:spPr>
          <a:xfrm>
            <a:off x="8425543" y="2638797"/>
            <a:ext cx="2411639" cy="574040"/>
          </a:xfrm>
          <a:prstGeom prst="rightArrow">
            <a:avLst/>
          </a:prstGeom>
          <a:solidFill>
            <a:srgbClr val="FF0000"/>
          </a:solidFill>
          <a:ln w="25400" cap="flat">
            <a:solidFill>
              <a:srgbClr val="824828"/>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139700" marR="0" indent="0" algn="l" defTabSz="457200" rtl="0" fontAlgn="auto" latinLnBrk="0" hangingPunct="0">
              <a:lnSpc>
                <a:spcPts val="4300"/>
              </a:lnSpc>
              <a:spcBef>
                <a:spcPts val="0"/>
              </a:spcBef>
              <a:spcAft>
                <a:spcPts val="0"/>
              </a:spcAft>
              <a:buClrTx/>
              <a:buSzTx/>
              <a:buFontTx/>
              <a:buNone/>
              <a:tabLst>
                <a:tab pos="673100" algn="l"/>
              </a:tabLst>
            </a:pPr>
            <a:endParaRPr kumimoji="0" lang="en-CA" sz="3600" b="0" i="0" u="none" strike="noStrike" cap="none" spc="0" normalizeH="0" baseline="0">
              <a:ln>
                <a:noFill/>
              </a:ln>
              <a:solidFill>
                <a:srgbClr val="483F36"/>
              </a:solidFill>
              <a:effectLst>
                <a:outerShdw blurRad="38100" dist="12700" dir="5400000" rotWithShape="0">
                  <a:srgbClr val="000000">
                    <a:alpha val="50000"/>
                  </a:srgbClr>
                </a:outerShdw>
              </a:effectLst>
              <a:uFillTx/>
              <a:latin typeface="+mn-lt"/>
              <a:ea typeface="+mn-ea"/>
              <a:cs typeface="+mn-cs"/>
              <a:sym typeface="Hoefler Text"/>
            </a:endParaRPr>
          </a:p>
        </p:txBody>
      </p:sp>
      <p:sp>
        <p:nvSpPr>
          <p:cNvPr id="25" name="Rectangle 1">
            <a:extLst>
              <a:ext uri="{FF2B5EF4-FFF2-40B4-BE49-F238E27FC236}">
                <a16:creationId xmlns:a16="http://schemas.microsoft.com/office/drawing/2014/main" id="{7EBDA064-D574-69F6-2942-29B51BCD20ED}"/>
              </a:ext>
            </a:extLst>
          </p:cNvPr>
          <p:cNvSpPr>
            <a:spLocks noChangeArrowheads="1"/>
          </p:cNvSpPr>
          <p:nvPr/>
        </p:nvSpPr>
        <p:spPr bwMode="auto">
          <a:xfrm>
            <a:off x="3747407" y="6388564"/>
            <a:ext cx="5392502" cy="81237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73002" numCol="1" anchor="ctr"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bg1"/>
                </a:solidFill>
                <a:effectLst/>
                <a:latin typeface="Arial" panose="020B0604020202020204" pitchFamily="34" charset="0"/>
              </a:rPr>
              <a:t>Excavations at Tel Lachish 1973-1977,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bg1"/>
                </a:solidFill>
                <a:effectLst/>
                <a:latin typeface="Arial" panose="020B0604020202020204" pitchFamily="34" charset="0"/>
              </a:rPr>
              <a:t>Preliminary Report, David Ussishkin</a:t>
            </a:r>
          </a:p>
        </p:txBody>
      </p:sp>
      <p:sp>
        <p:nvSpPr>
          <p:cNvPr id="3" name="TextBox 2">
            <a:extLst>
              <a:ext uri="{FF2B5EF4-FFF2-40B4-BE49-F238E27FC236}">
                <a16:creationId xmlns:a16="http://schemas.microsoft.com/office/drawing/2014/main" id="{2669A068-010F-A268-F225-814214AA5921}"/>
              </a:ext>
            </a:extLst>
          </p:cNvPr>
          <p:cNvSpPr txBox="1"/>
          <p:nvPr/>
        </p:nvSpPr>
        <p:spPr>
          <a:xfrm>
            <a:off x="5668877" y="4548432"/>
            <a:ext cx="3150867" cy="650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4400" dirty="0">
                <a:solidFill>
                  <a:srgbClr val="FF0000"/>
                </a:solidFill>
                <a:latin typeface="VAGRounded BT" panose="020F0702020204020204" pitchFamily="34" charset="0"/>
                <a:ea typeface="Calibri" panose="020F0502020204030204" pitchFamily="34" charset="0"/>
                <a:cs typeface="Calibri" panose="020F0502020204030204" pitchFamily="34" charset="0"/>
              </a:rPr>
              <a:t>2 </a:t>
            </a:r>
            <a:r>
              <a:rPr lang="en-CA" sz="4400" dirty="0" err="1">
                <a:solidFill>
                  <a:srgbClr val="FF0000"/>
                </a:solidFill>
                <a:latin typeface="VAGRounded BT" panose="020F0702020204020204" pitchFamily="34" charset="0"/>
                <a:ea typeface="Calibri" panose="020F0502020204030204" pitchFamily="34" charset="0"/>
                <a:cs typeface="Calibri" panose="020F0502020204030204" pitchFamily="34" charset="0"/>
              </a:rPr>
              <a:t>Octraca</a:t>
            </a:r>
            <a:endParaRPr lang="en-CA" sz="4400" dirty="0">
              <a:solidFill>
                <a:srgbClr val="FF0000"/>
              </a:solidFill>
            </a:endParaRPr>
          </a:p>
        </p:txBody>
      </p:sp>
    </p:spTree>
    <p:extLst>
      <p:ext uri="{BB962C8B-B14F-4D97-AF65-F5344CB8AC3E}">
        <p14:creationId xmlns:p14="http://schemas.microsoft.com/office/powerpoint/2010/main" val="167018898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Image" descr="Image"/>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88902" y="0"/>
            <a:ext cx="13182602" cy="9886951"/>
          </a:xfrm>
          <a:prstGeom prst="rect">
            <a:avLst/>
          </a:prstGeom>
          <a:ln w="12700">
            <a:miter lim="400000"/>
          </a:ln>
        </p:spPr>
      </p:pic>
      <p:sp>
        <p:nvSpPr>
          <p:cNvPr id="173" name="Homer"/>
          <p:cNvSpPr txBox="1"/>
          <p:nvPr/>
        </p:nvSpPr>
        <p:spPr>
          <a:xfrm>
            <a:off x="-32053" y="82598"/>
            <a:ext cx="12540226"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marL="0" marR="457200" algn="ctr">
              <a:lnSpc>
                <a:spcPct val="100000"/>
              </a:lnSpc>
              <a:spcBef>
                <a:spcPts val="500"/>
              </a:spcBef>
              <a:tabLst/>
              <a:defRPr sz="4800" b="1">
                <a:solidFill>
                  <a:srgbClr val="FFFFFF"/>
                </a:solidFill>
                <a:effectLst>
                  <a:outerShdw blurRad="38100" dist="38100" dir="18900000" rotWithShape="0">
                    <a:srgbClr val="000000"/>
                  </a:outerShdw>
                </a:effectLst>
                <a:latin typeface="Helvetica"/>
                <a:ea typeface="Helvetica"/>
                <a:cs typeface="Helvetica"/>
                <a:sym typeface="Helvetica"/>
              </a:defRPr>
            </a:lvl1pPr>
          </a:lstStyle>
          <a:p>
            <a:endParaRPr sz="6000" dirty="0"/>
          </a:p>
        </p:txBody>
      </p:sp>
      <p:sp>
        <p:nvSpPr>
          <p:cNvPr id="174" name="In civilized Greek society, Homer mentions a ratio of twenty parts water to one part wine.…"/>
          <p:cNvSpPr txBox="1"/>
          <p:nvPr/>
        </p:nvSpPr>
        <p:spPr>
          <a:xfrm>
            <a:off x="7159700" y="3289300"/>
            <a:ext cx="6196687"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0" marR="457200">
              <a:lnSpc>
                <a:spcPct val="100000"/>
              </a:lnSpc>
              <a:tabLst/>
              <a:defRPr b="1">
                <a:solidFill>
                  <a:srgbClr val="FFFFFF"/>
                </a:solidFill>
                <a:effectLst>
                  <a:outerShdw blurRad="12700" dist="12700" dir="18900000" rotWithShape="0">
                    <a:srgbClr val="000000"/>
                  </a:outerShdw>
                </a:effectLst>
                <a:latin typeface="Helvetica"/>
                <a:ea typeface="Helvetica"/>
                <a:cs typeface="Helvetica"/>
                <a:sym typeface="Helvetica"/>
              </a:defRPr>
            </a:pPr>
            <a:endParaRPr dirty="0"/>
          </a:p>
        </p:txBody>
      </p:sp>
      <p:sp>
        <p:nvSpPr>
          <p:cNvPr id="3" name="TextBox 2">
            <a:extLst>
              <a:ext uri="{FF2B5EF4-FFF2-40B4-BE49-F238E27FC236}">
                <a16:creationId xmlns:a16="http://schemas.microsoft.com/office/drawing/2014/main" id="{9FFADAB9-1FDC-2CF9-7F49-026BFF014E19}"/>
              </a:ext>
            </a:extLst>
          </p:cNvPr>
          <p:cNvSpPr txBox="1"/>
          <p:nvPr/>
        </p:nvSpPr>
        <p:spPr>
          <a:xfrm>
            <a:off x="42736" y="1458148"/>
            <a:ext cx="10994916" cy="3785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0000"/>
              </a:lnSpc>
              <a:spcBef>
                <a:spcPts val="0"/>
              </a:spcBef>
              <a:spcAft>
                <a:spcPts val="0"/>
              </a:spcAft>
            </a:pPr>
            <a:r>
              <a:rPr lang="en-US" sz="4800" dirty="0">
                <a:effectLst/>
                <a:latin typeface="VAGRounded BT" panose="020F0702020204020204" pitchFamily="34" charset="0"/>
                <a:ea typeface="Calibri" panose="020F0502020204030204" pitchFamily="34" charset="0"/>
                <a:cs typeface="Times New Roman" panose="02020603050405020304" pitchFamily="18" charset="0"/>
              </a:rPr>
              <a:t>“It is hurtful to drink wine alone, but </a:t>
            </a:r>
            <a:r>
              <a:rPr lang="en-US" sz="4800" dirty="0">
                <a:solidFill>
                  <a:srgbClr val="FF0000"/>
                </a:solidFill>
                <a:effectLst/>
                <a:latin typeface="VAGRounded BT" panose="020F0702020204020204" pitchFamily="34" charset="0"/>
                <a:ea typeface="Calibri" panose="020F0502020204030204" pitchFamily="34" charset="0"/>
                <a:cs typeface="Times New Roman" panose="02020603050405020304" pitchFamily="18" charset="0"/>
              </a:rPr>
              <a:t>wine mixed with water</a:t>
            </a:r>
            <a:r>
              <a:rPr lang="en-US" sz="4800" dirty="0">
                <a:effectLst/>
                <a:latin typeface="VAGRounded BT" panose="020F0702020204020204" pitchFamily="34" charset="0"/>
                <a:ea typeface="Calibri" panose="020F0502020204030204" pitchFamily="34" charset="0"/>
                <a:cs typeface="Times New Roman" panose="02020603050405020304" pitchFamily="18" charset="0"/>
              </a:rPr>
              <a:t> is pleasant, and delightful to the taste.”</a:t>
            </a:r>
          </a:p>
          <a:p>
            <a:pPr marL="0" marR="0">
              <a:lnSpc>
                <a:spcPct val="100000"/>
              </a:lnSpc>
              <a:spcBef>
                <a:spcPts val="0"/>
              </a:spcBef>
              <a:spcAft>
                <a:spcPts val="0"/>
              </a:spcAft>
            </a:pPr>
            <a:endParaRPr lang="en-US" sz="4800" dirty="0">
              <a:latin typeface="VAGRounded BT" panose="020F070202020402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4800" dirty="0">
                <a:effectLst/>
                <a:latin typeface="VAGRounded BT" panose="020F0702020204020204" pitchFamily="34" charset="0"/>
                <a:ea typeface="Calibri" panose="020F0502020204030204" pitchFamily="34" charset="0"/>
                <a:cs typeface="Times New Roman" panose="02020603050405020304" pitchFamily="18" charset="0"/>
              </a:rPr>
              <a:t>2 Maccabees 15:39, 160 BC</a:t>
            </a:r>
          </a:p>
        </p:txBody>
      </p:sp>
      <p:sp>
        <p:nvSpPr>
          <p:cNvPr id="2" name="Homer">
            <a:extLst>
              <a:ext uri="{FF2B5EF4-FFF2-40B4-BE49-F238E27FC236}">
                <a16:creationId xmlns:a16="http://schemas.microsoft.com/office/drawing/2014/main" id="{AA38B2FD-AD20-55EE-CF64-1BE1DCD244A4}"/>
              </a:ext>
            </a:extLst>
          </p:cNvPr>
          <p:cNvSpPr txBox="1"/>
          <p:nvPr/>
        </p:nvSpPr>
        <p:spPr>
          <a:xfrm>
            <a:off x="0" y="287517"/>
            <a:ext cx="13356387"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marL="0" marR="457200" algn="ctr">
              <a:lnSpc>
                <a:spcPct val="100000"/>
              </a:lnSpc>
              <a:spcBef>
                <a:spcPts val="500"/>
              </a:spcBef>
              <a:tabLst/>
              <a:defRPr sz="4800" b="1">
                <a:solidFill>
                  <a:srgbClr val="FFFFFF"/>
                </a:solidFill>
                <a:effectLst>
                  <a:outerShdw blurRad="38100" dist="38100" dir="18900000" rotWithShape="0">
                    <a:srgbClr val="000000"/>
                  </a:outerShdw>
                </a:effectLst>
                <a:latin typeface="Helvetica"/>
                <a:ea typeface="Helvetica"/>
                <a:cs typeface="Helvetica"/>
                <a:sym typeface="Helvetica"/>
              </a:defRPr>
            </a:lvl1pPr>
          </a:lstStyle>
          <a:p>
            <a:r>
              <a:rPr lang="en-US" sz="6000" b="0" dirty="0">
                <a:solidFill>
                  <a:schemeClr val="bg1"/>
                </a:solidFill>
                <a:effectLst>
                  <a:outerShdw blurRad="38100" dist="38100" dir="18900000" sx="1000" sy="1000" rotWithShape="0">
                    <a:srgbClr val="000000"/>
                  </a:outerShdw>
                </a:effectLst>
                <a:latin typeface="VAGRounded BT" panose="020F0702020204020204" pitchFamily="34" charset="0"/>
              </a:rPr>
              <a:t>Maccabeus: Unmixed wine harmful</a:t>
            </a:r>
          </a:p>
        </p:txBody>
      </p:sp>
      <p:pic>
        <p:nvPicPr>
          <p:cNvPr id="2050" name="Picture 2">
            <a:extLst>
              <a:ext uri="{FF2B5EF4-FFF2-40B4-BE49-F238E27FC236}">
                <a16:creationId xmlns:a16="http://schemas.microsoft.com/office/drawing/2014/main" id="{AEBB4537-875F-D30A-A1A6-3317DA9B9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3007" y="5921751"/>
            <a:ext cx="5913042" cy="38434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DB27735-0D61-7A36-3E7F-15204ED3ABA0}"/>
              </a:ext>
            </a:extLst>
          </p:cNvPr>
          <p:cNvSpPr txBox="1"/>
          <p:nvPr/>
        </p:nvSpPr>
        <p:spPr>
          <a:xfrm>
            <a:off x="98347" y="5335669"/>
            <a:ext cx="6804660" cy="4524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0000"/>
              </a:lnSpc>
              <a:spcBef>
                <a:spcPts val="0"/>
              </a:spcBef>
              <a:spcAft>
                <a:spcPts val="0"/>
              </a:spcAft>
            </a:pPr>
            <a:r>
              <a:rPr lang="en-US" i="0" dirty="0">
                <a:solidFill>
                  <a:srgbClr val="202122"/>
                </a:solidFill>
                <a:effectLst/>
                <a:latin typeface="Arial" panose="020B0604020202020204" pitchFamily="34" charset="0"/>
              </a:rPr>
              <a:t>Judah Maccabeus triggered </a:t>
            </a:r>
          </a:p>
          <a:p>
            <a:pPr marL="0" marR="0">
              <a:lnSpc>
                <a:spcPct val="100000"/>
              </a:lnSpc>
              <a:spcBef>
                <a:spcPts val="0"/>
              </a:spcBef>
              <a:spcAft>
                <a:spcPts val="0"/>
              </a:spcAft>
            </a:pPr>
            <a:r>
              <a:rPr lang="en-US" i="0" dirty="0">
                <a:solidFill>
                  <a:srgbClr val="202122"/>
                </a:solidFill>
                <a:effectLst/>
                <a:latin typeface="Arial" panose="020B0604020202020204" pitchFamily="34" charset="0"/>
              </a:rPr>
              <a:t>the revolt in 167 BC when Antiochus IV</a:t>
            </a:r>
            <a:r>
              <a:rPr lang="en-CA" dirty="0">
                <a:solidFill>
                  <a:srgbClr val="202122"/>
                </a:solidFill>
                <a:latin typeface="Arial" panose="020B0604020202020204" pitchFamily="34" charset="0"/>
              </a:rPr>
              <a:t> ordered the Jews to sacrifice pigs in the temple and forbad circumcision. Pictured is his coin Steven Rudd excavated in 2012 AD</a:t>
            </a:r>
          </a:p>
          <a:p>
            <a:pPr marL="0" marR="0">
              <a:lnSpc>
                <a:spcPct val="100000"/>
              </a:lnSpc>
              <a:spcBef>
                <a:spcPts val="0"/>
              </a:spcBef>
              <a:spcAft>
                <a:spcPts val="0"/>
              </a:spcAft>
            </a:pPr>
            <a:r>
              <a:rPr lang="en-CA" i="0" dirty="0">
                <a:solidFill>
                  <a:srgbClr val="202122"/>
                </a:solidFill>
                <a:effectLst/>
                <a:latin typeface="Arial" panose="020B0604020202020204" pitchFamily="34" charset="0"/>
              </a:rPr>
              <a:t>(Josephus </a:t>
            </a:r>
            <a:r>
              <a:rPr lang="en-US" i="0" dirty="0">
                <a:solidFill>
                  <a:srgbClr val="202122"/>
                </a:solidFill>
                <a:effectLst/>
                <a:latin typeface="Arial" panose="020B0604020202020204" pitchFamily="34" charset="0"/>
              </a:rPr>
              <a:t>Wars 1.34</a:t>
            </a:r>
            <a:r>
              <a:rPr lang="en-CA" i="0" dirty="0">
                <a:solidFill>
                  <a:srgbClr val="202122"/>
                </a:solidFill>
                <a:effectLst/>
                <a:latin typeface="Arial" panose="020B0604020202020204" pitchFamily="34" charset="0"/>
              </a:rPr>
              <a:t>)</a:t>
            </a:r>
            <a:endParaRPr lang="en-US" i="0" dirty="0">
              <a:solidFill>
                <a:srgbClr val="202122"/>
              </a:solidFill>
              <a:effectLst/>
              <a:latin typeface="Arial" panose="020B0604020202020204" pitchFamily="34" charset="0"/>
            </a:endParaRPr>
          </a:p>
        </p:txBody>
      </p:sp>
      <p:pic>
        <p:nvPicPr>
          <p:cNvPr id="4" name="Picture 4" descr="Baby Duck Sparkling – Newfoundland Labrador Liquor Corporation">
            <a:extLst>
              <a:ext uri="{FF2B5EF4-FFF2-40B4-BE49-F238E27FC236}">
                <a16:creationId xmlns:a16="http://schemas.microsoft.com/office/drawing/2014/main" id="{095C09ED-FEDA-60BE-AFA9-1C08DE88BB5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066" r="26200"/>
          <a:stretch/>
        </p:blipFill>
        <p:spPr bwMode="auto">
          <a:xfrm>
            <a:off x="11160598" y="1590863"/>
            <a:ext cx="1413329" cy="412045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B6115-73A9-221A-1829-C2E55F27A878}"/>
              </a:ext>
            </a:extLst>
          </p:cNvPr>
          <p:cNvSpPr txBox="1"/>
          <p:nvPr/>
        </p:nvSpPr>
        <p:spPr>
          <a:xfrm>
            <a:off x="10969557" y="2494115"/>
            <a:ext cx="1669916" cy="26468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00000"/>
              </a:lnSpc>
            </a:pPr>
            <a:r>
              <a:rPr lang="en-US" sz="16600" dirty="0">
                <a:solidFill>
                  <a:srgbClr val="FF0000"/>
                </a:solidFill>
                <a:latin typeface="VAGRounded BT" panose="020F0702020204020204" pitchFamily="34" charset="0"/>
                <a:ea typeface="Calibri" panose="020F0502020204030204" pitchFamily="34" charset="0"/>
                <a:cs typeface="Times New Roman" panose="02020603050405020304" pitchFamily="18" charset="0"/>
              </a:rPr>
              <a:t>X</a:t>
            </a:r>
            <a:endParaRPr lang="en-CA" dirty="0"/>
          </a:p>
        </p:txBody>
      </p:sp>
    </p:spTree>
    <p:extLst>
      <p:ext uri="{BB962C8B-B14F-4D97-AF65-F5344CB8AC3E}">
        <p14:creationId xmlns:p14="http://schemas.microsoft.com/office/powerpoint/2010/main" val="424475415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 name="Picture 2" descr="Grape cluster Royalty Free Vector Image - VectorStock">
            <a:extLst>
              <a:ext uri="{FF2B5EF4-FFF2-40B4-BE49-F238E27FC236}">
                <a16:creationId xmlns:a16="http://schemas.microsoft.com/office/drawing/2014/main" id="{6CDBF9FA-156B-8566-49BA-079F1DDD86A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186"/>
          <a:stretch/>
        </p:blipFill>
        <p:spPr bwMode="auto">
          <a:xfrm>
            <a:off x="8333362" y="4814699"/>
            <a:ext cx="4585146" cy="49259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86BA0E5-DE31-8C03-0A61-45B8B8BBA0A2}"/>
              </a:ext>
            </a:extLst>
          </p:cNvPr>
          <p:cNvSpPr txBox="1"/>
          <p:nvPr/>
        </p:nvSpPr>
        <p:spPr>
          <a:xfrm>
            <a:off x="233249" y="-62781"/>
            <a:ext cx="12685259" cy="13911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15000"/>
              </a:lnSpc>
              <a:spcBef>
                <a:spcPts val="0"/>
              </a:spcBef>
              <a:spcAft>
                <a:spcPts val="0"/>
              </a:spcAft>
            </a:pPr>
            <a:r>
              <a:rPr lang="en-CA" sz="8000" dirty="0">
                <a:solidFill>
                  <a:srgbClr val="000000"/>
                </a:solidFill>
                <a:latin typeface="VAGRounded BT" panose="020F0702020204020204" pitchFamily="34" charset="0"/>
                <a:ea typeface="Calibri" panose="020F0502020204030204" pitchFamily="34" charset="0"/>
              </a:rPr>
              <a:t>Wine in the Bible</a:t>
            </a:r>
            <a:endParaRPr lang="en-CA" sz="11500" dirty="0">
              <a:solidFill>
                <a:srgbClr val="000000"/>
              </a:solidFill>
              <a:latin typeface="VAGRounded BT" panose="020F0702020204020204" pitchFamily="34" charset="0"/>
              <a:ea typeface="Calibri" panose="020F0502020204030204" pitchFamily="34" charset="0"/>
            </a:endParaRPr>
          </a:p>
        </p:txBody>
      </p:sp>
      <p:sp>
        <p:nvSpPr>
          <p:cNvPr id="9" name="TextBox 8">
            <a:extLst>
              <a:ext uri="{FF2B5EF4-FFF2-40B4-BE49-F238E27FC236}">
                <a16:creationId xmlns:a16="http://schemas.microsoft.com/office/drawing/2014/main" id="{E6B78B0D-2CEF-8CF9-20D7-7E98B8F048FE}"/>
              </a:ext>
            </a:extLst>
          </p:cNvPr>
          <p:cNvSpPr txBox="1"/>
          <p:nvPr/>
        </p:nvSpPr>
        <p:spPr>
          <a:xfrm>
            <a:off x="233249" y="1183762"/>
            <a:ext cx="12600101" cy="4524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0000"/>
              </a:lnSpc>
              <a:spcBef>
                <a:spcPts val="0"/>
              </a:spcBef>
              <a:spcAft>
                <a:spcPts val="0"/>
              </a:spcAft>
            </a:pPr>
            <a:r>
              <a:rPr lang="en-CA" sz="4800" dirty="0">
                <a:solidFill>
                  <a:srgbClr val="FF0000"/>
                </a:solidFill>
                <a:latin typeface="VAGRounded BT" panose="020F0702020204020204" pitchFamily="34" charset="0"/>
                <a:ea typeface="Calibri" panose="020F0502020204030204" pitchFamily="34" charset="0"/>
              </a:rPr>
              <a:t>Outline:</a:t>
            </a:r>
          </a:p>
          <a:p>
            <a:pPr marL="914400" marR="0" indent="-914400">
              <a:lnSpc>
                <a:spcPct val="100000"/>
              </a:lnSpc>
              <a:spcBef>
                <a:spcPts val="0"/>
              </a:spcBef>
              <a:spcAft>
                <a:spcPts val="0"/>
              </a:spcAft>
              <a:buFont typeface="+mj-lt"/>
              <a:buAutoNum type="arabicPeriod"/>
            </a:pPr>
            <a:r>
              <a:rPr lang="en-CA" sz="4800" dirty="0">
                <a:solidFill>
                  <a:schemeClr val="bg1"/>
                </a:solidFill>
                <a:latin typeface="VAGRounded BT" panose="020F0702020204020204" pitchFamily="34" charset="0"/>
                <a:ea typeface="Calibri" panose="020F0502020204030204" pitchFamily="34" charset="0"/>
              </a:rPr>
              <a:t>Archaeology &amp; ancient literary sources</a:t>
            </a:r>
          </a:p>
          <a:p>
            <a:pPr marL="914400" marR="0" indent="-914400">
              <a:lnSpc>
                <a:spcPct val="100000"/>
              </a:lnSpc>
              <a:spcBef>
                <a:spcPts val="0"/>
              </a:spcBef>
              <a:spcAft>
                <a:spcPts val="0"/>
              </a:spcAft>
              <a:buFont typeface="+mj-lt"/>
              <a:buAutoNum type="arabicPeriod"/>
            </a:pPr>
            <a:r>
              <a:rPr lang="en-CA" sz="4800" dirty="0">
                <a:solidFill>
                  <a:schemeClr val="bg1"/>
                </a:solidFill>
                <a:latin typeface="VAGRounded BT" panose="020F0702020204020204" pitchFamily="34" charset="0"/>
                <a:ea typeface="Calibri" panose="020F0502020204030204" pitchFamily="34" charset="0"/>
              </a:rPr>
              <a:t>Old Testament passages</a:t>
            </a:r>
          </a:p>
          <a:p>
            <a:pPr marL="914400" marR="0" indent="-914400">
              <a:lnSpc>
                <a:spcPct val="100000"/>
              </a:lnSpc>
              <a:spcBef>
                <a:spcPts val="0"/>
              </a:spcBef>
              <a:spcAft>
                <a:spcPts val="0"/>
              </a:spcAft>
              <a:buFont typeface="+mj-lt"/>
              <a:buAutoNum type="arabicPeriod"/>
            </a:pPr>
            <a:r>
              <a:rPr lang="en-CA" sz="4800" dirty="0">
                <a:solidFill>
                  <a:schemeClr val="bg1"/>
                </a:solidFill>
                <a:latin typeface="VAGRounded BT" panose="020F0702020204020204" pitchFamily="34" charset="0"/>
                <a:ea typeface="Calibri" panose="020F0502020204030204" pitchFamily="34" charset="0"/>
              </a:rPr>
              <a:t>New Testament passages</a:t>
            </a:r>
          </a:p>
          <a:p>
            <a:pPr marL="914400" marR="0" indent="-914400">
              <a:lnSpc>
                <a:spcPct val="100000"/>
              </a:lnSpc>
              <a:spcBef>
                <a:spcPts val="0"/>
              </a:spcBef>
              <a:spcAft>
                <a:spcPts val="0"/>
              </a:spcAft>
              <a:buFont typeface="+mj-lt"/>
              <a:buAutoNum type="arabicPeriod"/>
            </a:pPr>
            <a:r>
              <a:rPr lang="en-CA" sz="4800" dirty="0">
                <a:solidFill>
                  <a:schemeClr val="bg1"/>
                </a:solidFill>
                <a:latin typeface="VAGRounded BT" panose="020F0702020204020204" pitchFamily="34" charset="0"/>
                <a:ea typeface="Calibri" panose="020F0502020204030204" pitchFamily="34" charset="0"/>
              </a:rPr>
              <a:t>Recreational drugs: Marijuana</a:t>
            </a:r>
          </a:p>
          <a:p>
            <a:pPr marL="914400" marR="0" indent="-914400">
              <a:lnSpc>
                <a:spcPct val="100000"/>
              </a:lnSpc>
              <a:spcBef>
                <a:spcPts val="0"/>
              </a:spcBef>
              <a:spcAft>
                <a:spcPts val="0"/>
              </a:spcAft>
              <a:buFont typeface="+mj-lt"/>
              <a:buAutoNum type="arabicPeriod"/>
            </a:pPr>
            <a:r>
              <a:rPr lang="en-CA" sz="4800" dirty="0">
                <a:solidFill>
                  <a:schemeClr val="bg1"/>
                </a:solidFill>
                <a:latin typeface="VAGRounded BT" panose="020F0702020204020204" pitchFamily="34" charset="0"/>
                <a:ea typeface="Calibri" panose="020F0502020204030204" pitchFamily="34" charset="0"/>
              </a:rPr>
              <a:t>Modern science and alcohol</a:t>
            </a:r>
            <a:endParaRPr lang="en-CA" sz="4400" dirty="0">
              <a:solidFill>
                <a:schemeClr val="bg1"/>
              </a:solidFill>
              <a:latin typeface="VAGRounded BT" panose="020F070202020402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17EB6608-0226-C41B-0746-A2F96D4661CC}"/>
              </a:ext>
            </a:extLst>
          </p:cNvPr>
          <p:cNvSpPr txBox="1"/>
          <p:nvPr/>
        </p:nvSpPr>
        <p:spPr>
          <a:xfrm>
            <a:off x="2158456" y="7625252"/>
            <a:ext cx="6290553" cy="1754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algn="ctr">
              <a:lnSpc>
                <a:spcPct val="100000"/>
              </a:lnSpc>
            </a:pPr>
            <a:r>
              <a:rPr lang="en-CA" dirty="0">
                <a:solidFill>
                  <a:srgbClr val="000000"/>
                </a:solidFill>
                <a:latin typeface="VAGRounded BT" panose="020F0702020204020204" pitchFamily="34" charset="0"/>
                <a:ea typeface="Calibri" panose="020F0502020204030204" pitchFamily="34" charset="0"/>
              </a:rPr>
              <a:t>Steven Rudd</a:t>
            </a:r>
          </a:p>
          <a:p>
            <a:pPr marL="0" algn="ctr">
              <a:lnSpc>
                <a:spcPct val="100000"/>
              </a:lnSpc>
            </a:pPr>
            <a:r>
              <a:rPr lang="en-CA" dirty="0">
                <a:solidFill>
                  <a:srgbClr val="000000"/>
                </a:solidFill>
                <a:latin typeface="VAGRounded BT" panose="020F0702020204020204" pitchFamily="34" charset="0"/>
                <a:ea typeface="Calibri" panose="020F0502020204030204" pitchFamily="34" charset="0"/>
              </a:rPr>
              <a:t>March 2024</a:t>
            </a:r>
          </a:p>
          <a:p>
            <a:pPr marL="0" algn="ctr">
              <a:lnSpc>
                <a:spcPct val="100000"/>
              </a:lnSpc>
            </a:pPr>
            <a:r>
              <a:rPr lang="en-CA" dirty="0">
                <a:solidFill>
                  <a:srgbClr val="000000"/>
                </a:solidFill>
                <a:latin typeface="VAGRounded BT" panose="020F0702020204020204" pitchFamily="34" charset="0"/>
                <a:ea typeface="Calibri" panose="020F0502020204030204" pitchFamily="34" charset="0"/>
              </a:rPr>
              <a:t>www.bible.ca</a:t>
            </a:r>
            <a:endParaRPr lang="en-CA" dirty="0">
              <a:solidFill>
                <a:srgbClr val="000000"/>
              </a:solidFill>
            </a:endParaRPr>
          </a:p>
        </p:txBody>
      </p:sp>
      <p:pic>
        <p:nvPicPr>
          <p:cNvPr id="6" name="Picture 5" descr="A glass of red wine&#10;&#10;Description automatically generated">
            <a:extLst>
              <a:ext uri="{FF2B5EF4-FFF2-40B4-BE49-F238E27FC236}">
                <a16:creationId xmlns:a16="http://schemas.microsoft.com/office/drawing/2014/main" id="{A51BC573-D79E-BF80-A1F9-EC9DAA206F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249" y="5596210"/>
            <a:ext cx="1925207" cy="4131012"/>
          </a:xfrm>
          <a:prstGeom prst="rect">
            <a:avLst/>
          </a:prstGeom>
        </p:spPr>
      </p:pic>
    </p:spTree>
    <p:extLst>
      <p:ext uri="{BB962C8B-B14F-4D97-AF65-F5344CB8AC3E}">
        <p14:creationId xmlns:p14="http://schemas.microsoft.com/office/powerpoint/2010/main" val="94932117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Image" descr="Image"/>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88902" y="0"/>
            <a:ext cx="13182602" cy="9886951"/>
          </a:xfrm>
          <a:prstGeom prst="rect">
            <a:avLst/>
          </a:prstGeom>
          <a:ln w="12700">
            <a:miter lim="400000"/>
          </a:ln>
        </p:spPr>
      </p:pic>
      <p:sp>
        <p:nvSpPr>
          <p:cNvPr id="173" name="Homer"/>
          <p:cNvSpPr txBox="1"/>
          <p:nvPr/>
        </p:nvSpPr>
        <p:spPr>
          <a:xfrm>
            <a:off x="-32053" y="82598"/>
            <a:ext cx="12540226"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marL="0" marR="457200" algn="ctr">
              <a:lnSpc>
                <a:spcPct val="100000"/>
              </a:lnSpc>
              <a:spcBef>
                <a:spcPts val="500"/>
              </a:spcBef>
              <a:tabLst/>
              <a:defRPr sz="4800" b="1">
                <a:solidFill>
                  <a:srgbClr val="FFFFFF"/>
                </a:solidFill>
                <a:effectLst>
                  <a:outerShdw blurRad="38100" dist="38100" dir="18900000" rotWithShape="0">
                    <a:srgbClr val="000000"/>
                  </a:outerShdw>
                </a:effectLst>
                <a:latin typeface="Helvetica"/>
                <a:ea typeface="Helvetica"/>
                <a:cs typeface="Helvetica"/>
                <a:sym typeface="Helvetica"/>
              </a:defRPr>
            </a:lvl1pPr>
          </a:lstStyle>
          <a:p>
            <a:endParaRPr sz="6000" dirty="0"/>
          </a:p>
        </p:txBody>
      </p:sp>
      <p:sp>
        <p:nvSpPr>
          <p:cNvPr id="174" name="In civilized Greek society, Homer mentions a ratio of twenty parts water to one part wine.…"/>
          <p:cNvSpPr txBox="1"/>
          <p:nvPr/>
        </p:nvSpPr>
        <p:spPr>
          <a:xfrm>
            <a:off x="7159700" y="3289300"/>
            <a:ext cx="6196687"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0" marR="457200">
              <a:lnSpc>
                <a:spcPct val="100000"/>
              </a:lnSpc>
              <a:tabLst/>
              <a:defRPr b="1">
                <a:solidFill>
                  <a:srgbClr val="FFFFFF"/>
                </a:solidFill>
                <a:effectLst>
                  <a:outerShdw blurRad="12700" dist="12700" dir="18900000" rotWithShape="0">
                    <a:srgbClr val="000000"/>
                  </a:outerShdw>
                </a:effectLst>
                <a:latin typeface="Helvetica"/>
                <a:ea typeface="Helvetica"/>
                <a:cs typeface="Helvetica"/>
                <a:sym typeface="Helvetica"/>
              </a:defRPr>
            </a:pPr>
            <a:endParaRPr dirty="0"/>
          </a:p>
        </p:txBody>
      </p:sp>
      <p:sp>
        <p:nvSpPr>
          <p:cNvPr id="3" name="TextBox 2">
            <a:extLst>
              <a:ext uri="{FF2B5EF4-FFF2-40B4-BE49-F238E27FC236}">
                <a16:creationId xmlns:a16="http://schemas.microsoft.com/office/drawing/2014/main" id="{9FFADAB9-1FDC-2CF9-7F49-026BFF014E19}"/>
              </a:ext>
            </a:extLst>
          </p:cNvPr>
          <p:cNvSpPr txBox="1"/>
          <p:nvPr/>
        </p:nvSpPr>
        <p:spPr>
          <a:xfrm>
            <a:off x="-2985" y="792490"/>
            <a:ext cx="13238925" cy="81099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gn="ctr">
              <a:lnSpc>
                <a:spcPct val="100000"/>
              </a:lnSpc>
              <a:spcBef>
                <a:spcPts val="0"/>
              </a:spcBef>
              <a:spcAft>
                <a:spcPts val="0"/>
              </a:spcAft>
            </a:pPr>
            <a:r>
              <a:rPr lang="en-US" sz="4400" dirty="0">
                <a:effectLst/>
                <a:latin typeface="VAGRounded BT" panose="020F0702020204020204" pitchFamily="34" charset="0"/>
                <a:ea typeface="Calibri" panose="020F0502020204030204" pitchFamily="34" charset="0"/>
                <a:cs typeface="Times New Roman" panose="02020603050405020304" pitchFamily="18" charset="0"/>
              </a:rPr>
              <a:t>Wine production 8 months storage</a:t>
            </a:r>
          </a:p>
          <a:p>
            <a:pPr marL="0" marR="0" algn="ctr">
              <a:lnSpc>
                <a:spcPct val="100000"/>
              </a:lnSpc>
              <a:spcBef>
                <a:spcPts val="0"/>
              </a:spcBef>
              <a:spcAft>
                <a:spcPts val="0"/>
              </a:spcAft>
            </a:pPr>
            <a:r>
              <a:rPr lang="en-US" dirty="0">
                <a:effectLst/>
                <a:latin typeface="VAGRounded BT" panose="020F0702020204020204" pitchFamily="34" charset="0"/>
                <a:ea typeface="Calibri" panose="020F0502020204030204" pitchFamily="34" charset="0"/>
                <a:cs typeface="Times New Roman" panose="02020603050405020304" pitchFamily="18" charset="0"/>
              </a:rPr>
              <a:t>Wine + Water + Seawater + Vinegar (</a:t>
            </a:r>
            <a:r>
              <a:rPr lang="en-US" dirty="0">
                <a:solidFill>
                  <a:srgbClr val="FF0000"/>
                </a:solidFill>
                <a:effectLst/>
                <a:latin typeface="VAGRounded BT" panose="020F0702020204020204" pitchFamily="34" charset="0"/>
                <a:ea typeface="Calibri" panose="020F0502020204030204" pitchFamily="34" charset="0"/>
                <a:cs typeface="Times New Roman" panose="02020603050405020304" pitchFamily="18" charset="0"/>
              </a:rPr>
              <a:t>no yeast or sugar</a:t>
            </a:r>
            <a:r>
              <a:rPr lang="en-US" dirty="0">
                <a:effectLst/>
                <a:latin typeface="VAGRounded BT" panose="020F0702020204020204" pitchFamily="34" charset="0"/>
                <a:ea typeface="Calibri" panose="020F0502020204030204" pitchFamily="34" charset="0"/>
                <a:cs typeface="Times New Roman" panose="02020603050405020304" pitchFamily="18" charset="0"/>
              </a:rPr>
              <a:t>)</a:t>
            </a:r>
          </a:p>
          <a:p>
            <a:pPr marL="0" marR="0" algn="ctr">
              <a:lnSpc>
                <a:spcPct val="100000"/>
              </a:lnSpc>
              <a:spcBef>
                <a:spcPts val="0"/>
              </a:spcBef>
              <a:spcAft>
                <a:spcPts val="0"/>
              </a:spcAft>
            </a:pPr>
            <a:r>
              <a:rPr lang="en-US" dirty="0">
                <a:effectLst/>
                <a:latin typeface="VAGRounded BT" panose="020F0702020204020204" pitchFamily="34" charset="0"/>
                <a:ea typeface="Calibri" panose="020F0502020204030204" pitchFamily="34" charset="0"/>
                <a:cs typeface="Times New Roman" panose="02020603050405020304" pitchFamily="18" charset="0"/>
              </a:rPr>
              <a:t>(Harvest: September. Solstice: June.)</a:t>
            </a:r>
          </a:p>
          <a:p>
            <a:pPr marL="0" marR="0">
              <a:lnSpc>
                <a:spcPct val="100000"/>
              </a:lnSpc>
              <a:spcBef>
                <a:spcPts val="0"/>
              </a:spcBef>
              <a:spcAft>
                <a:spcPts val="0"/>
              </a:spcAft>
            </a:pPr>
            <a:endParaRPr lang="en-US" sz="1800" dirty="0">
              <a:effectLst/>
              <a:latin typeface="VAGRounded BT" panose="020F070202020402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3500" dirty="0">
                <a:effectLst/>
                <a:latin typeface="VAGRounded BT" panose="020F0702020204020204" pitchFamily="34" charset="0"/>
                <a:ea typeface="Calibri" panose="020F0502020204030204" pitchFamily="34" charset="0"/>
                <a:cs typeface="Times New Roman" panose="02020603050405020304" pitchFamily="18" charset="0"/>
              </a:rPr>
              <a:t>“Wine to drink through the winter: Pour into a jar 10 amphora quadrantals (260 litres) of wine must, 2 quadrantals of sharp vinegar (52 litres), 2 quadrantals of boiled wine must (52 litres), 50 quadrantals of fresh water (1350 litres). Stir with a stick 3 times a day for 5 consecutive days. Then add 64 </a:t>
            </a:r>
            <a:r>
              <a:rPr lang="en-US" sz="3500" dirty="0" err="1">
                <a:effectLst/>
                <a:latin typeface="VAGRounded BT" panose="020F0702020204020204" pitchFamily="34" charset="0"/>
                <a:ea typeface="Calibri" panose="020F0502020204030204" pitchFamily="34" charset="0"/>
                <a:cs typeface="Times New Roman" panose="02020603050405020304" pitchFamily="18" charset="0"/>
              </a:rPr>
              <a:t>sextaruses</a:t>
            </a:r>
            <a:r>
              <a:rPr lang="en-US" sz="3500" dirty="0">
                <a:effectLst/>
                <a:latin typeface="VAGRounded BT" panose="020F0702020204020204" pitchFamily="34" charset="0"/>
                <a:ea typeface="Calibri" panose="020F0502020204030204" pitchFamily="34" charset="0"/>
                <a:cs typeface="Times New Roman" panose="02020603050405020304" pitchFamily="18" charset="0"/>
              </a:rPr>
              <a:t> of old sea-water (32 litres), cover the jar, and seal ten days later. This wine will last you until the summer solstice (Sept</a:t>
            </a:r>
            <a:r>
              <a:rPr lang="en-US" sz="3500" dirty="0">
                <a:latin typeface="VAGRounded BT" panose="020F0702020204020204" pitchFamily="34" charset="0"/>
                <a:ea typeface="Calibri" panose="020F0502020204030204" pitchFamily="34" charset="0"/>
                <a:cs typeface="Times New Roman" panose="02020603050405020304" pitchFamily="18" charset="0"/>
              </a:rPr>
              <a:t>-June)</a:t>
            </a:r>
            <a:r>
              <a:rPr lang="en-US" sz="3500" dirty="0">
                <a:effectLst/>
                <a:latin typeface="VAGRounded BT" panose="020F0702020204020204" pitchFamily="34" charset="0"/>
                <a:ea typeface="Calibri" panose="020F0502020204030204" pitchFamily="34" charset="0"/>
                <a:cs typeface="Times New Roman" panose="02020603050405020304" pitchFamily="18" charset="0"/>
              </a:rPr>
              <a:t>; whatever is left over after the solstice will be a very sharp and excellent vinegar.”</a:t>
            </a:r>
          </a:p>
          <a:p>
            <a:pPr marL="0" marR="0">
              <a:lnSpc>
                <a:spcPct val="100000"/>
              </a:lnSpc>
              <a:spcBef>
                <a:spcPts val="0"/>
              </a:spcBef>
              <a:spcAft>
                <a:spcPts val="0"/>
              </a:spcAft>
            </a:pPr>
            <a:r>
              <a:rPr lang="en-US" dirty="0">
                <a:latin typeface="VAGRounded BT" panose="020F0702020204020204" pitchFamily="34" charset="0"/>
                <a:ea typeface="Calibri" panose="020F0502020204030204" pitchFamily="34" charset="0"/>
                <a:cs typeface="Times New Roman" panose="02020603050405020304" pitchFamily="18" charset="0"/>
              </a:rPr>
              <a:t> </a:t>
            </a:r>
            <a:endParaRPr lang="en-US" sz="4800" dirty="0">
              <a:latin typeface="VAGRounded BT" panose="020F070202020402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dirty="0">
                <a:effectLst/>
                <a:latin typeface="VAGRounded BT" panose="020F0702020204020204" pitchFamily="34" charset="0"/>
                <a:ea typeface="Calibri" panose="020F0502020204030204" pitchFamily="34" charset="0"/>
                <a:cs typeface="Times New Roman" panose="02020603050405020304" pitchFamily="18" charset="0"/>
              </a:rPr>
              <a:t>Marcus Cato the Elder,</a:t>
            </a:r>
            <a:r>
              <a:rPr lang="en-US" dirty="0">
                <a:latin typeface="VAGRounded BT" panose="020F0702020204020204" pitchFamily="34" charset="0"/>
                <a:ea typeface="Calibri" panose="020F0502020204030204" pitchFamily="34" charset="0"/>
                <a:cs typeface="Times New Roman" panose="02020603050405020304" pitchFamily="18" charset="0"/>
              </a:rPr>
              <a:t> </a:t>
            </a:r>
            <a:r>
              <a:rPr lang="en-US" dirty="0">
                <a:effectLst/>
                <a:latin typeface="VAGRounded BT" panose="020F0702020204020204" pitchFamily="34" charset="0"/>
                <a:ea typeface="Calibri" panose="020F0502020204030204" pitchFamily="34" charset="0"/>
                <a:cs typeface="Times New Roman" panose="02020603050405020304" pitchFamily="18" charset="0"/>
              </a:rPr>
              <a:t>Agriculture 104, 150 BC</a:t>
            </a:r>
          </a:p>
        </p:txBody>
      </p:sp>
      <p:sp>
        <p:nvSpPr>
          <p:cNvPr id="2" name="Homer">
            <a:extLst>
              <a:ext uri="{FF2B5EF4-FFF2-40B4-BE49-F238E27FC236}">
                <a16:creationId xmlns:a16="http://schemas.microsoft.com/office/drawing/2014/main" id="{AA38B2FD-AD20-55EE-CF64-1BE1DCD244A4}"/>
              </a:ext>
            </a:extLst>
          </p:cNvPr>
          <p:cNvSpPr txBox="1"/>
          <p:nvPr/>
        </p:nvSpPr>
        <p:spPr>
          <a:xfrm>
            <a:off x="1" y="-26087"/>
            <a:ext cx="12793980" cy="93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marL="0" marR="457200" algn="ctr">
              <a:lnSpc>
                <a:spcPct val="100000"/>
              </a:lnSpc>
              <a:spcBef>
                <a:spcPts val="500"/>
              </a:spcBef>
              <a:tabLst/>
              <a:defRPr sz="4800" b="1">
                <a:solidFill>
                  <a:srgbClr val="FFFFFF"/>
                </a:solidFill>
                <a:effectLst>
                  <a:outerShdw blurRad="38100" dist="38100" dir="18900000" rotWithShape="0">
                    <a:srgbClr val="000000"/>
                  </a:outerShdw>
                </a:effectLst>
                <a:latin typeface="Helvetica"/>
                <a:ea typeface="Helvetica"/>
                <a:cs typeface="Helvetica"/>
                <a:sym typeface="Helvetica"/>
              </a:defRPr>
            </a:lvl1pPr>
          </a:lstStyle>
          <a:p>
            <a:r>
              <a:rPr lang="en-US" sz="5400" b="0" dirty="0">
                <a:solidFill>
                  <a:schemeClr val="bg1"/>
                </a:solidFill>
                <a:effectLst>
                  <a:outerShdw blurRad="38100" dist="38100" dir="18900000" sx="1000" sy="1000" rotWithShape="0">
                    <a:srgbClr val="000000"/>
                  </a:outerShdw>
                </a:effectLst>
                <a:latin typeface="VAGRounded BT" panose="020F0702020204020204" pitchFamily="34" charset="0"/>
              </a:rPr>
              <a:t>Marcus Cato: Stored wine mixed 5 to 1</a:t>
            </a:r>
          </a:p>
        </p:txBody>
      </p:sp>
      <p:pic>
        <p:nvPicPr>
          <p:cNvPr id="1026" name="Picture 2" descr="Cato Said He Needed Little And Proved It – SENTENTIAE ANTIQUAE">
            <a:extLst>
              <a:ext uri="{FF2B5EF4-FFF2-40B4-BE49-F238E27FC236}">
                <a16:creationId xmlns:a16="http://schemas.microsoft.com/office/drawing/2014/main" id="{E69E8D47-050A-8257-78DF-0952AD2893E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3221"/>
          <a:stretch/>
        </p:blipFill>
        <p:spPr bwMode="auto">
          <a:xfrm>
            <a:off x="10450283" y="7104831"/>
            <a:ext cx="2636157" cy="2798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80639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Image" descr="Image"/>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88902" y="-1"/>
            <a:ext cx="13182602" cy="9886951"/>
          </a:xfrm>
          <a:prstGeom prst="rect">
            <a:avLst/>
          </a:prstGeom>
          <a:ln w="12700">
            <a:miter lim="400000"/>
          </a:ln>
        </p:spPr>
      </p:pic>
      <p:sp>
        <p:nvSpPr>
          <p:cNvPr id="173" name="Homer"/>
          <p:cNvSpPr txBox="1"/>
          <p:nvPr/>
        </p:nvSpPr>
        <p:spPr>
          <a:xfrm>
            <a:off x="-32053" y="82598"/>
            <a:ext cx="12540226"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marL="0" marR="457200" algn="ctr">
              <a:lnSpc>
                <a:spcPct val="100000"/>
              </a:lnSpc>
              <a:spcBef>
                <a:spcPts val="500"/>
              </a:spcBef>
              <a:tabLst/>
              <a:defRPr sz="4800" b="1">
                <a:solidFill>
                  <a:srgbClr val="FFFFFF"/>
                </a:solidFill>
                <a:effectLst>
                  <a:outerShdw blurRad="38100" dist="38100" dir="18900000" rotWithShape="0">
                    <a:srgbClr val="000000"/>
                  </a:outerShdw>
                </a:effectLst>
                <a:latin typeface="Helvetica"/>
                <a:ea typeface="Helvetica"/>
                <a:cs typeface="Helvetica"/>
                <a:sym typeface="Helvetica"/>
              </a:defRPr>
            </a:lvl1pPr>
          </a:lstStyle>
          <a:p>
            <a:endParaRPr sz="6000" dirty="0"/>
          </a:p>
        </p:txBody>
      </p:sp>
      <p:sp>
        <p:nvSpPr>
          <p:cNvPr id="174" name="In civilized Greek society, Homer mentions a ratio of twenty parts water to one part wine.…"/>
          <p:cNvSpPr txBox="1"/>
          <p:nvPr/>
        </p:nvSpPr>
        <p:spPr>
          <a:xfrm>
            <a:off x="7159700" y="3289300"/>
            <a:ext cx="6196687"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0" marR="457200">
              <a:lnSpc>
                <a:spcPct val="100000"/>
              </a:lnSpc>
              <a:tabLst/>
              <a:defRPr b="1">
                <a:solidFill>
                  <a:srgbClr val="FFFFFF"/>
                </a:solidFill>
                <a:effectLst>
                  <a:outerShdw blurRad="12700" dist="12700" dir="18900000" rotWithShape="0">
                    <a:srgbClr val="000000"/>
                  </a:outerShdw>
                </a:effectLst>
                <a:latin typeface="Helvetica"/>
                <a:ea typeface="Helvetica"/>
                <a:cs typeface="Helvetica"/>
                <a:sym typeface="Helvetica"/>
              </a:defRPr>
            </a:pPr>
            <a:endParaRPr dirty="0"/>
          </a:p>
        </p:txBody>
      </p:sp>
      <p:sp>
        <p:nvSpPr>
          <p:cNvPr id="3" name="TextBox 2">
            <a:extLst>
              <a:ext uri="{FF2B5EF4-FFF2-40B4-BE49-F238E27FC236}">
                <a16:creationId xmlns:a16="http://schemas.microsoft.com/office/drawing/2014/main" id="{9FFADAB9-1FDC-2CF9-7F49-026BFF014E19}"/>
              </a:ext>
            </a:extLst>
          </p:cNvPr>
          <p:cNvSpPr txBox="1"/>
          <p:nvPr/>
        </p:nvSpPr>
        <p:spPr>
          <a:xfrm>
            <a:off x="42735" y="1618168"/>
            <a:ext cx="12919327" cy="7589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0000"/>
              </a:lnSpc>
              <a:spcBef>
                <a:spcPts val="0"/>
              </a:spcBef>
              <a:spcAft>
                <a:spcPts val="0"/>
              </a:spcAft>
            </a:pPr>
            <a:r>
              <a:rPr lang="en-US" sz="4400" dirty="0">
                <a:effectLst/>
                <a:latin typeface="VAGRounded BT" panose="020F0702020204020204" pitchFamily="34" charset="0"/>
                <a:ea typeface="Calibri" panose="020F0502020204030204" pitchFamily="34" charset="0"/>
                <a:cs typeface="Times New Roman" panose="02020603050405020304" pitchFamily="18" charset="0"/>
              </a:rPr>
              <a:t>“Gaius </a:t>
            </a:r>
            <a:r>
              <a:rPr lang="en-US" sz="4400" dirty="0" err="1">
                <a:effectLst/>
                <a:latin typeface="VAGRounded BT" panose="020F0702020204020204" pitchFamily="34" charset="0"/>
                <a:ea typeface="Calibri" panose="020F0502020204030204" pitchFamily="34" charset="0"/>
                <a:cs typeface="Times New Roman" panose="02020603050405020304" pitchFamily="18" charset="0"/>
              </a:rPr>
              <a:t>Licinius</a:t>
            </a:r>
            <a:r>
              <a:rPr lang="en-US" sz="4400" dirty="0">
                <a:effectLst/>
                <a:latin typeface="VAGRounded BT" panose="020F0702020204020204" pitchFamily="34" charset="0"/>
                <a:ea typeface="Calibri" panose="020F0502020204030204" pitchFamily="34" charset="0"/>
                <a:cs typeface="Times New Roman" panose="02020603050405020304" pitchFamily="18" charset="0"/>
              </a:rPr>
              <a:t> </a:t>
            </a:r>
            <a:r>
              <a:rPr lang="en-US" sz="4400" dirty="0" err="1">
                <a:effectLst/>
                <a:latin typeface="VAGRounded BT" panose="020F0702020204020204" pitchFamily="34" charset="0"/>
                <a:ea typeface="Calibri" panose="020F0502020204030204" pitchFamily="34" charset="0"/>
                <a:cs typeface="Times New Roman" panose="02020603050405020304" pitchFamily="18" charset="0"/>
              </a:rPr>
              <a:t>Mucianus</a:t>
            </a:r>
            <a:r>
              <a:rPr lang="en-US" sz="4400" dirty="0">
                <a:effectLst/>
                <a:latin typeface="VAGRounded BT" panose="020F0702020204020204" pitchFamily="34" charset="0"/>
                <a:ea typeface="Calibri" panose="020F0502020204030204" pitchFamily="34" charset="0"/>
                <a:cs typeface="Times New Roman" panose="02020603050405020304" pitchFamily="18" charset="0"/>
              </a:rPr>
              <a:t>, who held the Roman consulship three times (c. AD 66), and one of our most recent authors, when in the city of </a:t>
            </a:r>
            <a:r>
              <a:rPr lang="en-US" sz="4400" dirty="0" err="1">
                <a:effectLst/>
                <a:latin typeface="VAGRounded BT" panose="020F0702020204020204" pitchFamily="34" charset="0"/>
                <a:ea typeface="Calibri" panose="020F0502020204030204" pitchFamily="34" charset="0"/>
                <a:cs typeface="Times New Roman" panose="02020603050405020304" pitchFamily="18" charset="0"/>
              </a:rPr>
              <a:t>Maronea</a:t>
            </a:r>
            <a:r>
              <a:rPr lang="en-US" sz="4400" dirty="0">
                <a:effectLst/>
                <a:latin typeface="VAGRounded BT" panose="020F0702020204020204" pitchFamily="34" charset="0"/>
                <a:ea typeface="Calibri" panose="020F0502020204030204" pitchFamily="34" charset="0"/>
                <a:cs typeface="Times New Roman" panose="02020603050405020304" pitchFamily="18" charset="0"/>
              </a:rPr>
              <a:t> in Thrace, was witness himself to the fact that the custom was to mix 1 </a:t>
            </a:r>
            <a:r>
              <a:rPr lang="en-US" sz="4400" dirty="0" err="1">
                <a:effectLst/>
                <a:latin typeface="VAGRounded BT" panose="020F0702020204020204" pitchFamily="34" charset="0"/>
                <a:ea typeface="Calibri" panose="020F0502020204030204" pitchFamily="34" charset="0"/>
                <a:cs typeface="Times New Roman" panose="02020603050405020304" pitchFamily="18" charset="0"/>
              </a:rPr>
              <a:t>sextaius</a:t>
            </a:r>
            <a:r>
              <a:rPr lang="en-US" sz="4400" dirty="0">
                <a:effectLst/>
                <a:latin typeface="VAGRounded BT" panose="020F0702020204020204" pitchFamily="34" charset="0"/>
                <a:ea typeface="Calibri" panose="020F0502020204030204" pitchFamily="34" charset="0"/>
                <a:cs typeface="Times New Roman" panose="02020603050405020304" pitchFamily="18" charset="0"/>
              </a:rPr>
              <a:t> of this wine (1/2 </a:t>
            </a:r>
            <a:r>
              <a:rPr lang="en-US" sz="4400" dirty="0" err="1">
                <a:effectLst/>
                <a:latin typeface="VAGRounded BT" panose="020F0702020204020204" pitchFamily="34" charset="0"/>
                <a:ea typeface="Calibri" panose="020F0502020204030204" pitchFamily="34" charset="0"/>
                <a:cs typeface="Times New Roman" panose="02020603050405020304" pitchFamily="18" charset="0"/>
              </a:rPr>
              <a:t>litre</a:t>
            </a:r>
            <a:r>
              <a:rPr lang="en-US" sz="4400" dirty="0">
                <a:effectLst/>
                <a:latin typeface="VAGRounded BT" panose="020F0702020204020204" pitchFamily="34" charset="0"/>
                <a:ea typeface="Calibri" panose="020F0502020204030204" pitchFamily="34" charset="0"/>
                <a:cs typeface="Times New Roman" panose="02020603050405020304" pitchFamily="18" charset="0"/>
              </a:rPr>
              <a:t>) </a:t>
            </a:r>
            <a:r>
              <a:rPr lang="en-US" sz="4400" dirty="0">
                <a:latin typeface="VAGRounded BT" panose="020F0702020204020204" pitchFamily="34" charset="0"/>
                <a:ea typeface="Calibri" panose="020F0502020204030204" pitchFamily="34" charset="0"/>
                <a:cs typeface="Times New Roman" panose="02020603050405020304" pitchFamily="18" charset="0"/>
              </a:rPr>
              <a:t>with </a:t>
            </a:r>
            <a:r>
              <a:rPr lang="en-US" sz="4400" dirty="0">
                <a:effectLst/>
                <a:latin typeface="VAGRounded BT" panose="020F0702020204020204" pitchFamily="34" charset="0"/>
                <a:ea typeface="Calibri" panose="020F0502020204030204" pitchFamily="34" charset="0"/>
                <a:cs typeface="Times New Roman" panose="02020603050405020304" pitchFamily="18" charset="0"/>
              </a:rPr>
              <a:t>no less than 8 </a:t>
            </a:r>
            <a:r>
              <a:rPr lang="en-US" sz="4400" dirty="0" err="1">
                <a:effectLst/>
                <a:latin typeface="VAGRounded BT" panose="020F0702020204020204" pitchFamily="34" charset="0"/>
                <a:ea typeface="Calibri" panose="020F0502020204030204" pitchFamily="34" charset="0"/>
                <a:cs typeface="Times New Roman" panose="02020603050405020304" pitchFamily="18" charset="0"/>
              </a:rPr>
              <a:t>sextariuses</a:t>
            </a:r>
            <a:r>
              <a:rPr lang="en-US" sz="4400" dirty="0">
                <a:effectLst/>
                <a:latin typeface="VAGRounded BT" panose="020F0702020204020204" pitchFamily="34" charset="0"/>
                <a:ea typeface="Calibri" panose="020F0502020204030204" pitchFamily="34" charset="0"/>
                <a:cs typeface="Times New Roman" panose="02020603050405020304" pitchFamily="18" charset="0"/>
              </a:rPr>
              <a:t> of water (4 litres).” </a:t>
            </a:r>
          </a:p>
          <a:p>
            <a:pPr marL="0" marR="0">
              <a:spcBef>
                <a:spcPts val="0"/>
              </a:spcBef>
              <a:spcAft>
                <a:spcPts val="0"/>
              </a:spcAft>
            </a:pPr>
            <a:endParaRPr lang="en-US" sz="44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44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400" dirty="0">
                <a:effectLst/>
                <a:latin typeface="VAGRounded BT" panose="020F0702020204020204" pitchFamily="34" charset="0"/>
                <a:ea typeface="Calibri" panose="020F0502020204030204" pitchFamily="34" charset="0"/>
                <a:cs typeface="Times New Roman" panose="02020603050405020304" pitchFamily="18" charset="0"/>
              </a:rPr>
              <a:t>Plin</a:t>
            </a:r>
            <a:r>
              <a:rPr lang="en-US" sz="4400" dirty="0">
                <a:latin typeface="VAGRounded BT" panose="020F0702020204020204" pitchFamily="34" charset="0"/>
                <a:ea typeface="Calibri" panose="020F0502020204030204" pitchFamily="34" charset="0"/>
                <a:cs typeface="Times New Roman" panose="02020603050405020304" pitchFamily="18" charset="0"/>
              </a:rPr>
              <a:t>y</a:t>
            </a:r>
          </a:p>
          <a:p>
            <a:pPr marL="0" marR="0">
              <a:spcBef>
                <a:spcPts val="0"/>
              </a:spcBef>
              <a:spcAft>
                <a:spcPts val="0"/>
              </a:spcAft>
            </a:pPr>
            <a:r>
              <a:rPr lang="en-US" sz="4400" dirty="0">
                <a:effectLst/>
                <a:latin typeface="VAGRounded BT" panose="020F0702020204020204" pitchFamily="34" charset="0"/>
                <a:ea typeface="Calibri" panose="020F0502020204030204" pitchFamily="34" charset="0"/>
                <a:cs typeface="Times New Roman" panose="02020603050405020304" pitchFamily="18" charset="0"/>
              </a:rPr>
              <a:t>History 14.6, AD 77</a:t>
            </a:r>
            <a:endParaRPr lang="en-CA" sz="4400" dirty="0">
              <a:effectLst/>
              <a:latin typeface="VAGRounded BT" panose="020F0702020204020204" pitchFamily="34" charset="0"/>
              <a:ea typeface="Calibri" panose="020F0502020204030204" pitchFamily="34" charset="0"/>
              <a:cs typeface="Times New Roman" panose="02020603050405020304" pitchFamily="18" charset="0"/>
            </a:endParaRPr>
          </a:p>
        </p:txBody>
      </p:sp>
      <p:sp>
        <p:nvSpPr>
          <p:cNvPr id="2" name="Homer">
            <a:extLst>
              <a:ext uri="{FF2B5EF4-FFF2-40B4-BE49-F238E27FC236}">
                <a16:creationId xmlns:a16="http://schemas.microsoft.com/office/drawing/2014/main" id="{AA38B2FD-AD20-55EE-CF64-1BE1DCD244A4}"/>
              </a:ext>
            </a:extLst>
          </p:cNvPr>
          <p:cNvSpPr txBox="1"/>
          <p:nvPr/>
        </p:nvSpPr>
        <p:spPr>
          <a:xfrm>
            <a:off x="163582" y="240069"/>
            <a:ext cx="13388440"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marL="0" marR="457200" algn="ctr">
              <a:lnSpc>
                <a:spcPct val="100000"/>
              </a:lnSpc>
              <a:spcBef>
                <a:spcPts val="500"/>
              </a:spcBef>
              <a:tabLst/>
              <a:defRPr sz="4800" b="1">
                <a:solidFill>
                  <a:srgbClr val="FFFFFF"/>
                </a:solidFill>
                <a:effectLst>
                  <a:outerShdw blurRad="38100" dist="38100" dir="18900000" rotWithShape="0">
                    <a:srgbClr val="000000"/>
                  </a:outerShdw>
                </a:effectLst>
                <a:latin typeface="Helvetica"/>
                <a:ea typeface="Helvetica"/>
                <a:cs typeface="Helvetica"/>
                <a:sym typeface="Helvetica"/>
              </a:defRPr>
            </a:lvl1pPr>
          </a:lstStyle>
          <a:p>
            <a:r>
              <a:rPr lang="en-US" sz="6000" b="0" dirty="0" err="1">
                <a:solidFill>
                  <a:schemeClr val="bg1"/>
                </a:solidFill>
                <a:effectLst>
                  <a:outerShdw blurRad="38100" dist="38100" dir="18900000" sx="1000" sy="1000" rotWithShape="0">
                    <a:srgbClr val="000000"/>
                  </a:outerShdw>
                </a:effectLst>
                <a:latin typeface="VAGRounded BT" panose="020F0702020204020204" pitchFamily="34" charset="0"/>
              </a:rPr>
              <a:t>Mucianus</a:t>
            </a:r>
            <a:r>
              <a:rPr lang="en-US" sz="6000" b="0" dirty="0">
                <a:solidFill>
                  <a:schemeClr val="bg1"/>
                </a:solidFill>
                <a:effectLst>
                  <a:outerShdw blurRad="38100" dist="38100" dir="18900000" sx="1000" sy="1000" rotWithShape="0">
                    <a:srgbClr val="000000"/>
                  </a:outerShdw>
                </a:effectLst>
                <a:latin typeface="VAGRounded BT" panose="020F0702020204020204" pitchFamily="34" charset="0"/>
              </a:rPr>
              <a:t>: Wine mixed 8 to 1</a:t>
            </a:r>
          </a:p>
        </p:txBody>
      </p:sp>
      <p:pic>
        <p:nvPicPr>
          <p:cNvPr id="3074" name="Picture 2" descr="Pliny the Elder - Biography, Facts and Pictures">
            <a:extLst>
              <a:ext uri="{FF2B5EF4-FFF2-40B4-BE49-F238E27FC236}">
                <a16:creationId xmlns:a16="http://schemas.microsoft.com/office/drawing/2014/main" id="{4454FD94-84B9-1121-73A4-6F302B1DD0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0759" y="5718677"/>
            <a:ext cx="6947122" cy="4168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35465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Image" descr="Image"/>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88902" y="-1"/>
            <a:ext cx="13182602" cy="9886951"/>
          </a:xfrm>
          <a:prstGeom prst="rect">
            <a:avLst/>
          </a:prstGeom>
          <a:ln w="12700">
            <a:miter lim="400000"/>
          </a:ln>
        </p:spPr>
      </p:pic>
      <p:sp>
        <p:nvSpPr>
          <p:cNvPr id="173" name="Homer"/>
          <p:cNvSpPr txBox="1"/>
          <p:nvPr/>
        </p:nvSpPr>
        <p:spPr>
          <a:xfrm>
            <a:off x="-32053" y="82598"/>
            <a:ext cx="12540226"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marL="0" marR="457200" algn="ctr">
              <a:lnSpc>
                <a:spcPct val="100000"/>
              </a:lnSpc>
              <a:spcBef>
                <a:spcPts val="500"/>
              </a:spcBef>
              <a:tabLst/>
              <a:defRPr sz="4800" b="1">
                <a:solidFill>
                  <a:srgbClr val="FFFFFF"/>
                </a:solidFill>
                <a:effectLst>
                  <a:outerShdw blurRad="38100" dist="38100" dir="18900000" rotWithShape="0">
                    <a:srgbClr val="000000"/>
                  </a:outerShdw>
                </a:effectLst>
                <a:latin typeface="Helvetica"/>
                <a:ea typeface="Helvetica"/>
                <a:cs typeface="Helvetica"/>
                <a:sym typeface="Helvetica"/>
              </a:defRPr>
            </a:lvl1pPr>
          </a:lstStyle>
          <a:p>
            <a:endParaRPr sz="6000" dirty="0"/>
          </a:p>
        </p:txBody>
      </p:sp>
      <p:sp>
        <p:nvSpPr>
          <p:cNvPr id="174" name="In civilized Greek society, Homer mentions a ratio of twenty parts water to one part wine.…"/>
          <p:cNvSpPr txBox="1"/>
          <p:nvPr/>
        </p:nvSpPr>
        <p:spPr>
          <a:xfrm>
            <a:off x="7159700" y="3289300"/>
            <a:ext cx="6196687"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0" marR="457200">
              <a:lnSpc>
                <a:spcPct val="100000"/>
              </a:lnSpc>
              <a:tabLst/>
              <a:defRPr b="1">
                <a:solidFill>
                  <a:srgbClr val="FFFFFF"/>
                </a:solidFill>
                <a:effectLst>
                  <a:outerShdw blurRad="12700" dist="12700" dir="18900000" rotWithShape="0">
                    <a:srgbClr val="000000"/>
                  </a:outerShdw>
                </a:effectLst>
                <a:latin typeface="Helvetica"/>
                <a:ea typeface="Helvetica"/>
                <a:cs typeface="Helvetica"/>
                <a:sym typeface="Helvetica"/>
              </a:defRPr>
            </a:pPr>
            <a:endParaRPr dirty="0"/>
          </a:p>
        </p:txBody>
      </p:sp>
      <p:sp>
        <p:nvSpPr>
          <p:cNvPr id="3" name="TextBox 2">
            <a:extLst>
              <a:ext uri="{FF2B5EF4-FFF2-40B4-BE49-F238E27FC236}">
                <a16:creationId xmlns:a16="http://schemas.microsoft.com/office/drawing/2014/main" id="{9FFADAB9-1FDC-2CF9-7F49-026BFF014E19}"/>
              </a:ext>
            </a:extLst>
          </p:cNvPr>
          <p:cNvSpPr txBox="1"/>
          <p:nvPr/>
        </p:nvSpPr>
        <p:spPr>
          <a:xfrm>
            <a:off x="42736" y="1193626"/>
            <a:ext cx="12465437" cy="80329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0000"/>
              </a:lnSpc>
              <a:spcBef>
                <a:spcPts val="0"/>
              </a:spcBef>
              <a:spcAft>
                <a:spcPts val="0"/>
              </a:spcAft>
            </a:pPr>
            <a:r>
              <a:rPr lang="en-US" sz="4400" dirty="0">
                <a:latin typeface="VAGRounded BT" panose="020F0702020204020204" pitchFamily="34" charset="0"/>
                <a:ea typeface="Calibri" panose="020F0502020204030204" pitchFamily="34" charset="0"/>
                <a:cs typeface="Times New Roman" panose="02020603050405020304" pitchFamily="18" charset="0"/>
              </a:rPr>
              <a:t>“The proportion of </a:t>
            </a:r>
            <a:r>
              <a:rPr lang="en-US" sz="4400" dirty="0">
                <a:solidFill>
                  <a:srgbClr val="FF0000"/>
                </a:solidFill>
                <a:latin typeface="VAGRounded BT" panose="020F0702020204020204" pitchFamily="34" charset="0"/>
                <a:ea typeface="Calibri" panose="020F0502020204030204" pitchFamily="34" charset="0"/>
                <a:cs typeface="Times New Roman" panose="02020603050405020304" pitchFamily="18" charset="0"/>
              </a:rPr>
              <a:t>3 parts of water poured into 1 of wine</a:t>
            </a:r>
            <a:r>
              <a:rPr lang="en-US" sz="4400" dirty="0">
                <a:latin typeface="VAGRounded BT" panose="020F0702020204020204" pitchFamily="34" charset="0"/>
                <a:ea typeface="Calibri" panose="020F0502020204030204" pitchFamily="34" charset="0"/>
                <a:cs typeface="Times New Roman" panose="02020603050405020304" pitchFamily="18" charset="0"/>
              </a:rPr>
              <a:t> is fit for magistrates sitting in the court, or for lawyers evaluating their arguments; for surely it is a </a:t>
            </a:r>
            <a:r>
              <a:rPr lang="en-US" sz="4400" dirty="0">
                <a:solidFill>
                  <a:srgbClr val="FF0000"/>
                </a:solidFill>
                <a:latin typeface="VAGRounded BT" panose="020F0702020204020204" pitchFamily="34" charset="0"/>
                <a:ea typeface="Calibri" panose="020F0502020204030204" pitchFamily="34" charset="0"/>
                <a:cs typeface="Times New Roman" panose="02020603050405020304" pitchFamily="18" charset="0"/>
              </a:rPr>
              <a:t>mixture sober and weak enough</a:t>
            </a:r>
            <a:r>
              <a:rPr lang="en-US" sz="4400" dirty="0">
                <a:latin typeface="VAGRounded BT" panose="020F0702020204020204" pitchFamily="34" charset="0"/>
                <a:ea typeface="Calibri" panose="020F0502020204030204" pitchFamily="34" charset="0"/>
                <a:cs typeface="Times New Roman" panose="02020603050405020304" pitchFamily="18" charset="0"/>
              </a:rPr>
              <a:t>. </a:t>
            </a:r>
            <a:r>
              <a:rPr lang="en-US" sz="4400" dirty="0">
                <a:solidFill>
                  <a:srgbClr val="FF0000"/>
                </a:solidFill>
                <a:latin typeface="VAGRounded BT" panose="020F0702020204020204" pitchFamily="34" charset="0"/>
                <a:ea typeface="Calibri" panose="020F0502020204030204" pitchFamily="34" charset="0"/>
                <a:cs typeface="Times New Roman" panose="02020603050405020304" pitchFamily="18" charset="0"/>
              </a:rPr>
              <a:t>The proportion of 2 for 1 causes that turbulent tone of those who are half-drunk</a:t>
            </a:r>
            <a:r>
              <a:rPr lang="en-US" sz="4400" dirty="0">
                <a:latin typeface="VAGRounded BT" panose="020F0702020204020204" pitchFamily="34" charset="0"/>
                <a:ea typeface="Calibri" panose="020F0502020204030204" pitchFamily="34" charset="0"/>
                <a:cs typeface="Times New Roman" panose="02020603050405020304" pitchFamily="18" charset="0"/>
              </a:rPr>
              <a:t>.” </a:t>
            </a:r>
          </a:p>
          <a:p>
            <a:pPr marL="0" marR="0">
              <a:lnSpc>
                <a:spcPct val="100000"/>
              </a:lnSpc>
              <a:spcBef>
                <a:spcPts val="0"/>
              </a:spcBef>
              <a:spcAft>
                <a:spcPts val="0"/>
              </a:spcAft>
            </a:pPr>
            <a:endParaRPr lang="en-US" sz="4400" dirty="0">
              <a:latin typeface="VAGRounded BT" panose="020F070202020402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endParaRPr lang="en-US" sz="4400" dirty="0">
              <a:latin typeface="VAGRounded BT" panose="020F070202020402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endParaRPr lang="en-US" sz="4400" dirty="0">
              <a:latin typeface="VAGRounded BT" panose="020F070202020402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endParaRPr lang="en-US" sz="3200" dirty="0">
              <a:latin typeface="VAGRounded BT" panose="020F070202020402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4400" dirty="0">
                <a:latin typeface="VAGRounded BT" panose="020F0702020204020204" pitchFamily="34" charset="0"/>
                <a:ea typeface="Calibri" panose="020F0502020204030204" pitchFamily="34" charset="0"/>
                <a:cs typeface="Times New Roman" panose="02020603050405020304" pitchFamily="18" charset="0"/>
              </a:rPr>
              <a:t>Plutarch, QC 3.9.1, 100 AD</a:t>
            </a:r>
          </a:p>
        </p:txBody>
      </p:sp>
      <p:sp>
        <p:nvSpPr>
          <p:cNvPr id="2" name="Homer">
            <a:extLst>
              <a:ext uri="{FF2B5EF4-FFF2-40B4-BE49-F238E27FC236}">
                <a16:creationId xmlns:a16="http://schemas.microsoft.com/office/drawing/2014/main" id="{AA38B2FD-AD20-55EE-CF64-1BE1DCD244A4}"/>
              </a:ext>
            </a:extLst>
          </p:cNvPr>
          <p:cNvSpPr txBox="1"/>
          <p:nvPr/>
        </p:nvSpPr>
        <p:spPr>
          <a:xfrm>
            <a:off x="163582" y="82598"/>
            <a:ext cx="13388440"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marL="0" marR="457200" algn="ctr">
              <a:lnSpc>
                <a:spcPct val="100000"/>
              </a:lnSpc>
              <a:spcBef>
                <a:spcPts val="500"/>
              </a:spcBef>
              <a:tabLst/>
              <a:defRPr sz="4800" b="1">
                <a:solidFill>
                  <a:srgbClr val="FFFFFF"/>
                </a:solidFill>
                <a:effectLst>
                  <a:outerShdw blurRad="38100" dist="38100" dir="18900000" rotWithShape="0">
                    <a:srgbClr val="000000"/>
                  </a:outerShdw>
                </a:effectLst>
                <a:latin typeface="Helvetica"/>
                <a:ea typeface="Helvetica"/>
                <a:cs typeface="Helvetica"/>
                <a:sym typeface="Helvetica"/>
              </a:defRPr>
            </a:lvl1pPr>
          </a:lstStyle>
          <a:p>
            <a:r>
              <a:rPr lang="en-US" sz="6000" b="0" dirty="0">
                <a:solidFill>
                  <a:schemeClr val="bg1"/>
                </a:solidFill>
                <a:effectLst>
                  <a:outerShdw blurRad="38100" dist="38100" dir="18900000" sx="1000" sy="1000" rotWithShape="0">
                    <a:srgbClr val="000000"/>
                  </a:outerShdw>
                </a:effectLst>
                <a:latin typeface="VAGRounded BT" panose="020F0702020204020204" pitchFamily="34" charset="0"/>
              </a:rPr>
              <a:t>Plutarch: Wine mixed 3 to 1</a:t>
            </a:r>
          </a:p>
        </p:txBody>
      </p:sp>
      <p:pic>
        <p:nvPicPr>
          <p:cNvPr id="1026" name="Picture 2" descr="undefined">
            <a:extLst>
              <a:ext uri="{FF2B5EF4-FFF2-40B4-BE49-F238E27FC236}">
                <a16:creationId xmlns:a16="http://schemas.microsoft.com/office/drawing/2014/main" id="{76030888-E6C9-6A8B-279B-66C6B17969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73" t="10678" r="15178" b="32768"/>
          <a:stretch/>
        </p:blipFill>
        <p:spPr bwMode="auto">
          <a:xfrm>
            <a:off x="9005207" y="5989442"/>
            <a:ext cx="4088493" cy="3897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30501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Image" descr="Image"/>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88902" y="0"/>
            <a:ext cx="13182602" cy="9886951"/>
          </a:xfrm>
          <a:prstGeom prst="rect">
            <a:avLst/>
          </a:prstGeom>
          <a:ln w="12700">
            <a:miter lim="400000"/>
          </a:ln>
        </p:spPr>
      </p:pic>
      <p:sp>
        <p:nvSpPr>
          <p:cNvPr id="173" name="Homer"/>
          <p:cNvSpPr txBox="1"/>
          <p:nvPr/>
        </p:nvSpPr>
        <p:spPr>
          <a:xfrm>
            <a:off x="-32053" y="82598"/>
            <a:ext cx="12540226"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marL="0" marR="457200" algn="ctr">
              <a:lnSpc>
                <a:spcPct val="100000"/>
              </a:lnSpc>
              <a:spcBef>
                <a:spcPts val="500"/>
              </a:spcBef>
              <a:tabLst/>
              <a:defRPr sz="4800" b="1">
                <a:solidFill>
                  <a:srgbClr val="FFFFFF"/>
                </a:solidFill>
                <a:effectLst>
                  <a:outerShdw blurRad="38100" dist="38100" dir="18900000" rotWithShape="0">
                    <a:srgbClr val="000000"/>
                  </a:outerShdw>
                </a:effectLst>
                <a:latin typeface="Helvetica"/>
                <a:ea typeface="Helvetica"/>
                <a:cs typeface="Helvetica"/>
                <a:sym typeface="Helvetica"/>
              </a:defRPr>
            </a:lvl1pPr>
          </a:lstStyle>
          <a:p>
            <a:endParaRPr sz="6000" dirty="0"/>
          </a:p>
        </p:txBody>
      </p:sp>
      <p:sp>
        <p:nvSpPr>
          <p:cNvPr id="174" name="In civilized Greek society, Homer mentions a ratio of twenty parts water to one part wine.…"/>
          <p:cNvSpPr txBox="1"/>
          <p:nvPr/>
        </p:nvSpPr>
        <p:spPr>
          <a:xfrm>
            <a:off x="7159700" y="3289300"/>
            <a:ext cx="6196687"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0" marR="457200">
              <a:lnSpc>
                <a:spcPct val="100000"/>
              </a:lnSpc>
              <a:tabLst/>
              <a:defRPr b="1">
                <a:solidFill>
                  <a:srgbClr val="FFFFFF"/>
                </a:solidFill>
                <a:effectLst>
                  <a:outerShdw blurRad="12700" dist="12700" dir="18900000" rotWithShape="0">
                    <a:srgbClr val="000000"/>
                  </a:outerShdw>
                </a:effectLst>
                <a:latin typeface="Helvetica"/>
                <a:ea typeface="Helvetica"/>
                <a:cs typeface="Helvetica"/>
                <a:sym typeface="Helvetica"/>
              </a:defRPr>
            </a:pPr>
            <a:endParaRPr dirty="0"/>
          </a:p>
        </p:txBody>
      </p:sp>
      <p:sp>
        <p:nvSpPr>
          <p:cNvPr id="2" name="Homer">
            <a:extLst>
              <a:ext uri="{FF2B5EF4-FFF2-40B4-BE49-F238E27FC236}">
                <a16:creationId xmlns:a16="http://schemas.microsoft.com/office/drawing/2014/main" id="{AA38B2FD-AD20-55EE-CF64-1BE1DCD244A4}"/>
              </a:ext>
            </a:extLst>
          </p:cNvPr>
          <p:cNvSpPr txBox="1"/>
          <p:nvPr/>
        </p:nvSpPr>
        <p:spPr>
          <a:xfrm>
            <a:off x="317681" y="176954"/>
            <a:ext cx="12931141" cy="93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marL="0" marR="457200" algn="ctr">
              <a:lnSpc>
                <a:spcPct val="100000"/>
              </a:lnSpc>
              <a:spcBef>
                <a:spcPts val="500"/>
              </a:spcBef>
              <a:tabLst/>
              <a:defRPr sz="4800" b="1">
                <a:solidFill>
                  <a:srgbClr val="FFFFFF"/>
                </a:solidFill>
                <a:effectLst>
                  <a:outerShdw blurRad="38100" dist="38100" dir="18900000" rotWithShape="0">
                    <a:srgbClr val="000000"/>
                  </a:outerShdw>
                </a:effectLst>
                <a:latin typeface="Helvetica"/>
                <a:ea typeface="Helvetica"/>
                <a:cs typeface="Helvetica"/>
                <a:sym typeface="Helvetica"/>
              </a:defRPr>
            </a:lvl1pPr>
          </a:lstStyle>
          <a:p>
            <a:pPr algn="l"/>
            <a:r>
              <a:rPr lang="en-US" sz="5400" b="0" dirty="0">
                <a:solidFill>
                  <a:schemeClr val="bg1"/>
                </a:solidFill>
                <a:effectLst>
                  <a:outerShdw blurRad="38100" dist="38100" dir="18900000" sx="1000" sy="1000" rotWithShape="0">
                    <a:srgbClr val="000000"/>
                  </a:outerShdw>
                </a:effectLst>
                <a:latin typeface="VAGRounded BT" panose="020F0702020204020204" pitchFamily="34" charset="0"/>
              </a:rPr>
              <a:t>Mishnah: Unmixed wine forbidden</a:t>
            </a:r>
          </a:p>
        </p:txBody>
      </p:sp>
      <p:sp>
        <p:nvSpPr>
          <p:cNvPr id="4" name="Homer">
            <a:extLst>
              <a:ext uri="{FF2B5EF4-FFF2-40B4-BE49-F238E27FC236}">
                <a16:creationId xmlns:a16="http://schemas.microsoft.com/office/drawing/2014/main" id="{711728AD-E201-DAF4-6084-86030E990A6A}"/>
              </a:ext>
            </a:extLst>
          </p:cNvPr>
          <p:cNvSpPr txBox="1"/>
          <p:nvPr/>
        </p:nvSpPr>
        <p:spPr>
          <a:xfrm>
            <a:off x="226060" y="1186005"/>
            <a:ext cx="12778740" cy="30598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marL="0" marR="457200" algn="ctr">
              <a:lnSpc>
                <a:spcPct val="100000"/>
              </a:lnSpc>
              <a:spcBef>
                <a:spcPts val="500"/>
              </a:spcBef>
              <a:tabLst/>
              <a:defRPr sz="4800" b="1">
                <a:solidFill>
                  <a:srgbClr val="FFFFFF"/>
                </a:solidFill>
                <a:effectLst>
                  <a:outerShdw blurRad="38100" dist="38100" dir="18900000" rotWithShape="0">
                    <a:srgbClr val="000000"/>
                  </a:outerShdw>
                </a:effectLst>
                <a:latin typeface="Helvetica"/>
                <a:ea typeface="Helvetica"/>
                <a:cs typeface="Helvetica"/>
                <a:sym typeface="Helvetica"/>
              </a:defRPr>
            </a:lvl1pPr>
          </a:lstStyle>
          <a:p>
            <a:pPr algn="l"/>
            <a:r>
              <a:rPr lang="en-US" b="0" dirty="0">
                <a:solidFill>
                  <a:schemeClr val="bg1"/>
                </a:solidFill>
                <a:effectLst>
                  <a:outerShdw blurRad="38100" dist="38100" dir="18900000" sx="1000" sy="1000" rotWithShape="0">
                    <a:srgbClr val="000000"/>
                  </a:outerShdw>
                </a:effectLst>
                <a:latin typeface="VAGRounded BT" panose="020F0702020204020204" pitchFamily="34" charset="0"/>
              </a:rPr>
              <a:t>“Do not recite the prayer blessing over wine until one puts water into it so that it may be drunk.”</a:t>
            </a:r>
          </a:p>
          <a:p>
            <a:pPr algn="l"/>
            <a:r>
              <a:rPr lang="en-US" sz="4400" b="0" dirty="0">
                <a:solidFill>
                  <a:schemeClr val="bg1"/>
                </a:solidFill>
                <a:effectLst>
                  <a:outerShdw blurRad="38100" dist="38100" dir="18900000" sx="1000" sy="1000" rotWithShape="0">
                    <a:srgbClr val="000000"/>
                  </a:outerShdw>
                </a:effectLst>
                <a:latin typeface="VAGRounded BT" panose="020F0702020204020204" pitchFamily="34" charset="0"/>
              </a:rPr>
              <a:t>(Mishnah, </a:t>
            </a:r>
            <a:r>
              <a:rPr lang="en-US" sz="4400" b="0" dirty="0" err="1">
                <a:solidFill>
                  <a:schemeClr val="bg1"/>
                </a:solidFill>
                <a:effectLst>
                  <a:outerShdw blurRad="38100" dist="38100" dir="18900000" sx="1000" sy="1000" rotWithShape="0">
                    <a:srgbClr val="000000"/>
                  </a:outerShdw>
                </a:effectLst>
                <a:latin typeface="VAGRounded BT" panose="020F0702020204020204" pitchFamily="34" charset="0"/>
              </a:rPr>
              <a:t>Berakhot</a:t>
            </a:r>
            <a:r>
              <a:rPr lang="en-US" sz="4400" b="0" dirty="0">
                <a:solidFill>
                  <a:schemeClr val="bg1"/>
                </a:solidFill>
                <a:effectLst>
                  <a:outerShdw blurRad="38100" dist="38100" dir="18900000" sx="1000" sy="1000" rotWithShape="0">
                    <a:srgbClr val="000000"/>
                  </a:outerShdw>
                </a:effectLst>
                <a:latin typeface="VAGRounded BT" panose="020F0702020204020204" pitchFamily="34" charset="0"/>
              </a:rPr>
              <a:t> 7:5, AD 200)</a:t>
            </a:r>
          </a:p>
        </p:txBody>
      </p:sp>
      <p:pic>
        <p:nvPicPr>
          <p:cNvPr id="5122" name="Picture 2" descr="Shabbat Shalom with Jewish friends | Saved by Grace">
            <a:extLst>
              <a:ext uri="{FF2B5EF4-FFF2-40B4-BE49-F238E27FC236}">
                <a16:creationId xmlns:a16="http://schemas.microsoft.com/office/drawing/2014/main" id="{3EA3782B-84FC-86EF-D882-5E1D1A5772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01" y="4245818"/>
            <a:ext cx="13182602" cy="572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50127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Image" descr="Image"/>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88902" y="0"/>
            <a:ext cx="13182602" cy="9886951"/>
          </a:xfrm>
          <a:prstGeom prst="rect">
            <a:avLst/>
          </a:prstGeom>
          <a:ln w="12700">
            <a:miter lim="400000"/>
          </a:ln>
        </p:spPr>
      </p:pic>
      <p:sp>
        <p:nvSpPr>
          <p:cNvPr id="173" name="Homer"/>
          <p:cNvSpPr txBox="1"/>
          <p:nvPr/>
        </p:nvSpPr>
        <p:spPr>
          <a:xfrm>
            <a:off x="-32053" y="82598"/>
            <a:ext cx="12540226"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marL="0" marR="457200" algn="ctr">
              <a:lnSpc>
                <a:spcPct val="100000"/>
              </a:lnSpc>
              <a:spcBef>
                <a:spcPts val="500"/>
              </a:spcBef>
              <a:tabLst/>
              <a:defRPr sz="4800" b="1">
                <a:solidFill>
                  <a:srgbClr val="FFFFFF"/>
                </a:solidFill>
                <a:effectLst>
                  <a:outerShdw blurRad="38100" dist="38100" dir="18900000" rotWithShape="0">
                    <a:srgbClr val="000000"/>
                  </a:outerShdw>
                </a:effectLst>
                <a:latin typeface="Helvetica"/>
                <a:ea typeface="Helvetica"/>
                <a:cs typeface="Helvetica"/>
                <a:sym typeface="Helvetica"/>
              </a:defRPr>
            </a:lvl1pPr>
          </a:lstStyle>
          <a:p>
            <a:endParaRPr sz="6000" dirty="0"/>
          </a:p>
        </p:txBody>
      </p:sp>
      <p:sp>
        <p:nvSpPr>
          <p:cNvPr id="174" name="In civilized Greek society, Homer mentions a ratio of twenty parts water to one part wine.…"/>
          <p:cNvSpPr txBox="1"/>
          <p:nvPr/>
        </p:nvSpPr>
        <p:spPr>
          <a:xfrm>
            <a:off x="7159700" y="3289300"/>
            <a:ext cx="6196687"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0" marR="457200">
              <a:lnSpc>
                <a:spcPct val="100000"/>
              </a:lnSpc>
              <a:tabLst/>
              <a:defRPr b="1">
                <a:solidFill>
                  <a:srgbClr val="FFFFFF"/>
                </a:solidFill>
                <a:effectLst>
                  <a:outerShdw blurRad="12700" dist="12700" dir="18900000" rotWithShape="0">
                    <a:srgbClr val="000000"/>
                  </a:outerShdw>
                </a:effectLst>
                <a:latin typeface="Helvetica"/>
                <a:ea typeface="Helvetica"/>
                <a:cs typeface="Helvetica"/>
                <a:sym typeface="Helvetica"/>
              </a:defRPr>
            </a:pPr>
            <a:endParaRPr dirty="0"/>
          </a:p>
        </p:txBody>
      </p:sp>
      <p:sp>
        <p:nvSpPr>
          <p:cNvPr id="2" name="Homer">
            <a:extLst>
              <a:ext uri="{FF2B5EF4-FFF2-40B4-BE49-F238E27FC236}">
                <a16:creationId xmlns:a16="http://schemas.microsoft.com/office/drawing/2014/main" id="{AA38B2FD-AD20-55EE-CF64-1BE1DCD244A4}"/>
              </a:ext>
            </a:extLst>
          </p:cNvPr>
          <p:cNvSpPr txBox="1"/>
          <p:nvPr/>
        </p:nvSpPr>
        <p:spPr>
          <a:xfrm>
            <a:off x="73659" y="405763"/>
            <a:ext cx="12931141" cy="29726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marL="0" marR="457200" algn="ctr">
              <a:lnSpc>
                <a:spcPct val="100000"/>
              </a:lnSpc>
              <a:spcBef>
                <a:spcPts val="500"/>
              </a:spcBef>
              <a:tabLst/>
              <a:defRPr sz="4800" b="1">
                <a:solidFill>
                  <a:srgbClr val="FFFFFF"/>
                </a:solidFill>
                <a:effectLst>
                  <a:outerShdw blurRad="38100" dist="38100" dir="18900000" rotWithShape="0">
                    <a:srgbClr val="000000"/>
                  </a:outerShdw>
                </a:effectLst>
                <a:latin typeface="Helvetica"/>
                <a:ea typeface="Helvetica"/>
                <a:cs typeface="Helvetica"/>
                <a:sym typeface="Helvetica"/>
              </a:defRPr>
            </a:lvl1pPr>
          </a:lstStyle>
          <a:p>
            <a:pPr algn="l"/>
            <a:r>
              <a:rPr lang="en-US" sz="5400" b="0" dirty="0">
                <a:solidFill>
                  <a:schemeClr val="bg1"/>
                </a:solidFill>
                <a:effectLst>
                  <a:outerShdw blurRad="38100" dist="38100" dir="18900000" sx="1000" sy="1000" rotWithShape="0">
                    <a:srgbClr val="000000"/>
                  </a:outerShdw>
                </a:effectLst>
                <a:latin typeface="VAGRounded BT" panose="020F0702020204020204" pitchFamily="34" charset="0"/>
              </a:rPr>
              <a:t>Talmud: wine mixed minimum of 3 to 1</a:t>
            </a:r>
          </a:p>
          <a:p>
            <a:pPr algn="l"/>
            <a:endParaRPr lang="en-US" sz="3200" b="0" dirty="0">
              <a:solidFill>
                <a:schemeClr val="bg1"/>
              </a:solidFill>
              <a:effectLst>
                <a:outerShdw blurRad="38100" dist="38100" dir="18900000" sx="1000" sy="1000" rotWithShape="0">
                  <a:srgbClr val="000000"/>
                </a:outerShdw>
              </a:effectLst>
              <a:latin typeface="VAGRounded BT" panose="020F0702020204020204" pitchFamily="34" charset="0"/>
            </a:endParaRPr>
          </a:p>
          <a:p>
            <a:pPr algn="l"/>
            <a:r>
              <a:rPr lang="en-US" sz="4400" b="0" dirty="0">
                <a:solidFill>
                  <a:schemeClr val="bg1"/>
                </a:solidFill>
                <a:effectLst>
                  <a:outerShdw blurRad="38100" dist="38100" dir="18900000" sx="1000" sy="1000" rotWithShape="0">
                    <a:srgbClr val="000000"/>
                  </a:outerShdw>
                </a:effectLst>
                <a:latin typeface="VAGRounded BT" panose="020F0702020204020204" pitchFamily="34" charset="0"/>
              </a:rPr>
              <a:t>“Strong drink” was unmixed wine</a:t>
            </a:r>
          </a:p>
          <a:p>
            <a:pPr algn="l"/>
            <a:r>
              <a:rPr lang="en-US" sz="4400" b="0" dirty="0">
                <a:solidFill>
                  <a:schemeClr val="bg1"/>
                </a:solidFill>
                <a:effectLst>
                  <a:outerShdw blurRad="38100" dist="38100" dir="18900000" sx="1000" sy="1000" rotWithShape="0">
                    <a:srgbClr val="000000"/>
                  </a:outerShdw>
                </a:effectLst>
                <a:latin typeface="VAGRounded BT" panose="020F0702020204020204" pitchFamily="34" charset="0"/>
              </a:rPr>
              <a:t>“Wine” was wine mixed 3 to 1</a:t>
            </a:r>
          </a:p>
        </p:txBody>
      </p:sp>
      <p:sp>
        <p:nvSpPr>
          <p:cNvPr id="4" name="Homer">
            <a:extLst>
              <a:ext uri="{FF2B5EF4-FFF2-40B4-BE49-F238E27FC236}">
                <a16:creationId xmlns:a16="http://schemas.microsoft.com/office/drawing/2014/main" id="{711728AD-E201-DAF4-6084-86030E990A6A}"/>
              </a:ext>
            </a:extLst>
          </p:cNvPr>
          <p:cNvSpPr txBox="1"/>
          <p:nvPr/>
        </p:nvSpPr>
        <p:spPr>
          <a:xfrm>
            <a:off x="73659" y="3496202"/>
            <a:ext cx="12778740" cy="2595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marL="0" marR="457200" algn="ctr">
              <a:lnSpc>
                <a:spcPct val="100000"/>
              </a:lnSpc>
              <a:spcBef>
                <a:spcPts val="500"/>
              </a:spcBef>
              <a:tabLst/>
              <a:defRPr sz="4800" b="1">
                <a:solidFill>
                  <a:srgbClr val="FFFFFF"/>
                </a:solidFill>
                <a:effectLst>
                  <a:outerShdw blurRad="38100" dist="38100" dir="18900000" rotWithShape="0">
                    <a:srgbClr val="000000"/>
                  </a:outerShdw>
                </a:effectLst>
                <a:latin typeface="Helvetica"/>
                <a:ea typeface="Helvetica"/>
                <a:cs typeface="Helvetica"/>
                <a:sym typeface="Helvetica"/>
              </a:defRPr>
            </a:lvl1pPr>
          </a:lstStyle>
          <a:p>
            <a:pPr algn="l"/>
            <a:r>
              <a:rPr lang="en-US" sz="5400" b="0" dirty="0">
                <a:solidFill>
                  <a:schemeClr val="bg1"/>
                </a:solidFill>
                <a:effectLst>
                  <a:outerShdw blurRad="38100" dist="38100" dir="18900000" sx="1000" sy="1000" rotWithShape="0">
                    <a:srgbClr val="000000"/>
                  </a:outerShdw>
                </a:effectLst>
                <a:latin typeface="VAGRounded BT" panose="020F0702020204020204" pitchFamily="34" charset="0"/>
              </a:rPr>
              <a:t>“Wine that cannot be mixed with at least 3 parts of water to 1 part of wine is not wine.”</a:t>
            </a:r>
          </a:p>
        </p:txBody>
      </p:sp>
      <p:pic>
        <p:nvPicPr>
          <p:cNvPr id="2050" name="Picture 2" descr="undefined">
            <a:extLst>
              <a:ext uri="{FF2B5EF4-FFF2-40B4-BE49-F238E27FC236}">
                <a16:creationId xmlns:a16="http://schemas.microsoft.com/office/drawing/2014/main" id="{F1AC92EC-723F-38A6-DF74-259748D7A9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9593" y="5296995"/>
            <a:ext cx="6554107" cy="45899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A372759-150E-C422-C6DC-311FE399AFDE}"/>
              </a:ext>
            </a:extLst>
          </p:cNvPr>
          <p:cNvSpPr txBox="1"/>
          <p:nvPr/>
        </p:nvSpPr>
        <p:spPr>
          <a:xfrm>
            <a:off x="457381" y="7587097"/>
            <a:ext cx="5755641" cy="11951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4000" b="0" dirty="0">
                <a:solidFill>
                  <a:schemeClr val="bg1"/>
                </a:solidFill>
                <a:effectLst>
                  <a:outerShdw blurRad="38100" dist="38100" dir="18900000" sx="1000" sy="1000" rotWithShape="0">
                    <a:srgbClr val="000000"/>
                  </a:outerShdw>
                </a:effectLst>
                <a:latin typeface="VAGRounded BT" panose="020F0702020204020204" pitchFamily="34" charset="0"/>
              </a:rPr>
              <a:t>Babylonian Talmud, </a:t>
            </a:r>
          </a:p>
          <a:p>
            <a:pPr algn="l"/>
            <a:r>
              <a:rPr lang="en-US" sz="4000" b="0" dirty="0">
                <a:solidFill>
                  <a:schemeClr val="bg1"/>
                </a:solidFill>
                <a:effectLst>
                  <a:outerShdw blurRad="38100" dist="38100" dir="18900000" sx="1000" sy="1000" rotWithShape="0">
                    <a:srgbClr val="000000"/>
                  </a:outerShdw>
                </a:effectLst>
                <a:latin typeface="VAGRounded BT" panose="020F0702020204020204" pitchFamily="34" charset="0"/>
              </a:rPr>
              <a:t>Sabbath 77a, AD 500</a:t>
            </a:r>
          </a:p>
        </p:txBody>
      </p:sp>
    </p:spTree>
    <p:extLst>
      <p:ext uri="{BB962C8B-B14F-4D97-AF65-F5344CB8AC3E}">
        <p14:creationId xmlns:p14="http://schemas.microsoft.com/office/powerpoint/2010/main" val="326511329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Image" descr="Image"/>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88902" y="0"/>
            <a:ext cx="13182602" cy="9886951"/>
          </a:xfrm>
          <a:prstGeom prst="rect">
            <a:avLst/>
          </a:prstGeom>
          <a:ln w="12700">
            <a:miter lim="400000"/>
          </a:ln>
        </p:spPr>
      </p:pic>
      <p:sp>
        <p:nvSpPr>
          <p:cNvPr id="173" name="Homer"/>
          <p:cNvSpPr txBox="1"/>
          <p:nvPr/>
        </p:nvSpPr>
        <p:spPr>
          <a:xfrm>
            <a:off x="-32053" y="82598"/>
            <a:ext cx="12540226"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marL="0" marR="457200" algn="ctr">
              <a:lnSpc>
                <a:spcPct val="100000"/>
              </a:lnSpc>
              <a:spcBef>
                <a:spcPts val="500"/>
              </a:spcBef>
              <a:tabLst/>
              <a:defRPr sz="4800" b="1">
                <a:solidFill>
                  <a:srgbClr val="FFFFFF"/>
                </a:solidFill>
                <a:effectLst>
                  <a:outerShdw blurRad="38100" dist="38100" dir="18900000" rotWithShape="0">
                    <a:srgbClr val="000000"/>
                  </a:outerShdw>
                </a:effectLst>
                <a:latin typeface="Helvetica"/>
                <a:ea typeface="Helvetica"/>
                <a:cs typeface="Helvetica"/>
                <a:sym typeface="Helvetica"/>
              </a:defRPr>
            </a:lvl1pPr>
          </a:lstStyle>
          <a:p>
            <a:endParaRPr sz="6000" dirty="0"/>
          </a:p>
        </p:txBody>
      </p:sp>
      <p:sp>
        <p:nvSpPr>
          <p:cNvPr id="174" name="In civilized Greek society, Homer mentions a ratio of twenty parts water to one part wine.…"/>
          <p:cNvSpPr txBox="1"/>
          <p:nvPr/>
        </p:nvSpPr>
        <p:spPr>
          <a:xfrm>
            <a:off x="7159700" y="3289300"/>
            <a:ext cx="6196687"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0" marR="457200">
              <a:lnSpc>
                <a:spcPct val="100000"/>
              </a:lnSpc>
              <a:tabLst/>
              <a:defRPr b="1">
                <a:solidFill>
                  <a:srgbClr val="FFFFFF"/>
                </a:solidFill>
                <a:effectLst>
                  <a:outerShdw blurRad="12700" dist="12700" dir="18900000" rotWithShape="0">
                    <a:srgbClr val="000000"/>
                  </a:outerShdw>
                </a:effectLst>
                <a:latin typeface="Helvetica"/>
                <a:ea typeface="Helvetica"/>
                <a:cs typeface="Helvetica"/>
                <a:sym typeface="Helvetica"/>
              </a:defRPr>
            </a:pPr>
            <a:endParaRPr dirty="0"/>
          </a:p>
        </p:txBody>
      </p:sp>
      <p:sp>
        <p:nvSpPr>
          <p:cNvPr id="4" name="Homer">
            <a:extLst>
              <a:ext uri="{FF2B5EF4-FFF2-40B4-BE49-F238E27FC236}">
                <a16:creationId xmlns:a16="http://schemas.microsoft.com/office/drawing/2014/main" id="{711728AD-E201-DAF4-6084-86030E990A6A}"/>
              </a:ext>
            </a:extLst>
          </p:cNvPr>
          <p:cNvSpPr txBox="1"/>
          <p:nvPr/>
        </p:nvSpPr>
        <p:spPr>
          <a:xfrm>
            <a:off x="95432" y="-97600"/>
            <a:ext cx="12778740" cy="45345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marL="0" marR="457200" algn="ctr">
              <a:lnSpc>
                <a:spcPct val="100000"/>
              </a:lnSpc>
              <a:spcBef>
                <a:spcPts val="500"/>
              </a:spcBef>
              <a:tabLst/>
              <a:defRPr sz="4800" b="1">
                <a:solidFill>
                  <a:srgbClr val="FFFFFF"/>
                </a:solidFill>
                <a:effectLst>
                  <a:outerShdw blurRad="38100" dist="38100" dir="18900000" rotWithShape="0">
                    <a:srgbClr val="000000"/>
                  </a:outerShdw>
                </a:effectLst>
                <a:latin typeface="Helvetica"/>
                <a:ea typeface="Helvetica"/>
                <a:cs typeface="Helvetica"/>
                <a:sym typeface="Helvetica"/>
              </a:defRPr>
            </a:lvl1pPr>
          </a:lstStyle>
          <a:p>
            <a:pPr algn="l">
              <a:spcBef>
                <a:spcPts val="0"/>
              </a:spcBef>
            </a:pPr>
            <a:r>
              <a:rPr lang="en-US" b="0" dirty="0">
                <a:solidFill>
                  <a:schemeClr val="bg1"/>
                </a:solidFill>
                <a:effectLst>
                  <a:outerShdw blurRad="38100" dist="38100" dir="18900000" sx="1000" sy="1000" rotWithShape="0">
                    <a:srgbClr val="000000"/>
                  </a:outerShdw>
                </a:effectLst>
                <a:latin typeface="VAGRounded BT" panose="020F0702020204020204" pitchFamily="34" charset="0"/>
              </a:rPr>
              <a:t>Europeans routinely diluted their wine with water until the 1980’s, in part, as the result of a clean water supply, but then they drank less wine. Drinking undiluted wine is a very recent social development and is “strong drink” of the Bible.</a:t>
            </a:r>
          </a:p>
        </p:txBody>
      </p:sp>
      <p:sp>
        <p:nvSpPr>
          <p:cNvPr id="5" name="TextBox 4">
            <a:extLst>
              <a:ext uri="{FF2B5EF4-FFF2-40B4-BE49-F238E27FC236}">
                <a16:creationId xmlns:a16="http://schemas.microsoft.com/office/drawing/2014/main" id="{02DC7EB9-5D80-C04B-2BBC-FB0CC02418B0}"/>
              </a:ext>
            </a:extLst>
          </p:cNvPr>
          <p:cNvSpPr txBox="1"/>
          <p:nvPr/>
        </p:nvSpPr>
        <p:spPr>
          <a:xfrm>
            <a:off x="-88902" y="5637135"/>
            <a:ext cx="5990057" cy="31085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lnSpc>
                <a:spcPct val="100000"/>
              </a:lnSpc>
            </a:pPr>
            <a:r>
              <a:rPr lang="en-US" sz="2800" b="1" i="0" u="none" strike="noStrike" baseline="0" dirty="0">
                <a:solidFill>
                  <a:srgbClr val="1A171C"/>
                </a:solidFill>
                <a:latin typeface="Arial" panose="020B0604020202020204" pitchFamily="34" charset="0"/>
              </a:rPr>
              <a:t>Source:</a:t>
            </a:r>
          </a:p>
          <a:p>
            <a:pPr algn="l">
              <a:lnSpc>
                <a:spcPct val="100000"/>
              </a:lnSpc>
            </a:pPr>
            <a:r>
              <a:rPr lang="en-US" sz="2800" b="1" i="0" u="none" strike="noStrike" baseline="0" dirty="0">
                <a:solidFill>
                  <a:srgbClr val="1A171C"/>
                </a:solidFill>
                <a:latin typeface="Arial" panose="020B0604020202020204" pitchFamily="34" charset="0"/>
              </a:rPr>
              <a:t>Tradition of Mixing Wine With Water in </a:t>
            </a:r>
            <a:r>
              <a:rPr lang="en-CA" sz="2800" b="1" i="0" u="none" strike="noStrike" baseline="0" dirty="0">
                <a:solidFill>
                  <a:srgbClr val="1A171C"/>
                </a:solidFill>
                <a:latin typeface="Arial" panose="020B0604020202020204" pitchFamily="34" charset="0"/>
              </a:rPr>
              <a:t>Italy, Spain and France. Circumstances of </a:t>
            </a:r>
            <a:r>
              <a:rPr lang="en-US" sz="2800" b="1" i="0" u="none" strike="noStrike" baseline="0" dirty="0">
                <a:solidFill>
                  <a:srgbClr val="1A171C"/>
                </a:solidFill>
                <a:latin typeface="Arial" panose="020B0604020202020204" pitchFamily="34" charset="0"/>
              </a:rPr>
              <a:t>Appearance and Reasons for Disappearance, </a:t>
            </a:r>
            <a:r>
              <a:rPr lang="en-CA" sz="2800" b="1" i="0" u="none" strike="noStrike" baseline="0" dirty="0">
                <a:solidFill>
                  <a:srgbClr val="1A171C"/>
                </a:solidFill>
                <a:latin typeface="Arial" panose="020B0604020202020204" pitchFamily="34" charset="0"/>
              </a:rPr>
              <a:t>Natalia </a:t>
            </a:r>
            <a:r>
              <a:rPr lang="en-CA" sz="2800" b="1" i="0" u="none" strike="noStrike" baseline="0" dirty="0" err="1">
                <a:solidFill>
                  <a:srgbClr val="1A171C"/>
                </a:solidFill>
                <a:latin typeface="Arial" panose="020B0604020202020204" pitchFamily="34" charset="0"/>
              </a:rPr>
              <a:t>Kirillovna</a:t>
            </a:r>
            <a:r>
              <a:rPr lang="en-CA" sz="2800" b="1" i="0" u="none" strike="noStrike" baseline="0" dirty="0">
                <a:solidFill>
                  <a:srgbClr val="1A171C"/>
                </a:solidFill>
                <a:latin typeface="Arial" panose="020B0604020202020204" pitchFamily="34" charset="0"/>
              </a:rPr>
              <a:t> </a:t>
            </a:r>
            <a:r>
              <a:rPr lang="en-CA" sz="2800" b="1" i="0" u="none" strike="noStrike" baseline="0" dirty="0" err="1">
                <a:solidFill>
                  <a:srgbClr val="1A171C"/>
                </a:solidFill>
                <a:latin typeface="Arial" panose="020B0604020202020204" pitchFamily="34" charset="0"/>
              </a:rPr>
              <a:t>Bronnikova</a:t>
            </a:r>
            <a:r>
              <a:rPr lang="en-CA" sz="2800" b="1" i="0" u="none" strike="noStrike" baseline="0" dirty="0">
                <a:solidFill>
                  <a:srgbClr val="1A171C"/>
                </a:solidFill>
                <a:latin typeface="Arial" panose="020B0604020202020204" pitchFamily="34" charset="0"/>
              </a:rPr>
              <a:t>, p168, 2019 AD</a:t>
            </a:r>
            <a:endParaRPr lang="en-CA" sz="2800" dirty="0"/>
          </a:p>
        </p:txBody>
      </p:sp>
      <p:pic>
        <p:nvPicPr>
          <p:cNvPr id="9218" name="Picture 2" descr="Through Home Food, Being a Guest for Meals at Italian Homes - The New York  Times">
            <a:extLst>
              <a:ext uri="{FF2B5EF4-FFF2-40B4-BE49-F238E27FC236}">
                <a16:creationId xmlns:a16="http://schemas.microsoft.com/office/drawing/2014/main" id="{746B9E2F-A134-F6F4-06DA-F9988A11D1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8019" y="4425044"/>
            <a:ext cx="7165681" cy="5519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12859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Image" descr="Image"/>
          <p:cNvPicPr>
            <a:picLocks noChangeAspect="1"/>
          </p:cNvPicPr>
          <p:nvPr/>
        </p:nvPicPr>
        <p:blipFill>
          <a:blip r:embed="rId3"/>
          <a:stretch>
            <a:fillRect/>
          </a:stretch>
        </p:blipFill>
        <p:spPr>
          <a:xfrm>
            <a:off x="0" y="0"/>
            <a:ext cx="6858001" cy="9753601"/>
          </a:xfrm>
          <a:prstGeom prst="rect">
            <a:avLst/>
          </a:prstGeom>
          <a:ln w="25400">
            <a:miter lim="400000"/>
          </a:ln>
          <a:effectLst>
            <a:outerShdw blurRad="25400" dist="12700" dir="5400000" rotWithShape="0">
              <a:srgbClr val="000000">
                <a:alpha val="50000"/>
              </a:srgbClr>
            </a:outerShdw>
          </a:effectLst>
        </p:spPr>
      </p:pic>
      <p:sp>
        <p:nvSpPr>
          <p:cNvPr id="3" name="TextBox 2">
            <a:extLst>
              <a:ext uri="{FF2B5EF4-FFF2-40B4-BE49-F238E27FC236}">
                <a16:creationId xmlns:a16="http://schemas.microsoft.com/office/drawing/2014/main" id="{386AE855-10F2-2A18-E49C-281EC23C6538}"/>
              </a:ext>
            </a:extLst>
          </p:cNvPr>
          <p:cNvSpPr txBox="1"/>
          <p:nvPr/>
        </p:nvSpPr>
        <p:spPr>
          <a:xfrm>
            <a:off x="7006999" y="339423"/>
            <a:ext cx="5997801" cy="91409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a:lnSpc>
                <a:spcPct val="100000"/>
              </a:lnSpc>
            </a:pPr>
            <a:r>
              <a:rPr lang="en-US" sz="6000" dirty="0">
                <a:solidFill>
                  <a:srgbClr val="FFFFFF"/>
                </a:solidFill>
                <a:latin typeface="VAGRounded BT" panose="020F0702020204020204" pitchFamily="34" charset="0"/>
                <a:ea typeface="Calibri" panose="020F0502020204030204" pitchFamily="34" charset="0"/>
              </a:rPr>
              <a:t>Alcohol content:</a:t>
            </a:r>
          </a:p>
          <a:p>
            <a:pPr marL="0">
              <a:lnSpc>
                <a:spcPct val="100000"/>
              </a:lnSpc>
            </a:pPr>
            <a:r>
              <a:rPr lang="en-US" sz="4800" dirty="0">
                <a:solidFill>
                  <a:srgbClr val="FFFFFF"/>
                </a:solidFill>
                <a:latin typeface="VAGRounded BT" panose="020F0702020204020204" pitchFamily="34" charset="0"/>
                <a:ea typeface="Calibri" panose="020F0502020204030204" pitchFamily="34" charset="0"/>
              </a:rPr>
              <a:t>Modern wine: 12%</a:t>
            </a:r>
          </a:p>
          <a:p>
            <a:pPr marL="0">
              <a:lnSpc>
                <a:spcPct val="100000"/>
              </a:lnSpc>
            </a:pPr>
            <a:r>
              <a:rPr lang="en-US" dirty="0">
                <a:solidFill>
                  <a:srgbClr val="FFFF00"/>
                </a:solidFill>
                <a:latin typeface="VAGRounded BT" panose="020F0702020204020204" pitchFamily="34" charset="0"/>
                <a:ea typeface="Calibri" panose="020F0502020204030204" pitchFamily="34" charset="0"/>
              </a:rPr>
              <a:t>Sugar or yeast added</a:t>
            </a:r>
          </a:p>
          <a:p>
            <a:pPr marL="0">
              <a:lnSpc>
                <a:spcPct val="100000"/>
              </a:lnSpc>
            </a:pPr>
            <a:r>
              <a:rPr lang="en-US" dirty="0">
                <a:solidFill>
                  <a:srgbClr val="FFFF00"/>
                </a:solidFill>
                <a:latin typeface="VAGRounded BT" panose="020F0702020204020204" pitchFamily="34" charset="0"/>
                <a:ea typeface="Calibri" panose="020F0502020204030204" pitchFamily="34" charset="0"/>
              </a:rPr>
              <a:t>Fermentation maximized</a:t>
            </a:r>
          </a:p>
          <a:p>
            <a:pPr marL="0">
              <a:lnSpc>
                <a:spcPct val="100000"/>
              </a:lnSpc>
            </a:pPr>
            <a:endParaRPr lang="en-US" sz="4800" dirty="0">
              <a:solidFill>
                <a:srgbClr val="FFFFFF"/>
              </a:solidFill>
              <a:latin typeface="VAGRounded BT" panose="020F0702020204020204" pitchFamily="34" charset="0"/>
              <a:ea typeface="Calibri" panose="020F0502020204030204" pitchFamily="34" charset="0"/>
            </a:endParaRPr>
          </a:p>
          <a:p>
            <a:pPr marL="0">
              <a:lnSpc>
                <a:spcPct val="100000"/>
              </a:lnSpc>
            </a:pPr>
            <a:r>
              <a:rPr lang="en-US" sz="4800" dirty="0">
                <a:solidFill>
                  <a:srgbClr val="FFFFFF"/>
                </a:solidFill>
                <a:latin typeface="VAGRounded BT" panose="020F0702020204020204" pitchFamily="34" charset="0"/>
                <a:ea typeface="Calibri" panose="020F0502020204030204" pitchFamily="34" charset="0"/>
              </a:rPr>
              <a:t>Ancient wine: 8%</a:t>
            </a:r>
          </a:p>
          <a:p>
            <a:pPr marL="0">
              <a:lnSpc>
                <a:spcPct val="100000"/>
              </a:lnSpc>
            </a:pPr>
            <a:r>
              <a:rPr lang="en-US" dirty="0">
                <a:solidFill>
                  <a:srgbClr val="FFFF00"/>
                </a:solidFill>
                <a:latin typeface="VAGRounded BT" panose="020F0702020204020204" pitchFamily="34" charset="0"/>
                <a:ea typeface="Calibri" panose="020F0502020204030204" pitchFamily="34" charset="0"/>
              </a:rPr>
              <a:t>No sugar or yeast added</a:t>
            </a:r>
          </a:p>
          <a:p>
            <a:pPr marL="0">
              <a:lnSpc>
                <a:spcPct val="100000"/>
              </a:lnSpc>
            </a:pPr>
            <a:r>
              <a:rPr lang="en-US" dirty="0">
                <a:solidFill>
                  <a:srgbClr val="FFFF00"/>
                </a:solidFill>
                <a:latin typeface="VAGRounded BT" panose="020F0702020204020204" pitchFamily="34" charset="0"/>
                <a:ea typeface="Calibri" panose="020F0502020204030204" pitchFamily="34" charset="0"/>
              </a:rPr>
              <a:t>Fermentation minimized</a:t>
            </a:r>
          </a:p>
          <a:p>
            <a:pPr marL="0">
              <a:lnSpc>
                <a:spcPct val="100000"/>
              </a:lnSpc>
            </a:pPr>
            <a:endParaRPr lang="en-US" sz="4800" dirty="0">
              <a:solidFill>
                <a:srgbClr val="FFFFFF"/>
              </a:solidFill>
              <a:latin typeface="VAGRounded BT" panose="020F0702020204020204" pitchFamily="34" charset="0"/>
              <a:ea typeface="Calibri" panose="020F0502020204030204" pitchFamily="34" charset="0"/>
            </a:endParaRPr>
          </a:p>
          <a:p>
            <a:pPr marL="0">
              <a:lnSpc>
                <a:spcPct val="100000"/>
              </a:lnSpc>
            </a:pPr>
            <a:r>
              <a:rPr lang="en-US" sz="4800" dirty="0">
                <a:solidFill>
                  <a:srgbClr val="FFFFFF"/>
                </a:solidFill>
                <a:latin typeface="VAGRounded BT" panose="020F0702020204020204" pitchFamily="34" charset="0"/>
                <a:ea typeface="Calibri" panose="020F0502020204030204" pitchFamily="34" charset="0"/>
              </a:rPr>
              <a:t>Dinner table wine:</a:t>
            </a:r>
          </a:p>
          <a:p>
            <a:pPr marL="0">
              <a:lnSpc>
                <a:spcPct val="100000"/>
              </a:lnSpc>
            </a:pPr>
            <a:r>
              <a:rPr lang="en-US" sz="4800" dirty="0">
                <a:solidFill>
                  <a:srgbClr val="FFFFFF"/>
                </a:solidFill>
                <a:latin typeface="VAGRounded BT" panose="020F0702020204020204" pitchFamily="34" charset="0"/>
                <a:ea typeface="Calibri" panose="020F0502020204030204" pitchFamily="34" charset="0"/>
              </a:rPr>
              <a:t>1:20 of 8% = </a:t>
            </a:r>
            <a:r>
              <a:rPr lang="en-US" sz="4800" dirty="0">
                <a:solidFill>
                  <a:srgbClr val="FFFF00"/>
                </a:solidFill>
                <a:latin typeface="VAGRounded BT" panose="020F0702020204020204" pitchFamily="34" charset="0"/>
                <a:ea typeface="Calibri" panose="020F0502020204030204" pitchFamily="34" charset="0"/>
              </a:rPr>
              <a:t>0.4%</a:t>
            </a:r>
          </a:p>
          <a:p>
            <a:pPr marL="0">
              <a:lnSpc>
                <a:spcPct val="100000"/>
              </a:lnSpc>
            </a:pPr>
            <a:r>
              <a:rPr lang="en-US" sz="4800" dirty="0">
                <a:solidFill>
                  <a:srgbClr val="FFFFFF"/>
                </a:solidFill>
                <a:latin typeface="VAGRounded BT" panose="020F0702020204020204" pitchFamily="34" charset="0"/>
                <a:ea typeface="Calibri" panose="020F0502020204030204" pitchFamily="34" charset="0"/>
              </a:rPr>
              <a:t>1:8 of 8% = </a:t>
            </a:r>
            <a:r>
              <a:rPr lang="en-US" sz="4800" dirty="0">
                <a:solidFill>
                  <a:srgbClr val="FFFF00"/>
                </a:solidFill>
                <a:latin typeface="VAGRounded BT" panose="020F0702020204020204" pitchFamily="34" charset="0"/>
                <a:ea typeface="Calibri" panose="020F0502020204030204" pitchFamily="34" charset="0"/>
              </a:rPr>
              <a:t>0.9%</a:t>
            </a:r>
          </a:p>
          <a:p>
            <a:pPr marL="0">
              <a:lnSpc>
                <a:spcPct val="100000"/>
              </a:lnSpc>
            </a:pPr>
            <a:r>
              <a:rPr lang="en-US" sz="4800" dirty="0">
                <a:solidFill>
                  <a:srgbClr val="FFFFFF"/>
                </a:solidFill>
                <a:latin typeface="VAGRounded BT" panose="020F0702020204020204" pitchFamily="34" charset="0"/>
                <a:ea typeface="Calibri" panose="020F0502020204030204" pitchFamily="34" charset="0"/>
              </a:rPr>
              <a:t>1:3 of 8% = </a:t>
            </a:r>
            <a:r>
              <a:rPr lang="en-US" sz="4800" dirty="0">
                <a:solidFill>
                  <a:srgbClr val="FFFF00"/>
                </a:solidFill>
                <a:latin typeface="VAGRounded BT" panose="020F0702020204020204" pitchFamily="34" charset="0"/>
                <a:ea typeface="Calibri" panose="020F0502020204030204" pitchFamily="34" charset="0"/>
              </a:rPr>
              <a:t>2%</a:t>
            </a:r>
          </a:p>
        </p:txBody>
      </p:sp>
    </p:spTree>
  </p:cSld>
  <p:clrMapOvr>
    <a:masterClrMapping/>
  </p:clrMapOvr>
  <mc:AlternateContent xmlns:mc="http://schemas.openxmlformats.org/markup-compatibility/2006" xmlns:p14="http://schemas.microsoft.com/office/powerpoint/2010/main">
    <mc:Choice Requires="p14">
      <p:transition spd="slow" p14:dur="1750">
        <p:fade/>
      </p:transition>
    </mc:Choice>
    <mc:Fallback xmlns:a14="http://schemas.microsoft.com/office/drawing/2010/main" xmlns:m="http://schemas.openxmlformats.org/officeDocument/2006/math"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6BA0E5-DE31-8C03-0A61-45B8B8BBA0A2}"/>
              </a:ext>
            </a:extLst>
          </p:cNvPr>
          <p:cNvSpPr txBox="1"/>
          <p:nvPr/>
        </p:nvSpPr>
        <p:spPr>
          <a:xfrm>
            <a:off x="233249" y="157655"/>
            <a:ext cx="12685259" cy="19593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15000"/>
              </a:lnSpc>
              <a:spcBef>
                <a:spcPts val="0"/>
              </a:spcBef>
              <a:spcAft>
                <a:spcPts val="0"/>
              </a:spcAft>
            </a:pPr>
            <a:r>
              <a:rPr lang="en-CA" sz="11500" dirty="0">
                <a:solidFill>
                  <a:srgbClr val="FFFFFF"/>
                </a:solidFill>
                <a:latin typeface="VAGRounded BT" panose="020F0702020204020204" pitchFamily="34" charset="0"/>
                <a:ea typeface="Calibri" panose="020F0502020204030204" pitchFamily="34" charset="0"/>
              </a:rPr>
              <a:t>Wine in the Bible</a:t>
            </a:r>
          </a:p>
        </p:txBody>
      </p:sp>
      <p:sp>
        <p:nvSpPr>
          <p:cNvPr id="9" name="TextBox 8">
            <a:extLst>
              <a:ext uri="{FF2B5EF4-FFF2-40B4-BE49-F238E27FC236}">
                <a16:creationId xmlns:a16="http://schemas.microsoft.com/office/drawing/2014/main" id="{E6B78B0D-2CEF-8CF9-20D7-7E98B8F048FE}"/>
              </a:ext>
            </a:extLst>
          </p:cNvPr>
          <p:cNvSpPr txBox="1"/>
          <p:nvPr/>
        </p:nvSpPr>
        <p:spPr>
          <a:xfrm>
            <a:off x="404699" y="2465555"/>
            <a:ext cx="11923372" cy="10664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15000"/>
              </a:lnSpc>
              <a:spcBef>
                <a:spcPts val="0"/>
              </a:spcBef>
              <a:spcAft>
                <a:spcPts val="0"/>
              </a:spcAft>
            </a:pPr>
            <a:r>
              <a:rPr lang="en-CA" sz="6000" dirty="0">
                <a:solidFill>
                  <a:srgbClr val="FFFFFF"/>
                </a:solidFill>
                <a:latin typeface="VAGRounded BT" panose="020F0702020204020204" pitchFamily="34" charset="0"/>
                <a:ea typeface="Calibri" panose="020F0502020204030204" pitchFamily="34" charset="0"/>
              </a:rPr>
              <a:t>Part 2: Old Testament Texts</a:t>
            </a:r>
          </a:p>
        </p:txBody>
      </p:sp>
      <p:pic>
        <p:nvPicPr>
          <p:cNvPr id="12290" name="Picture 2" descr="Judaica Big Big Sefer Torah Printed Scroll Book Hebrew Bible&amp;yad Pointer Israel 23 /58cm image 1">
            <a:extLst>
              <a:ext uri="{FF2B5EF4-FFF2-40B4-BE49-F238E27FC236}">
                <a16:creationId xmlns:a16="http://schemas.microsoft.com/office/drawing/2014/main" id="{BDD586CD-CEE5-48D2-7446-8DCBB4CA27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1075" y="3933370"/>
            <a:ext cx="5973989" cy="5973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18886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70871C-0B30-A856-19DA-90BAA282C7C6}"/>
              </a:ext>
            </a:extLst>
          </p:cNvPr>
          <p:cNvSpPr txBox="1"/>
          <p:nvPr/>
        </p:nvSpPr>
        <p:spPr>
          <a:xfrm>
            <a:off x="349340" y="181131"/>
            <a:ext cx="12452260" cy="89255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0000"/>
              </a:lnSpc>
              <a:spcBef>
                <a:spcPts val="0"/>
              </a:spcBef>
              <a:spcAft>
                <a:spcPts val="0"/>
              </a:spcAft>
            </a:pPr>
            <a:r>
              <a:rPr lang="en-US" sz="5400" dirty="0">
                <a:solidFill>
                  <a:schemeClr val="bg1"/>
                </a:solidFill>
                <a:effectLst/>
                <a:latin typeface="VAGRounded BT" panose="020F0702020204020204" pitchFamily="34" charset="0"/>
                <a:ea typeface="Calibri" panose="020F0502020204030204" pitchFamily="34" charset="0"/>
              </a:rPr>
              <a:t>Joseph’s cupbearer served grape juice</a:t>
            </a:r>
          </a:p>
          <a:p>
            <a:pPr marL="0" marR="0">
              <a:lnSpc>
                <a:spcPct val="100000"/>
              </a:lnSpc>
              <a:spcBef>
                <a:spcPts val="0"/>
              </a:spcBef>
              <a:spcAft>
                <a:spcPts val="0"/>
              </a:spcAft>
            </a:pPr>
            <a:r>
              <a:rPr lang="en-US" sz="4000" dirty="0">
                <a:solidFill>
                  <a:schemeClr val="bg1"/>
                </a:solidFill>
                <a:effectLst/>
                <a:latin typeface="VAGRounded BT" panose="020F0702020204020204" pitchFamily="34" charset="0"/>
                <a:ea typeface="Calibri" panose="020F0502020204030204" pitchFamily="34" charset="0"/>
              </a:rPr>
              <a:t>“In my dream, behold, there was a vine in front of me; and on the vine were three branches. And as it was budding, its blossoms came out, and its clusters produced ripe grapes. “Now Pharaoh’s cup was in my hand; so </a:t>
            </a:r>
            <a:r>
              <a:rPr lang="en-US" sz="4000" dirty="0">
                <a:solidFill>
                  <a:srgbClr val="FF0000"/>
                </a:solidFill>
                <a:effectLst/>
                <a:latin typeface="VAGRounded BT" panose="020F0702020204020204" pitchFamily="34" charset="0"/>
                <a:ea typeface="Calibri" panose="020F0502020204030204" pitchFamily="34" charset="0"/>
              </a:rPr>
              <a:t>I took the grapes and squeezed them into Pharaoh’s cup [when he had strained the wine]</a:t>
            </a:r>
            <a:r>
              <a:rPr lang="en-US" sz="4000" dirty="0">
                <a:solidFill>
                  <a:schemeClr val="bg1"/>
                </a:solidFill>
                <a:effectLst/>
                <a:latin typeface="VAGRounded BT" panose="020F0702020204020204" pitchFamily="34" charset="0"/>
                <a:ea typeface="Calibri" panose="020F0502020204030204" pitchFamily="34" charset="0"/>
              </a:rPr>
              <a:t>, and I put the cup into Pharaoh’s hand.”</a:t>
            </a:r>
            <a:r>
              <a:rPr lang="en-US" dirty="0">
                <a:solidFill>
                  <a:schemeClr val="bg1"/>
                </a:solidFill>
                <a:effectLst/>
                <a:latin typeface="VAGRounded BT" panose="020F0702020204020204" pitchFamily="34" charset="0"/>
                <a:ea typeface="Calibri" panose="020F0502020204030204" pitchFamily="34" charset="0"/>
              </a:rPr>
              <a:t> </a:t>
            </a:r>
          </a:p>
          <a:p>
            <a:pPr marL="0" marR="0">
              <a:lnSpc>
                <a:spcPct val="100000"/>
              </a:lnSpc>
              <a:spcBef>
                <a:spcPts val="0"/>
              </a:spcBef>
              <a:spcAft>
                <a:spcPts val="0"/>
              </a:spcAft>
            </a:pPr>
            <a:endParaRPr lang="en-US" dirty="0">
              <a:solidFill>
                <a:schemeClr val="bg1"/>
              </a:solidFill>
              <a:effectLst/>
              <a:latin typeface="VAGRounded BT" panose="020F0702020204020204" pitchFamily="34" charset="0"/>
              <a:ea typeface="Calibri" panose="020F0502020204030204" pitchFamily="34" charset="0"/>
            </a:endParaRPr>
          </a:p>
          <a:p>
            <a:pPr marL="0" marR="0">
              <a:lnSpc>
                <a:spcPct val="100000"/>
              </a:lnSpc>
              <a:spcBef>
                <a:spcPts val="0"/>
              </a:spcBef>
              <a:spcAft>
                <a:spcPts val="0"/>
              </a:spcAft>
            </a:pPr>
            <a:r>
              <a:rPr lang="en-US" dirty="0">
                <a:solidFill>
                  <a:schemeClr val="bg1"/>
                </a:solidFill>
                <a:effectLst/>
                <a:latin typeface="VAGRounded BT" panose="020F0702020204020204" pitchFamily="34" charset="0"/>
                <a:ea typeface="Calibri" panose="020F0502020204030204" pitchFamily="34" charset="0"/>
              </a:rPr>
              <a:t>Gen 40:9–11</a:t>
            </a:r>
            <a:endParaRPr lang="en-US" dirty="0">
              <a:solidFill>
                <a:schemeClr val="bg1"/>
              </a:solidFill>
              <a:latin typeface="VAGRounded BT" panose="020F0702020204020204" pitchFamily="34" charset="0"/>
              <a:ea typeface="Calibri" panose="020F0502020204030204" pitchFamily="34" charset="0"/>
            </a:endParaRPr>
          </a:p>
          <a:p>
            <a:pPr marL="0" marR="0">
              <a:lnSpc>
                <a:spcPct val="100000"/>
              </a:lnSpc>
              <a:spcBef>
                <a:spcPts val="0"/>
              </a:spcBef>
              <a:spcAft>
                <a:spcPts val="0"/>
              </a:spcAft>
            </a:pPr>
            <a:r>
              <a:rPr lang="en-US" dirty="0">
                <a:solidFill>
                  <a:schemeClr val="bg1"/>
                </a:solidFill>
                <a:latin typeface="VAGRounded BT" panose="020F0702020204020204" pitchFamily="34" charset="0"/>
                <a:ea typeface="Calibri" panose="020F0502020204030204" pitchFamily="34" charset="0"/>
              </a:rPr>
              <a:t>Josephus Ant. 2.64</a:t>
            </a:r>
          </a:p>
          <a:p>
            <a:pPr marL="0" marR="0">
              <a:lnSpc>
                <a:spcPct val="100000"/>
              </a:lnSpc>
              <a:spcBef>
                <a:spcPts val="0"/>
              </a:spcBef>
              <a:spcAft>
                <a:spcPts val="0"/>
              </a:spcAft>
            </a:pPr>
            <a:endParaRPr lang="en-US" sz="3200" dirty="0">
              <a:solidFill>
                <a:schemeClr val="bg1"/>
              </a:solidFill>
              <a:latin typeface="VAGRounded BT" panose="020F0702020204020204" pitchFamily="34" charset="0"/>
              <a:ea typeface="Calibri" panose="020F0502020204030204" pitchFamily="34" charset="0"/>
            </a:endParaRPr>
          </a:p>
          <a:p>
            <a:pPr marL="0" marR="0">
              <a:lnSpc>
                <a:spcPct val="100000"/>
              </a:lnSpc>
              <a:spcBef>
                <a:spcPts val="0"/>
              </a:spcBef>
              <a:spcAft>
                <a:spcPts val="0"/>
              </a:spcAft>
            </a:pPr>
            <a:r>
              <a:rPr lang="en-US" dirty="0">
                <a:solidFill>
                  <a:schemeClr val="bg1"/>
                </a:solidFill>
                <a:effectLst/>
                <a:latin typeface="VAGRounded BT" panose="020F0702020204020204" pitchFamily="34" charset="0"/>
                <a:ea typeface="Calibri" panose="020F0502020204030204" pitchFamily="34" charset="0"/>
              </a:rPr>
              <a:t>1888 BC</a:t>
            </a:r>
          </a:p>
          <a:p>
            <a:pPr marL="0" marR="0">
              <a:lnSpc>
                <a:spcPct val="100000"/>
              </a:lnSpc>
              <a:spcBef>
                <a:spcPts val="0"/>
              </a:spcBef>
              <a:spcAft>
                <a:spcPts val="0"/>
              </a:spcAft>
            </a:pPr>
            <a:r>
              <a:rPr lang="en-US" sz="3200" dirty="0">
                <a:solidFill>
                  <a:schemeClr val="bg1"/>
                </a:solidFill>
                <a:latin typeface="VAGRounded BT" panose="020F0702020204020204" pitchFamily="34" charset="0"/>
                <a:ea typeface="Calibri" panose="020F0502020204030204" pitchFamily="34" charset="0"/>
              </a:rPr>
              <a:t>Sesostris I (1918-1874 BC)</a:t>
            </a:r>
            <a:endParaRPr lang="en-US" sz="3200" dirty="0">
              <a:solidFill>
                <a:schemeClr val="bg1"/>
              </a:solidFill>
              <a:effectLst/>
              <a:latin typeface="VAGRounded BT" panose="020F0702020204020204" pitchFamily="34" charset="0"/>
              <a:ea typeface="Calibri" panose="020F0502020204030204" pitchFamily="34" charset="0"/>
            </a:endParaRPr>
          </a:p>
          <a:p>
            <a:pPr marL="0" marR="0">
              <a:lnSpc>
                <a:spcPct val="100000"/>
              </a:lnSpc>
              <a:spcBef>
                <a:spcPts val="0"/>
              </a:spcBef>
              <a:spcAft>
                <a:spcPts val="0"/>
              </a:spcAft>
            </a:pPr>
            <a:r>
              <a:rPr lang="en-US" sz="3200" dirty="0">
                <a:solidFill>
                  <a:schemeClr val="bg1"/>
                </a:solidFill>
                <a:effectLst/>
                <a:latin typeface="VAGRounded BT" panose="020F0702020204020204" pitchFamily="34" charset="0"/>
                <a:ea typeface="Calibri" panose="020F0502020204030204" pitchFamily="34" charset="0"/>
              </a:rPr>
              <a:t>12</a:t>
            </a:r>
            <a:r>
              <a:rPr lang="en-US" sz="3200" baseline="30000" dirty="0">
                <a:solidFill>
                  <a:schemeClr val="bg1"/>
                </a:solidFill>
                <a:effectLst/>
                <a:latin typeface="VAGRounded BT" panose="020F0702020204020204" pitchFamily="34" charset="0"/>
                <a:ea typeface="Calibri" panose="020F0502020204030204" pitchFamily="34" charset="0"/>
              </a:rPr>
              <a:t>th</a:t>
            </a:r>
            <a:r>
              <a:rPr lang="en-US" sz="3200" dirty="0">
                <a:solidFill>
                  <a:schemeClr val="bg1"/>
                </a:solidFill>
                <a:effectLst/>
                <a:latin typeface="VAGRounded BT" panose="020F0702020204020204" pitchFamily="34" charset="0"/>
                <a:ea typeface="Calibri" panose="020F0502020204030204" pitchFamily="34" charset="0"/>
              </a:rPr>
              <a:t> Dynasty Egypt</a:t>
            </a:r>
            <a:endParaRPr lang="en-CA" sz="3200" dirty="0">
              <a:solidFill>
                <a:schemeClr val="bg1"/>
              </a:solidFill>
              <a:effectLst/>
              <a:latin typeface="VAGRounded BT" panose="020F0702020204020204" pitchFamily="34" charset="0"/>
              <a:ea typeface="Calibri" panose="020F0502020204030204" pitchFamily="34" charset="0"/>
            </a:endParaRPr>
          </a:p>
        </p:txBody>
      </p:sp>
      <p:pic>
        <p:nvPicPr>
          <p:cNvPr id="3074" name="Picture 2" descr="Joseph, The Cupbearer And The Baker &amp; Their Dreams, The Implications  Genesis 40:1-22 – TAYIBS.COM">
            <a:extLst>
              <a:ext uri="{FF2B5EF4-FFF2-40B4-BE49-F238E27FC236}">
                <a16:creationId xmlns:a16="http://schemas.microsoft.com/office/drawing/2014/main" id="{CC1209F6-085B-2075-B812-D26B9D0635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9114" y="5452692"/>
            <a:ext cx="5395685" cy="4300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85563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93D82ED5-5675-540C-B35A-DC11B4CE65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786"/>
          <a:stretch/>
        </p:blipFill>
        <p:spPr bwMode="auto">
          <a:xfrm>
            <a:off x="0" y="3959679"/>
            <a:ext cx="5363936" cy="57939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86BA0E5-DE31-8C03-0A61-45B8B8BBA0A2}"/>
              </a:ext>
            </a:extLst>
          </p:cNvPr>
          <p:cNvSpPr txBox="1"/>
          <p:nvPr/>
        </p:nvSpPr>
        <p:spPr>
          <a:xfrm>
            <a:off x="67353" y="33048"/>
            <a:ext cx="12685259" cy="38860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15000"/>
              </a:lnSpc>
              <a:spcBef>
                <a:spcPts val="0"/>
              </a:spcBef>
              <a:spcAft>
                <a:spcPts val="0"/>
              </a:spcAft>
            </a:pPr>
            <a:r>
              <a:rPr lang="en-CA" sz="5400" dirty="0">
                <a:solidFill>
                  <a:srgbClr val="FFFFFF"/>
                </a:solidFill>
                <a:latin typeface="VAGRounded BT" panose="020F0702020204020204" pitchFamily="34" charset="0"/>
                <a:ea typeface="Calibri" panose="020F0502020204030204" pitchFamily="34" charset="0"/>
              </a:rPr>
              <a:t>Israel Drank Wine mixed with water</a:t>
            </a:r>
          </a:p>
          <a:p>
            <a:pPr marL="0" marR="0">
              <a:lnSpc>
                <a:spcPct val="115000"/>
              </a:lnSpc>
              <a:spcBef>
                <a:spcPts val="0"/>
              </a:spcBef>
              <a:spcAft>
                <a:spcPts val="0"/>
              </a:spcAft>
            </a:pPr>
            <a:endParaRPr lang="en-CA" sz="2400" dirty="0">
              <a:solidFill>
                <a:srgbClr val="FFFFFF"/>
              </a:solidFill>
              <a:latin typeface="VAGRounded BT" panose="020F0702020204020204" pitchFamily="34" charset="0"/>
              <a:ea typeface="Calibri" panose="020F0502020204030204" pitchFamily="34" charset="0"/>
            </a:endParaRPr>
          </a:p>
          <a:p>
            <a:pPr marL="0" marR="0">
              <a:lnSpc>
                <a:spcPct val="115000"/>
              </a:lnSpc>
              <a:spcBef>
                <a:spcPts val="0"/>
              </a:spcBef>
              <a:spcAft>
                <a:spcPts val="0"/>
              </a:spcAft>
            </a:pPr>
            <a:r>
              <a:rPr lang="en-CA" sz="4400" dirty="0">
                <a:solidFill>
                  <a:srgbClr val="FFFFFF"/>
                </a:solidFill>
                <a:latin typeface="VAGRounded BT" panose="020F0702020204020204" pitchFamily="34" charset="0"/>
                <a:ea typeface="Calibri" panose="020F0502020204030204" pitchFamily="34" charset="0"/>
              </a:rPr>
              <a:t>“</a:t>
            </a:r>
            <a:r>
              <a:rPr lang="en-US" sz="4400" dirty="0">
                <a:solidFill>
                  <a:srgbClr val="FFFFFF"/>
                </a:solidFill>
                <a:latin typeface="VAGRounded BT" panose="020F0702020204020204" pitchFamily="34" charset="0"/>
                <a:ea typeface="Calibri" panose="020F0502020204030204" pitchFamily="34" charset="0"/>
              </a:rPr>
              <a:t>E</a:t>
            </a:r>
            <a:r>
              <a:rPr lang="en-US" sz="4400" dirty="0">
                <a:solidFill>
                  <a:srgbClr val="FFFFFF"/>
                </a:solidFill>
                <a:effectLst/>
                <a:latin typeface="VAGRounded BT" panose="020F0702020204020204" pitchFamily="34" charset="0"/>
                <a:ea typeface="Calibri" panose="020F0502020204030204" pitchFamily="34" charset="0"/>
              </a:rPr>
              <a:t>at your bread in happiness and </a:t>
            </a:r>
            <a:r>
              <a:rPr lang="en-US" sz="4400" dirty="0">
                <a:solidFill>
                  <a:srgbClr val="FFFF00"/>
                </a:solidFill>
                <a:effectLst/>
                <a:latin typeface="VAGRounded BT" panose="020F0702020204020204" pitchFamily="34" charset="0"/>
                <a:ea typeface="Calibri" panose="020F0502020204030204" pitchFamily="34" charset="0"/>
              </a:rPr>
              <a:t>drink your [mixed] wine with a cheerful heart</a:t>
            </a:r>
            <a:r>
              <a:rPr lang="en-US" sz="4400" dirty="0">
                <a:solidFill>
                  <a:srgbClr val="FFFFFF"/>
                </a:solidFill>
                <a:effectLst/>
                <a:latin typeface="VAGRounded BT" panose="020F0702020204020204" pitchFamily="34" charset="0"/>
                <a:ea typeface="Calibri" panose="020F0502020204030204" pitchFamily="34" charset="0"/>
              </a:rPr>
              <a:t>, for God has already approved your works.</a:t>
            </a:r>
            <a:r>
              <a:rPr lang="en-CA" sz="4400" dirty="0">
                <a:solidFill>
                  <a:srgbClr val="FFFFFF"/>
                </a:solidFill>
                <a:effectLst/>
                <a:latin typeface="VAGRounded BT" panose="020F0702020204020204" pitchFamily="34" charset="0"/>
                <a:ea typeface="Calibri" panose="020F0502020204030204" pitchFamily="34" charset="0"/>
              </a:rPr>
              <a:t>" (</a:t>
            </a:r>
            <a:r>
              <a:rPr lang="en-US" sz="4400" dirty="0">
                <a:solidFill>
                  <a:srgbClr val="FFFFFF"/>
                </a:solidFill>
                <a:effectLst/>
                <a:latin typeface="VAGRounded BT" panose="020F0702020204020204" pitchFamily="34" charset="0"/>
                <a:ea typeface="Calibri" panose="020F0502020204030204" pitchFamily="34" charset="0"/>
              </a:rPr>
              <a:t>Ecclesiastes 9:7</a:t>
            </a:r>
            <a:r>
              <a:rPr lang="en-CA" sz="4400" dirty="0">
                <a:solidFill>
                  <a:srgbClr val="FFFFFF"/>
                </a:solidFill>
                <a:effectLst/>
                <a:latin typeface="VAGRounded BT" panose="020F0702020204020204" pitchFamily="34" charset="0"/>
                <a:ea typeface="Calibri" panose="020F0502020204030204" pitchFamily="34" charset="0"/>
              </a:rPr>
              <a:t>)</a:t>
            </a:r>
            <a:endParaRPr lang="en-CA" sz="4000" dirty="0">
              <a:solidFill>
                <a:srgbClr val="FFFFFF"/>
              </a:solidFill>
              <a:effectLst/>
              <a:latin typeface="VAGRounded BT" panose="020F070202020402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id="{0B32ACE7-AA38-51CD-7C02-6F229E55815C}"/>
              </a:ext>
            </a:extLst>
          </p:cNvPr>
          <p:cNvSpPr txBox="1"/>
          <p:nvPr/>
        </p:nvSpPr>
        <p:spPr>
          <a:xfrm>
            <a:off x="6035449" y="4745874"/>
            <a:ext cx="6600824" cy="34778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00000"/>
              </a:lnSpc>
            </a:pPr>
            <a:r>
              <a:rPr lang="en-US" sz="4400" dirty="0">
                <a:solidFill>
                  <a:srgbClr val="FFFFFF"/>
                </a:solidFill>
                <a:latin typeface="VAGRounded BT" panose="020F0702020204020204" pitchFamily="34" charset="0"/>
                <a:ea typeface="Calibri" panose="020F0502020204030204" pitchFamily="34" charset="0"/>
              </a:rPr>
              <a:t>Joshua brought back a large </a:t>
            </a:r>
            <a:r>
              <a:rPr lang="en-US" sz="4400" dirty="0">
                <a:solidFill>
                  <a:srgbClr val="FFFF00"/>
                </a:solidFill>
                <a:latin typeface="VAGRounded BT" panose="020F0702020204020204" pitchFamily="34" charset="0"/>
                <a:ea typeface="Calibri" panose="020F0502020204030204" pitchFamily="34" charset="0"/>
              </a:rPr>
              <a:t>cluster of grapes </a:t>
            </a:r>
            <a:r>
              <a:rPr lang="en-US" sz="4400" dirty="0">
                <a:solidFill>
                  <a:srgbClr val="FFFFFF"/>
                </a:solidFill>
                <a:latin typeface="VAGRounded BT" panose="020F0702020204020204" pitchFamily="34" charset="0"/>
                <a:ea typeface="Calibri" panose="020F0502020204030204" pitchFamily="34" charset="0"/>
              </a:rPr>
              <a:t>from promised land as evidence it flowed with milk, honey, and </a:t>
            </a:r>
            <a:r>
              <a:rPr lang="en-US" sz="4400" dirty="0">
                <a:solidFill>
                  <a:srgbClr val="FFFF00"/>
                </a:solidFill>
                <a:latin typeface="VAGRounded BT" panose="020F0702020204020204" pitchFamily="34" charset="0"/>
                <a:ea typeface="Calibri" panose="020F0502020204030204" pitchFamily="34" charset="0"/>
              </a:rPr>
              <a:t>wine</a:t>
            </a:r>
            <a:r>
              <a:rPr lang="en-US" sz="4400" dirty="0">
                <a:solidFill>
                  <a:srgbClr val="FFFFFF"/>
                </a:solidFill>
                <a:latin typeface="VAGRounded BT" panose="020F0702020204020204" pitchFamily="34" charset="0"/>
                <a:ea typeface="Calibri" panose="020F0502020204030204" pitchFamily="34" charset="0"/>
              </a:rPr>
              <a:t>.</a:t>
            </a:r>
            <a:endParaRPr lang="en-CA" sz="4400" dirty="0"/>
          </a:p>
        </p:txBody>
      </p:sp>
    </p:spTree>
    <p:extLst>
      <p:ext uri="{BB962C8B-B14F-4D97-AF65-F5344CB8AC3E}">
        <p14:creationId xmlns:p14="http://schemas.microsoft.com/office/powerpoint/2010/main" val="194351089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9460" name="Picture 4" descr="Baby Duck Sparkling – Newfoundland Labrador Liquor Corporation">
            <a:extLst>
              <a:ext uri="{FF2B5EF4-FFF2-40B4-BE49-F238E27FC236}">
                <a16:creationId xmlns:a16="http://schemas.microsoft.com/office/drawing/2014/main" id="{E44AA545-E764-BED4-94C9-3792D47B8B2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066" r="26200"/>
          <a:stretch/>
        </p:blipFill>
        <p:spPr bwMode="auto">
          <a:xfrm>
            <a:off x="317500" y="157655"/>
            <a:ext cx="1413329" cy="41204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adding pomegranate juice mixed on a glass with sugar and water for homemade grenadine">
            <a:extLst>
              <a:ext uri="{FF2B5EF4-FFF2-40B4-BE49-F238E27FC236}">
                <a16:creationId xmlns:a16="http://schemas.microsoft.com/office/drawing/2014/main" id="{9246A07C-30DD-32D3-EFA5-FA86CC282AD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64486" y="762930"/>
            <a:ext cx="3215821" cy="48414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Grape cluster Royalty Free Vector Image - VectorStock">
            <a:extLst>
              <a:ext uri="{FF2B5EF4-FFF2-40B4-BE49-F238E27FC236}">
                <a16:creationId xmlns:a16="http://schemas.microsoft.com/office/drawing/2014/main" id="{2D1240ED-7396-B613-B947-918B9EEB07C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9076"/>
          <a:stretch/>
        </p:blipFill>
        <p:spPr bwMode="auto">
          <a:xfrm>
            <a:off x="48988" y="6523265"/>
            <a:ext cx="2526355" cy="265883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JACK DANIEL'S - OLD 7 American Whisky / Whiskey">
            <a:extLst>
              <a:ext uri="{FF2B5EF4-FFF2-40B4-BE49-F238E27FC236}">
                <a16:creationId xmlns:a16="http://schemas.microsoft.com/office/drawing/2014/main" id="{2894A48B-276F-0C81-2A56-34AFA7ED2C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36168" y="5968092"/>
            <a:ext cx="1282340" cy="378550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EEECFE7-C497-7C8C-3932-8B3E35677D09}"/>
              </a:ext>
            </a:extLst>
          </p:cNvPr>
          <p:cNvSpPr txBox="1"/>
          <p:nvPr/>
        </p:nvSpPr>
        <p:spPr>
          <a:xfrm>
            <a:off x="-234154" y="5473815"/>
            <a:ext cx="4291805" cy="11951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4400" dirty="0">
                <a:solidFill>
                  <a:schemeClr val="bg1"/>
                </a:solidFill>
                <a:latin typeface="VAGRounded BT" panose="020F0702020204020204" pitchFamily="34" charset="0"/>
              </a:rPr>
              <a:t>“Fruit of Vine”</a:t>
            </a:r>
          </a:p>
          <a:p>
            <a:pPr algn="ctr"/>
            <a:r>
              <a:rPr lang="en-US" dirty="0">
                <a:solidFill>
                  <a:schemeClr val="bg1"/>
                </a:solidFill>
                <a:latin typeface="VAGRounded BT" panose="020F0702020204020204" pitchFamily="34" charset="0"/>
              </a:rPr>
              <a:t>Grape Juice</a:t>
            </a:r>
            <a:endParaRPr lang="en-US" sz="3600" dirty="0">
              <a:solidFill>
                <a:schemeClr val="bg1"/>
              </a:solidFill>
              <a:latin typeface="VAGRounded BT" panose="020F0702020204020204" pitchFamily="34" charset="0"/>
            </a:endParaRPr>
          </a:p>
        </p:txBody>
      </p:sp>
      <p:sp>
        <p:nvSpPr>
          <p:cNvPr id="13" name="TextBox 12">
            <a:extLst>
              <a:ext uri="{FF2B5EF4-FFF2-40B4-BE49-F238E27FC236}">
                <a16:creationId xmlns:a16="http://schemas.microsoft.com/office/drawing/2014/main" id="{CA4C4A8E-B100-CD1F-CCB2-683E9B50664A}"/>
              </a:ext>
            </a:extLst>
          </p:cNvPr>
          <p:cNvSpPr txBox="1"/>
          <p:nvPr/>
        </p:nvSpPr>
        <p:spPr>
          <a:xfrm>
            <a:off x="5110843" y="6867706"/>
            <a:ext cx="6525325" cy="28494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1" algn="r"/>
            <a:r>
              <a:rPr lang="en-US" sz="4400" dirty="0">
                <a:solidFill>
                  <a:schemeClr val="bg1"/>
                </a:solidFill>
                <a:latin typeface="VAGRounded BT" panose="020F0702020204020204" pitchFamily="34" charset="0"/>
              </a:rPr>
              <a:t>Scotch, Whisky, Vodka</a:t>
            </a:r>
          </a:p>
          <a:p>
            <a:pPr lvl="1" algn="r"/>
            <a:r>
              <a:rPr lang="en-US" dirty="0">
                <a:solidFill>
                  <a:schemeClr val="bg1"/>
                </a:solidFill>
                <a:latin typeface="VAGRounded BT" panose="020F0702020204020204" pitchFamily="34" charset="0"/>
              </a:rPr>
              <a:t>Not produced or consumed</a:t>
            </a:r>
          </a:p>
          <a:p>
            <a:pPr lvl="1" algn="r"/>
            <a:r>
              <a:rPr lang="en-US" dirty="0">
                <a:solidFill>
                  <a:schemeClr val="bg1"/>
                </a:solidFill>
                <a:latin typeface="VAGRounded BT" panose="020F0702020204020204" pitchFamily="34" charset="0"/>
              </a:rPr>
              <a:t>No Bible reference</a:t>
            </a:r>
          </a:p>
          <a:p>
            <a:pPr lvl="1" algn="r"/>
            <a:r>
              <a:rPr lang="en-US" dirty="0">
                <a:solidFill>
                  <a:schemeClr val="bg1"/>
                </a:solidFill>
                <a:latin typeface="VAGRounded BT" panose="020F0702020204020204" pitchFamily="34" charset="0"/>
              </a:rPr>
              <a:t>Not Biblical “strong drink”</a:t>
            </a:r>
          </a:p>
          <a:p>
            <a:pPr lvl="1" algn="r"/>
            <a:r>
              <a:rPr lang="en-US" dirty="0">
                <a:solidFill>
                  <a:schemeClr val="bg1"/>
                </a:solidFill>
                <a:latin typeface="VAGRounded BT" panose="020F0702020204020204" pitchFamily="34" charset="0"/>
              </a:rPr>
              <a:t>40%</a:t>
            </a:r>
          </a:p>
        </p:txBody>
      </p:sp>
      <p:sp>
        <p:nvSpPr>
          <p:cNvPr id="15" name="TextBox 14">
            <a:extLst>
              <a:ext uri="{FF2B5EF4-FFF2-40B4-BE49-F238E27FC236}">
                <a16:creationId xmlns:a16="http://schemas.microsoft.com/office/drawing/2014/main" id="{A6FDA5C6-CC41-6C15-AAEF-A2A3A4D1C36A}"/>
              </a:ext>
            </a:extLst>
          </p:cNvPr>
          <p:cNvSpPr txBox="1"/>
          <p:nvPr/>
        </p:nvSpPr>
        <p:spPr>
          <a:xfrm>
            <a:off x="2206209" y="2381285"/>
            <a:ext cx="4080293" cy="17466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4400" dirty="0">
                <a:solidFill>
                  <a:schemeClr val="bg1"/>
                </a:solidFill>
                <a:latin typeface="VAGRounded BT" panose="020F0702020204020204" pitchFamily="34" charset="0"/>
              </a:rPr>
              <a:t>“Strong drink”</a:t>
            </a:r>
          </a:p>
          <a:p>
            <a:pPr algn="ctr"/>
            <a:r>
              <a:rPr lang="en-US" sz="3600" dirty="0">
                <a:solidFill>
                  <a:schemeClr val="bg1"/>
                </a:solidFill>
                <a:latin typeface="VAGRounded BT" panose="020F0702020204020204" pitchFamily="34" charset="0"/>
              </a:rPr>
              <a:t>unmixed wine</a:t>
            </a:r>
          </a:p>
          <a:p>
            <a:pPr algn="ctr"/>
            <a:r>
              <a:rPr lang="en-US" dirty="0">
                <a:solidFill>
                  <a:schemeClr val="bg1"/>
                </a:solidFill>
                <a:latin typeface="VAGRounded BT" panose="020F0702020204020204" pitchFamily="34" charset="0"/>
              </a:rPr>
              <a:t>6-8%</a:t>
            </a:r>
            <a:endParaRPr lang="en-US" sz="3600" dirty="0">
              <a:solidFill>
                <a:schemeClr val="bg1"/>
              </a:solidFill>
              <a:latin typeface="VAGRounded BT" panose="020F0702020204020204" pitchFamily="34" charset="0"/>
            </a:endParaRPr>
          </a:p>
        </p:txBody>
      </p:sp>
      <p:sp>
        <p:nvSpPr>
          <p:cNvPr id="17" name="TextBox 16">
            <a:extLst>
              <a:ext uri="{FF2B5EF4-FFF2-40B4-BE49-F238E27FC236}">
                <a16:creationId xmlns:a16="http://schemas.microsoft.com/office/drawing/2014/main" id="{70EEDA99-64C4-677B-C843-13CDEBA25203}"/>
              </a:ext>
            </a:extLst>
          </p:cNvPr>
          <p:cNvSpPr txBox="1"/>
          <p:nvPr/>
        </p:nvSpPr>
        <p:spPr>
          <a:xfrm>
            <a:off x="4735287" y="3747408"/>
            <a:ext cx="5617030" cy="17466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US" sz="4400" dirty="0">
                <a:solidFill>
                  <a:schemeClr val="bg1"/>
                </a:solidFill>
                <a:latin typeface="VAGRounded BT" panose="020F0702020204020204" pitchFamily="34" charset="0"/>
              </a:rPr>
              <a:t>“Wine”</a:t>
            </a:r>
          </a:p>
          <a:p>
            <a:pPr algn="r"/>
            <a:r>
              <a:rPr lang="en-US" sz="3600" dirty="0">
                <a:solidFill>
                  <a:schemeClr val="bg1"/>
                </a:solidFill>
                <a:latin typeface="VAGRounded BT" panose="020F0702020204020204" pitchFamily="34" charset="0"/>
              </a:rPr>
              <a:t>Water-mixed wine &lt;2%</a:t>
            </a:r>
          </a:p>
          <a:p>
            <a:pPr algn="r"/>
            <a:r>
              <a:rPr lang="en-US" dirty="0">
                <a:solidFill>
                  <a:schemeClr val="bg1"/>
                </a:solidFill>
                <a:latin typeface="VAGRounded BT" panose="020F0702020204020204" pitchFamily="34" charset="0"/>
              </a:rPr>
              <a:t>Raisin Wine 0%</a:t>
            </a:r>
            <a:endParaRPr lang="en-US" sz="3600" dirty="0">
              <a:solidFill>
                <a:schemeClr val="bg1"/>
              </a:solidFill>
              <a:latin typeface="VAGRounded BT" panose="020F0702020204020204" pitchFamily="34" charset="0"/>
            </a:endParaRPr>
          </a:p>
        </p:txBody>
      </p:sp>
      <p:pic>
        <p:nvPicPr>
          <p:cNvPr id="18" name="Picture 2" descr="HEINEKEN- 330ml Bottle – The Imperial Tandoor">
            <a:extLst>
              <a:ext uri="{FF2B5EF4-FFF2-40B4-BE49-F238E27FC236}">
                <a16:creationId xmlns:a16="http://schemas.microsoft.com/office/drawing/2014/main" id="{AC5ADA86-7D0C-3CBB-5DE7-08EF59755C8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3211" t="9294" r="32665" b="7910"/>
          <a:stretch/>
        </p:blipFill>
        <p:spPr bwMode="auto">
          <a:xfrm>
            <a:off x="1730829" y="1690005"/>
            <a:ext cx="800631" cy="25935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86BA0E5-DE31-8C03-0A61-45B8B8BBA0A2}"/>
              </a:ext>
            </a:extLst>
          </p:cNvPr>
          <p:cNvSpPr txBox="1"/>
          <p:nvPr/>
        </p:nvSpPr>
        <p:spPr>
          <a:xfrm>
            <a:off x="225085" y="-103600"/>
            <a:ext cx="12685259" cy="1754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gn="ctr">
              <a:lnSpc>
                <a:spcPct val="100000"/>
              </a:lnSpc>
              <a:spcBef>
                <a:spcPts val="0"/>
              </a:spcBef>
              <a:spcAft>
                <a:spcPts val="0"/>
              </a:spcAft>
            </a:pPr>
            <a:r>
              <a:rPr lang="en-CA" sz="7200" dirty="0">
                <a:solidFill>
                  <a:schemeClr val="bg1"/>
                </a:solidFill>
                <a:latin typeface="VAGRounded BT" panose="020F0702020204020204" pitchFamily="34" charset="0"/>
                <a:ea typeface="Calibri" panose="020F0502020204030204" pitchFamily="34" charset="0"/>
              </a:rPr>
              <a:t>Wine in the Bible</a:t>
            </a:r>
          </a:p>
          <a:p>
            <a:pPr marL="0" marR="0" algn="ctr">
              <a:lnSpc>
                <a:spcPct val="100000"/>
              </a:lnSpc>
              <a:spcBef>
                <a:spcPts val="0"/>
              </a:spcBef>
              <a:spcAft>
                <a:spcPts val="0"/>
              </a:spcAft>
            </a:pPr>
            <a:r>
              <a:rPr lang="en-CA" sz="3200" dirty="0">
                <a:solidFill>
                  <a:schemeClr val="bg1"/>
                </a:solidFill>
                <a:latin typeface="VAGRounded BT" panose="020F0702020204020204" pitchFamily="34" charset="0"/>
                <a:ea typeface="Calibri" panose="020F0502020204030204" pitchFamily="34" charset="0"/>
              </a:rPr>
              <a:t>“</a:t>
            </a:r>
            <a:r>
              <a:rPr lang="en-CA" sz="3200" dirty="0" err="1">
                <a:solidFill>
                  <a:schemeClr val="bg1"/>
                </a:solidFill>
                <a:latin typeface="VAGRounded BT" panose="020F0702020204020204" pitchFamily="34" charset="0"/>
                <a:ea typeface="Calibri" panose="020F0502020204030204" pitchFamily="34" charset="0"/>
              </a:rPr>
              <a:t>Oinos</a:t>
            </a:r>
            <a:r>
              <a:rPr lang="en-CA" sz="3200" dirty="0">
                <a:solidFill>
                  <a:schemeClr val="bg1"/>
                </a:solidFill>
                <a:latin typeface="VAGRounded BT" panose="020F0702020204020204" pitchFamily="34" charset="0"/>
                <a:ea typeface="Calibri" panose="020F0502020204030204" pitchFamily="34" charset="0"/>
              </a:rPr>
              <a:t>” default/popular usage, exceptions exist.</a:t>
            </a:r>
            <a:endParaRPr lang="en-CA" sz="5400" dirty="0">
              <a:solidFill>
                <a:schemeClr val="bg1"/>
              </a:solidFill>
              <a:latin typeface="VAGRounded BT" panose="020F0702020204020204" pitchFamily="34" charset="0"/>
              <a:ea typeface="Calibri" panose="020F0502020204030204" pitchFamily="34" charset="0"/>
            </a:endParaRPr>
          </a:p>
        </p:txBody>
      </p:sp>
      <p:sp>
        <p:nvSpPr>
          <p:cNvPr id="19" name="TextBox 18">
            <a:extLst>
              <a:ext uri="{FF2B5EF4-FFF2-40B4-BE49-F238E27FC236}">
                <a16:creationId xmlns:a16="http://schemas.microsoft.com/office/drawing/2014/main" id="{D3C19C59-1718-3537-7B55-712A5F545200}"/>
              </a:ext>
            </a:extLst>
          </p:cNvPr>
          <p:cNvSpPr txBox="1"/>
          <p:nvPr/>
        </p:nvSpPr>
        <p:spPr>
          <a:xfrm>
            <a:off x="0" y="9227869"/>
            <a:ext cx="6780438"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a:lnSpc>
                <a:spcPct val="100000"/>
              </a:lnSpc>
            </a:pPr>
            <a:r>
              <a:rPr lang="en-CA" sz="2800" dirty="0">
                <a:solidFill>
                  <a:srgbClr val="FF0000"/>
                </a:solidFill>
                <a:latin typeface="VAGRounded BT" panose="020F0702020204020204" pitchFamily="34" charset="0"/>
                <a:ea typeface="Calibri" panose="020F0502020204030204" pitchFamily="34" charset="0"/>
              </a:rPr>
              <a:t>Steven Rudd March 2024, www.bible.ca</a:t>
            </a:r>
            <a:endParaRPr lang="en-CA" sz="2800" dirty="0">
              <a:solidFill>
                <a:srgbClr val="FF0000"/>
              </a:solidFill>
            </a:endParaRPr>
          </a:p>
        </p:txBody>
      </p:sp>
      <p:sp>
        <p:nvSpPr>
          <p:cNvPr id="6" name="TextBox 5">
            <a:extLst>
              <a:ext uri="{FF2B5EF4-FFF2-40B4-BE49-F238E27FC236}">
                <a16:creationId xmlns:a16="http://schemas.microsoft.com/office/drawing/2014/main" id="{535DF2FC-4F29-0C13-2D81-9A9D7EB7A634}"/>
              </a:ext>
            </a:extLst>
          </p:cNvPr>
          <p:cNvSpPr txBox="1"/>
          <p:nvPr/>
        </p:nvSpPr>
        <p:spPr>
          <a:xfrm>
            <a:off x="11620958" y="7801581"/>
            <a:ext cx="1147082" cy="22159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00000"/>
              </a:lnSpc>
            </a:pPr>
            <a:r>
              <a:rPr lang="en-CA" sz="13800" dirty="0">
                <a:ln w="34925">
                  <a:solidFill>
                    <a:srgbClr val="FFFFFF"/>
                  </a:solidFill>
                </a:ln>
                <a:solidFill>
                  <a:srgbClr val="FF0000"/>
                </a:solidFill>
                <a:latin typeface="Calibri" panose="020F0502020204030204" pitchFamily="34" charset="0"/>
                <a:ea typeface="Calibri" panose="020F0502020204030204" pitchFamily="34" charset="0"/>
                <a:cs typeface="Calibri" panose="020F0502020204030204" pitchFamily="34" charset="0"/>
              </a:rPr>
              <a:t>X</a:t>
            </a:r>
            <a:endParaRPr lang="en-CA" sz="4800" dirty="0">
              <a:ln w="34925">
                <a:solidFill>
                  <a:srgbClr val="FFFFFF"/>
                </a:solidFill>
              </a:ln>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49840664"/>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2" descr="122,507 Woman Shopping Cart Images, Stock Photos, 3D objects ...">
            <a:extLst>
              <a:ext uri="{FF2B5EF4-FFF2-40B4-BE49-F238E27FC236}">
                <a16:creationId xmlns:a16="http://schemas.microsoft.com/office/drawing/2014/main" id="{7D1F746E-96B2-9375-EFD1-7DC9D4EF17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419" r="28120" b="8776"/>
          <a:stretch/>
        </p:blipFill>
        <p:spPr bwMode="auto">
          <a:xfrm>
            <a:off x="-114300" y="5559880"/>
            <a:ext cx="4708661" cy="41855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Baby Duck Sparkling – Newfoundland Labrador Liquor Corporation">
            <a:extLst>
              <a:ext uri="{FF2B5EF4-FFF2-40B4-BE49-F238E27FC236}">
                <a16:creationId xmlns:a16="http://schemas.microsoft.com/office/drawing/2014/main" id="{B5B31451-68F8-C03E-56B7-E698505DC8F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066" r="26200"/>
          <a:stretch/>
        </p:blipFill>
        <p:spPr bwMode="auto">
          <a:xfrm>
            <a:off x="2952165" y="4103286"/>
            <a:ext cx="1130883" cy="32970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dding pomegranate juice mixed on a glass with sugar and water for homemade grenadine">
            <a:extLst>
              <a:ext uri="{FF2B5EF4-FFF2-40B4-BE49-F238E27FC236}">
                <a16:creationId xmlns:a16="http://schemas.microsoft.com/office/drawing/2014/main" id="{14376FF2-6767-6C68-5744-7B9C413A3E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7646" y="31104"/>
            <a:ext cx="5022661" cy="75616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070871C-0B30-A856-19DA-90BAA282C7C6}"/>
              </a:ext>
            </a:extLst>
          </p:cNvPr>
          <p:cNvSpPr txBox="1"/>
          <p:nvPr/>
        </p:nvSpPr>
        <p:spPr>
          <a:xfrm>
            <a:off x="349340" y="181131"/>
            <a:ext cx="8272145" cy="5016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0000"/>
              </a:lnSpc>
              <a:spcBef>
                <a:spcPts val="0"/>
              </a:spcBef>
              <a:spcAft>
                <a:spcPts val="0"/>
              </a:spcAft>
            </a:pPr>
            <a:r>
              <a:rPr lang="en-US" sz="3200" dirty="0">
                <a:solidFill>
                  <a:schemeClr val="bg1"/>
                </a:solidFill>
                <a:latin typeface="VAGRounded BT" panose="020F0702020204020204" pitchFamily="34" charset="0"/>
                <a:ea typeface="Calibri" panose="020F0502020204030204" pitchFamily="34" charset="0"/>
              </a:rPr>
              <a:t>“</a:t>
            </a:r>
            <a:r>
              <a:rPr lang="en-US" sz="3200" dirty="0">
                <a:solidFill>
                  <a:schemeClr val="bg1"/>
                </a:solidFill>
                <a:effectLst/>
                <a:latin typeface="VAGRounded BT" panose="020F0702020204020204" pitchFamily="34" charset="0"/>
                <a:ea typeface="Calibri" panose="020F0502020204030204" pitchFamily="34" charset="0"/>
              </a:rPr>
              <a:t>She (wisdom) has </a:t>
            </a:r>
            <a:r>
              <a:rPr lang="en-US" sz="3200" dirty="0">
                <a:solidFill>
                  <a:srgbClr val="FF0000"/>
                </a:solidFill>
                <a:effectLst/>
                <a:latin typeface="VAGRounded BT" panose="020F0702020204020204" pitchFamily="34" charset="0"/>
                <a:ea typeface="Calibri" panose="020F0502020204030204" pitchFamily="34" charset="0"/>
              </a:rPr>
              <a:t>prepared her food</a:t>
            </a:r>
            <a:r>
              <a:rPr lang="en-US" sz="3200" dirty="0">
                <a:solidFill>
                  <a:schemeClr val="bg1"/>
                </a:solidFill>
                <a:effectLst/>
                <a:latin typeface="VAGRounded BT" panose="020F0702020204020204" pitchFamily="34" charset="0"/>
                <a:ea typeface="Calibri" panose="020F0502020204030204" pitchFamily="34" charset="0"/>
              </a:rPr>
              <a:t>, she has </a:t>
            </a:r>
            <a:r>
              <a:rPr lang="en-US" sz="3200" dirty="0">
                <a:solidFill>
                  <a:srgbClr val="FF0000"/>
                </a:solidFill>
                <a:effectLst/>
                <a:latin typeface="VAGRounded BT" panose="020F0702020204020204" pitchFamily="34" charset="0"/>
                <a:ea typeface="Calibri" panose="020F0502020204030204" pitchFamily="34" charset="0"/>
              </a:rPr>
              <a:t>mixed her wine</a:t>
            </a:r>
            <a:r>
              <a:rPr lang="en-US" sz="3200" dirty="0">
                <a:solidFill>
                  <a:schemeClr val="bg1"/>
                </a:solidFill>
                <a:effectLst/>
                <a:latin typeface="VAGRounded BT" panose="020F0702020204020204" pitchFamily="34" charset="0"/>
                <a:ea typeface="Calibri" panose="020F0502020204030204" pitchFamily="34" charset="0"/>
              </a:rPr>
              <a:t>; She has also </a:t>
            </a:r>
            <a:r>
              <a:rPr lang="en-US" sz="3200" dirty="0">
                <a:solidFill>
                  <a:srgbClr val="FF0000"/>
                </a:solidFill>
                <a:effectLst/>
                <a:latin typeface="VAGRounded BT" panose="020F0702020204020204" pitchFamily="34" charset="0"/>
                <a:ea typeface="Calibri" panose="020F0502020204030204" pitchFamily="34" charset="0"/>
              </a:rPr>
              <a:t>set her table. </a:t>
            </a:r>
            <a:r>
              <a:rPr lang="en-US" sz="3200" dirty="0">
                <a:solidFill>
                  <a:schemeClr val="bg1"/>
                </a:solidFill>
                <a:latin typeface="VAGRounded BT" panose="020F0702020204020204" pitchFamily="34" charset="0"/>
                <a:ea typeface="Calibri" panose="020F0502020204030204" pitchFamily="34" charset="0"/>
              </a:rPr>
              <a:t>… </a:t>
            </a:r>
            <a:r>
              <a:rPr lang="en-US" sz="3200" dirty="0">
                <a:solidFill>
                  <a:schemeClr val="bg1"/>
                </a:solidFill>
                <a:effectLst/>
                <a:latin typeface="VAGRounded BT" panose="020F0702020204020204" pitchFamily="34" charset="0"/>
                <a:ea typeface="Calibri" panose="020F0502020204030204" pitchFamily="34" charset="0"/>
              </a:rPr>
              <a:t>Come, eat of my food and </a:t>
            </a:r>
            <a:r>
              <a:rPr lang="en-US" sz="3200" dirty="0">
                <a:solidFill>
                  <a:srgbClr val="FF0000"/>
                </a:solidFill>
                <a:effectLst/>
                <a:latin typeface="VAGRounded BT" panose="020F0702020204020204" pitchFamily="34" charset="0"/>
                <a:ea typeface="Calibri" panose="020F0502020204030204" pitchFamily="34" charset="0"/>
              </a:rPr>
              <a:t>drink of the wine I have mixed.</a:t>
            </a:r>
            <a:r>
              <a:rPr lang="en-US" sz="3200" dirty="0">
                <a:solidFill>
                  <a:schemeClr val="bg1"/>
                </a:solidFill>
                <a:effectLst/>
                <a:latin typeface="VAGRounded BT" panose="020F0702020204020204" pitchFamily="34" charset="0"/>
                <a:ea typeface="Calibri" panose="020F0502020204030204" pitchFamily="34" charset="0"/>
              </a:rPr>
              <a:t>” (Prov 9:2,5)</a:t>
            </a:r>
            <a:endParaRPr lang="en-CA" sz="3200" dirty="0">
              <a:solidFill>
                <a:schemeClr val="bg1"/>
              </a:solidFill>
              <a:effectLst/>
              <a:latin typeface="VAGRounded BT" panose="020F0702020204020204" pitchFamily="34" charset="0"/>
              <a:ea typeface="Calibri" panose="020F0502020204030204" pitchFamily="34" charset="0"/>
            </a:endParaRPr>
          </a:p>
          <a:p>
            <a:pPr marL="0" marR="0">
              <a:lnSpc>
                <a:spcPct val="100000"/>
              </a:lnSpc>
              <a:spcBef>
                <a:spcPts val="0"/>
              </a:spcBef>
              <a:spcAft>
                <a:spcPts val="0"/>
              </a:spcAft>
            </a:pPr>
            <a:endParaRPr lang="en-CA" sz="3200" dirty="0">
              <a:solidFill>
                <a:schemeClr val="bg1"/>
              </a:solidFill>
              <a:effectLst/>
              <a:latin typeface="VAGRounded BT" panose="020F0702020204020204" pitchFamily="34" charset="0"/>
              <a:ea typeface="Calibri" panose="020F0502020204030204" pitchFamily="34" charset="0"/>
            </a:endParaRPr>
          </a:p>
          <a:p>
            <a:pPr marL="0" marR="0">
              <a:lnSpc>
                <a:spcPct val="100000"/>
              </a:lnSpc>
              <a:spcBef>
                <a:spcPts val="0"/>
              </a:spcBef>
              <a:spcAft>
                <a:spcPts val="0"/>
              </a:spcAft>
            </a:pPr>
            <a:r>
              <a:rPr lang="en-CA" sz="3200" dirty="0">
                <a:solidFill>
                  <a:schemeClr val="bg1"/>
                </a:solidFill>
                <a:effectLst/>
                <a:latin typeface="VAGRounded BT" panose="020F0702020204020204" pitchFamily="34" charset="0"/>
                <a:ea typeface="Calibri" panose="020F0502020204030204" pitchFamily="34" charset="0"/>
              </a:rPr>
              <a:t>“</a:t>
            </a:r>
            <a:r>
              <a:rPr lang="en-US" sz="3200" dirty="0">
                <a:solidFill>
                  <a:schemeClr val="bg1"/>
                </a:solidFill>
                <a:effectLst/>
                <a:latin typeface="VAGRounded BT" panose="020F0702020204020204" pitchFamily="34" charset="0"/>
                <a:ea typeface="Calibri" panose="020F0502020204030204" pitchFamily="34" charset="0"/>
              </a:rPr>
              <a:t>You may spend the money for whatever your heart desires: for oxen, or sheep, or</a:t>
            </a:r>
            <a:r>
              <a:rPr lang="en-US" sz="3200" dirty="0">
                <a:solidFill>
                  <a:srgbClr val="FF0000"/>
                </a:solidFill>
                <a:effectLst/>
                <a:latin typeface="VAGRounded BT" panose="020F0702020204020204" pitchFamily="34" charset="0"/>
                <a:ea typeface="Calibri" panose="020F0502020204030204" pitchFamily="34" charset="0"/>
              </a:rPr>
              <a:t> [mixed] wine, or strong drink [unmixed wine]</a:t>
            </a:r>
            <a:r>
              <a:rPr lang="en-US" sz="3200" dirty="0">
                <a:solidFill>
                  <a:schemeClr val="bg1"/>
                </a:solidFill>
                <a:effectLst/>
                <a:latin typeface="VAGRounded BT" panose="020F0702020204020204" pitchFamily="34" charset="0"/>
                <a:ea typeface="Calibri" panose="020F0502020204030204" pitchFamily="34" charset="0"/>
              </a:rPr>
              <a:t>, or whatever your heart desires</a:t>
            </a:r>
            <a:r>
              <a:rPr lang="en-US" sz="3200" dirty="0">
                <a:solidFill>
                  <a:schemeClr val="bg1"/>
                </a:solidFill>
                <a:latin typeface="VAGRounded BT" panose="020F0702020204020204" pitchFamily="34" charset="0"/>
                <a:ea typeface="Calibri" panose="020F0502020204030204" pitchFamily="34" charset="0"/>
              </a:rPr>
              <a:t>. </a:t>
            </a:r>
            <a:r>
              <a:rPr lang="en-CA" sz="3200" dirty="0">
                <a:solidFill>
                  <a:schemeClr val="bg1"/>
                </a:solidFill>
                <a:effectLst/>
                <a:latin typeface="VAGRounded BT" panose="020F0702020204020204" pitchFamily="34" charset="0"/>
                <a:ea typeface="Calibri" panose="020F0502020204030204" pitchFamily="34" charset="0"/>
              </a:rPr>
              <a:t>(</a:t>
            </a:r>
            <a:r>
              <a:rPr lang="en-US" sz="3200" dirty="0">
                <a:solidFill>
                  <a:schemeClr val="bg1"/>
                </a:solidFill>
                <a:effectLst/>
                <a:latin typeface="VAGRounded BT" panose="020F0702020204020204" pitchFamily="34" charset="0"/>
                <a:ea typeface="Calibri" panose="020F0502020204030204" pitchFamily="34" charset="0"/>
              </a:rPr>
              <a:t>Deut 14:26</a:t>
            </a:r>
            <a:r>
              <a:rPr lang="en-CA" sz="3200" dirty="0">
                <a:solidFill>
                  <a:schemeClr val="bg1"/>
                </a:solidFill>
                <a:effectLst/>
                <a:latin typeface="VAGRounded BT" panose="020F0702020204020204" pitchFamily="34" charset="0"/>
                <a:ea typeface="Calibri" panose="020F0502020204030204" pitchFamily="34" charset="0"/>
              </a:rPr>
              <a:t>)</a:t>
            </a:r>
          </a:p>
        </p:txBody>
      </p:sp>
      <p:sp>
        <p:nvSpPr>
          <p:cNvPr id="7" name="TextBox 6">
            <a:extLst>
              <a:ext uri="{FF2B5EF4-FFF2-40B4-BE49-F238E27FC236}">
                <a16:creationId xmlns:a16="http://schemas.microsoft.com/office/drawing/2014/main" id="{3F3F06FD-575D-57AA-1D28-7A209816658E}"/>
              </a:ext>
            </a:extLst>
          </p:cNvPr>
          <p:cNvSpPr txBox="1"/>
          <p:nvPr/>
        </p:nvSpPr>
        <p:spPr>
          <a:xfrm>
            <a:off x="4083048" y="7345072"/>
            <a:ext cx="9021537" cy="2308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0000"/>
              </a:lnSpc>
              <a:spcBef>
                <a:spcPts val="0"/>
              </a:spcBef>
              <a:spcAft>
                <a:spcPts val="0"/>
              </a:spcAft>
            </a:pPr>
            <a:r>
              <a:rPr lang="en-CA" dirty="0">
                <a:solidFill>
                  <a:schemeClr val="bg1"/>
                </a:solidFill>
                <a:effectLst/>
                <a:latin typeface="VAGRounded BT" panose="020F0702020204020204" pitchFamily="34" charset="0"/>
                <a:ea typeface="Times New Roman" panose="02020603050405020304" pitchFamily="18" charset="0"/>
              </a:rPr>
              <a:t>Unmixed wine was commonly purchased by Jews as a standard grocery item which they would </a:t>
            </a:r>
            <a:r>
              <a:rPr lang="en-CA" dirty="0">
                <a:solidFill>
                  <a:srgbClr val="FF0000"/>
                </a:solidFill>
                <a:effectLst/>
                <a:latin typeface="VAGRounded BT" panose="020F0702020204020204" pitchFamily="34" charset="0"/>
                <a:ea typeface="Times New Roman" panose="02020603050405020304" pitchFamily="18" charset="0"/>
              </a:rPr>
              <a:t>mix with water </a:t>
            </a:r>
            <a:r>
              <a:rPr lang="en-CA" dirty="0">
                <a:solidFill>
                  <a:schemeClr val="bg1"/>
                </a:solidFill>
                <a:latin typeface="VAGRounded BT" panose="020F0702020204020204" pitchFamily="34" charset="0"/>
                <a:ea typeface="Times New Roman" panose="02020603050405020304" pitchFamily="18" charset="0"/>
              </a:rPr>
              <a:t>just before serve time </a:t>
            </a:r>
            <a:r>
              <a:rPr lang="en-CA" dirty="0">
                <a:solidFill>
                  <a:schemeClr val="bg1"/>
                </a:solidFill>
                <a:effectLst/>
                <a:latin typeface="VAGRounded BT" panose="020F0702020204020204" pitchFamily="34" charset="0"/>
                <a:ea typeface="Times New Roman" panose="02020603050405020304" pitchFamily="18" charset="0"/>
              </a:rPr>
              <a:t>at the dinner table.</a:t>
            </a:r>
          </a:p>
        </p:txBody>
      </p:sp>
      <p:sp>
        <p:nvSpPr>
          <p:cNvPr id="9" name="TextBox 8">
            <a:extLst>
              <a:ext uri="{FF2B5EF4-FFF2-40B4-BE49-F238E27FC236}">
                <a16:creationId xmlns:a16="http://schemas.microsoft.com/office/drawing/2014/main" id="{46C947E5-937D-E4C1-3B1C-668BA579E710}"/>
              </a:ext>
            </a:extLst>
          </p:cNvPr>
          <p:cNvSpPr txBox="1"/>
          <p:nvPr/>
        </p:nvSpPr>
        <p:spPr>
          <a:xfrm>
            <a:off x="4594361" y="5197889"/>
            <a:ext cx="4402591" cy="11951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solidFill>
                  <a:schemeClr val="bg1"/>
                </a:solidFill>
                <a:latin typeface="VAGRounded BT" panose="020F0702020204020204" pitchFamily="34" charset="0"/>
                <a:ea typeface="Calibri" panose="020F0502020204030204" pitchFamily="34" charset="0"/>
              </a:rPr>
              <a:t>Wine was added</a:t>
            </a:r>
            <a:r>
              <a:rPr lang="en-CA" dirty="0">
                <a:solidFill>
                  <a:schemeClr val="bg1"/>
                </a:solidFill>
                <a:latin typeface="VAGRounded BT" panose="020F0702020204020204" pitchFamily="34" charset="0"/>
                <a:ea typeface="Calibri" panose="020F0502020204030204" pitchFamily="34" charset="0"/>
              </a:rPr>
              <a:t> to a glass of water</a:t>
            </a:r>
            <a:endParaRPr lang="en-US" dirty="0">
              <a:solidFill>
                <a:schemeClr val="bg1"/>
              </a:solidFill>
              <a:latin typeface="VAGRounded BT" panose="020F0702020204020204" pitchFamily="34" charset="0"/>
              <a:ea typeface="Calibri" panose="020F0502020204030204" pitchFamily="34" charset="0"/>
            </a:endParaRPr>
          </a:p>
        </p:txBody>
      </p:sp>
    </p:spTree>
    <p:extLst>
      <p:ext uri="{BB962C8B-B14F-4D97-AF65-F5344CB8AC3E}">
        <p14:creationId xmlns:p14="http://schemas.microsoft.com/office/powerpoint/2010/main" val="103461855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4" descr="adding pomegranate juice mixed on a glass with sugar and water for homemade grenadine">
            <a:extLst>
              <a:ext uri="{FF2B5EF4-FFF2-40B4-BE49-F238E27FC236}">
                <a16:creationId xmlns:a16="http://schemas.microsoft.com/office/drawing/2014/main" id="{6181D5D8-1AAD-502F-CBA7-1572DD97D7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3957" y="762930"/>
            <a:ext cx="2546350" cy="3833563"/>
          </a:xfrm>
          <a:prstGeom prst="rect">
            <a:avLst/>
          </a:prstGeom>
          <a:noFill/>
          <a:extLst>
            <a:ext uri="{909E8E84-426E-40DD-AFC4-6F175D3DCCD1}">
              <a14:hiddenFill xmlns:a14="http://schemas.microsoft.com/office/drawing/2010/main">
                <a:solidFill>
                  <a:srgbClr val="FFFFFF"/>
                </a:solidFill>
              </a14:hiddenFill>
            </a:ext>
          </a:extLst>
        </p:spPr>
      </p:pic>
      <p:sp>
        <p:nvSpPr>
          <p:cNvPr id="214" name="Proverbs 23"/>
          <p:cNvSpPr txBox="1"/>
          <p:nvPr/>
        </p:nvSpPr>
        <p:spPr>
          <a:xfrm>
            <a:off x="105712" y="15852"/>
            <a:ext cx="12569080" cy="35476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marL="0">
              <a:lnSpc>
                <a:spcPct val="100000"/>
              </a:lnSpc>
              <a:tabLst/>
              <a:defRPr sz="5400">
                <a:solidFill>
                  <a:srgbClr val="FFFFFF"/>
                </a:solidFill>
                <a:latin typeface="Papyrus"/>
                <a:ea typeface="Papyrus"/>
                <a:cs typeface="Papyrus"/>
                <a:sym typeface="Papyrus"/>
              </a:defRPr>
            </a:lvl1pPr>
          </a:lstStyle>
          <a:p>
            <a:r>
              <a:rPr lang="en-US" sz="6000" dirty="0">
                <a:solidFill>
                  <a:schemeClr val="bg1"/>
                </a:solidFill>
                <a:latin typeface="VAGRounded BT" panose="020F0702020204020204" pitchFamily="34" charset="0"/>
              </a:rPr>
              <a:t>“Strong drink” was unmixed wine</a:t>
            </a:r>
          </a:p>
          <a:p>
            <a:pPr algn="r"/>
            <a:endParaRPr lang="en-US" dirty="0">
              <a:latin typeface="VAGRounded BT" panose="020F0702020204020204" pitchFamily="34" charset="0"/>
            </a:endParaRPr>
          </a:p>
          <a:p>
            <a:pPr algn="r"/>
            <a:r>
              <a:rPr lang="en-US" dirty="0">
                <a:solidFill>
                  <a:schemeClr val="bg1"/>
                </a:solidFill>
                <a:latin typeface="VAGRounded BT" panose="020F0702020204020204" pitchFamily="34" charset="0"/>
              </a:rPr>
              <a:t>“Wine” was           </a:t>
            </a:r>
          </a:p>
          <a:p>
            <a:pPr algn="r"/>
            <a:r>
              <a:rPr lang="en-US" dirty="0">
                <a:solidFill>
                  <a:schemeClr val="bg1"/>
                </a:solidFill>
                <a:latin typeface="VAGRounded BT" panose="020F0702020204020204" pitchFamily="34" charset="0"/>
              </a:rPr>
              <a:t>mixed wine          </a:t>
            </a:r>
          </a:p>
        </p:txBody>
      </p:sp>
      <p:pic>
        <p:nvPicPr>
          <p:cNvPr id="5" name="Picture 2" descr="Grape cluster Royalty Free Vector Image - VectorStock">
            <a:extLst>
              <a:ext uri="{FF2B5EF4-FFF2-40B4-BE49-F238E27FC236}">
                <a16:creationId xmlns:a16="http://schemas.microsoft.com/office/drawing/2014/main" id="{EF84C367-1504-D814-8952-55F75929ABD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076"/>
          <a:stretch/>
        </p:blipFill>
        <p:spPr bwMode="auto">
          <a:xfrm>
            <a:off x="9568543" y="6162925"/>
            <a:ext cx="3411764" cy="35906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6B227D4-E43F-D4EB-8734-B42BB718702C}"/>
              </a:ext>
            </a:extLst>
          </p:cNvPr>
          <p:cNvSpPr txBox="1"/>
          <p:nvPr/>
        </p:nvSpPr>
        <p:spPr>
          <a:xfrm>
            <a:off x="0" y="5427489"/>
            <a:ext cx="12428220"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tab pos="673100" algn="l"/>
              </a:tabLst>
            </a:pPr>
            <a:r>
              <a:rPr lang="en-US" sz="5400" dirty="0">
                <a:solidFill>
                  <a:schemeClr val="bg1"/>
                </a:solidFill>
              </a:rPr>
              <a:t>“Your navel is like a round goblet which never lacks </a:t>
            </a:r>
            <a:r>
              <a:rPr lang="en-US" sz="5400" dirty="0">
                <a:solidFill>
                  <a:srgbClr val="FF0000"/>
                </a:solidFill>
              </a:rPr>
              <a:t>mixed wine</a:t>
            </a:r>
            <a:r>
              <a:rPr lang="en-US" sz="5400" dirty="0">
                <a:solidFill>
                  <a:schemeClr val="bg1"/>
                </a:solidFill>
              </a:rPr>
              <a:t>.” (SOS 7:2)</a:t>
            </a:r>
          </a:p>
        </p:txBody>
      </p:sp>
      <p:pic>
        <p:nvPicPr>
          <p:cNvPr id="2" name="Picture 4" descr="Baby Duck Sparkling – Newfoundland Labrador Liquor Corporation">
            <a:extLst>
              <a:ext uri="{FF2B5EF4-FFF2-40B4-BE49-F238E27FC236}">
                <a16:creationId xmlns:a16="http://schemas.microsoft.com/office/drawing/2014/main" id="{A6F1FE10-49A5-8C4F-5871-FB455856188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066" r="26200"/>
          <a:stretch/>
        </p:blipFill>
        <p:spPr bwMode="auto">
          <a:xfrm>
            <a:off x="494716" y="895583"/>
            <a:ext cx="1252441" cy="3651400"/>
          </a:xfrm>
          <a:prstGeom prst="rect">
            <a:avLst/>
          </a:prstGeom>
          <a:noFill/>
          <a:extLst>
            <a:ext uri="{909E8E84-426E-40DD-AFC4-6F175D3DCCD1}">
              <a14:hiddenFill xmlns:a14="http://schemas.microsoft.com/office/drawing/2010/main">
                <a:solidFill>
                  <a:srgbClr val="FFFFFF"/>
                </a:solidFill>
              </a14:hiddenFill>
            </a:ext>
          </a:extLst>
        </p:spPr>
      </p:pic>
      <p:sp>
        <p:nvSpPr>
          <p:cNvPr id="6" name="Arrow: Bent 5">
            <a:extLst>
              <a:ext uri="{FF2B5EF4-FFF2-40B4-BE49-F238E27FC236}">
                <a16:creationId xmlns:a16="http://schemas.microsoft.com/office/drawing/2014/main" id="{6F4BF212-5D77-1B21-33FE-986D88BEFF9E}"/>
              </a:ext>
            </a:extLst>
          </p:cNvPr>
          <p:cNvSpPr/>
          <p:nvPr/>
        </p:nvSpPr>
        <p:spPr>
          <a:xfrm rot="10800000">
            <a:off x="1738990" y="930727"/>
            <a:ext cx="2596243" cy="2857502"/>
          </a:xfrm>
          <a:prstGeom prst="bentArrow">
            <a:avLst/>
          </a:prstGeom>
          <a:solidFill>
            <a:srgbClr val="FF0000"/>
          </a:solidFill>
          <a:ln w="25400" cap="flat">
            <a:solidFill>
              <a:srgbClr val="824828"/>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139700" marR="0" indent="0" algn="l" defTabSz="457200" rtl="0" fontAlgn="auto" latinLnBrk="0" hangingPunct="0">
              <a:lnSpc>
                <a:spcPts val="4300"/>
              </a:lnSpc>
              <a:spcBef>
                <a:spcPts val="0"/>
              </a:spcBef>
              <a:spcAft>
                <a:spcPts val="0"/>
              </a:spcAft>
              <a:buClrTx/>
              <a:buSzTx/>
              <a:buFontTx/>
              <a:buNone/>
              <a:tabLst>
                <a:tab pos="673100" algn="l"/>
              </a:tabLst>
            </a:pPr>
            <a:endParaRPr kumimoji="0" lang="en-CA" sz="3600" b="0" i="0" u="none" strike="noStrike" cap="none" spc="0" normalizeH="0" baseline="0">
              <a:ln>
                <a:noFill/>
              </a:ln>
              <a:solidFill>
                <a:srgbClr val="483F36"/>
              </a:solidFill>
              <a:effectLst>
                <a:outerShdw blurRad="38100" dist="12700" dir="5400000" rotWithShape="0">
                  <a:srgbClr val="000000">
                    <a:alpha val="50000"/>
                  </a:srgbClr>
                </a:outerShdw>
              </a:effectLst>
              <a:uFillTx/>
              <a:latin typeface="+mn-lt"/>
              <a:ea typeface="+mn-ea"/>
              <a:cs typeface="+mn-cs"/>
              <a:sym typeface="Hoefler Text"/>
            </a:endParaRPr>
          </a:p>
        </p:txBody>
      </p:sp>
    </p:spTree>
    <p:extLst>
      <p:ext uri="{BB962C8B-B14F-4D97-AF65-F5344CB8AC3E}">
        <p14:creationId xmlns:p14="http://schemas.microsoft.com/office/powerpoint/2010/main" val="70606260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4" descr="adding pomegranate juice mixed on a glass with sugar and water for homemade grenadine">
            <a:extLst>
              <a:ext uri="{FF2B5EF4-FFF2-40B4-BE49-F238E27FC236}">
                <a16:creationId xmlns:a16="http://schemas.microsoft.com/office/drawing/2014/main" id="{6181D5D8-1AAD-502F-CBA7-1572DD97D79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3957" y="762930"/>
            <a:ext cx="2546350" cy="3833563"/>
          </a:xfrm>
          <a:prstGeom prst="rect">
            <a:avLst/>
          </a:prstGeom>
          <a:noFill/>
          <a:extLst>
            <a:ext uri="{909E8E84-426E-40DD-AFC4-6F175D3DCCD1}">
              <a14:hiddenFill xmlns:a14="http://schemas.microsoft.com/office/drawing/2010/main">
                <a:solidFill>
                  <a:srgbClr val="FFFFFF"/>
                </a:solidFill>
              </a14:hiddenFill>
            </a:ext>
          </a:extLst>
        </p:spPr>
      </p:pic>
      <p:sp>
        <p:nvSpPr>
          <p:cNvPr id="214" name="Proverbs 23"/>
          <p:cNvSpPr txBox="1"/>
          <p:nvPr/>
        </p:nvSpPr>
        <p:spPr>
          <a:xfrm>
            <a:off x="105712" y="15852"/>
            <a:ext cx="12569080" cy="35476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3" tIns="65023" rIns="65023" bIns="65023">
            <a:spAutoFit/>
          </a:bodyPr>
          <a:lstStyle>
            <a:lvl1pPr marL="0">
              <a:lnSpc>
                <a:spcPct val="100000"/>
              </a:lnSpc>
              <a:tabLst/>
              <a:defRPr sz="5400">
                <a:solidFill>
                  <a:srgbClr val="FFFFFF"/>
                </a:solidFill>
                <a:latin typeface="Papyrus"/>
                <a:ea typeface="Papyrus"/>
                <a:cs typeface="Papyrus"/>
                <a:sym typeface="Papyrus"/>
              </a:defRPr>
            </a:lvl1pPr>
          </a:lstStyle>
          <a:p>
            <a:r>
              <a:rPr lang="en-US" sz="6000" dirty="0">
                <a:solidFill>
                  <a:schemeClr val="bg1"/>
                </a:solidFill>
                <a:latin typeface="VAGRounded BT" panose="020F0702020204020204" pitchFamily="34" charset="0"/>
              </a:rPr>
              <a:t>“Strong drink” was unmixed wine</a:t>
            </a:r>
          </a:p>
          <a:p>
            <a:pPr algn="r"/>
            <a:endParaRPr lang="en-US" dirty="0">
              <a:latin typeface="VAGRounded BT" panose="020F0702020204020204" pitchFamily="34" charset="0"/>
            </a:endParaRPr>
          </a:p>
          <a:p>
            <a:pPr algn="r"/>
            <a:r>
              <a:rPr lang="en-US" dirty="0">
                <a:solidFill>
                  <a:schemeClr val="bg1"/>
                </a:solidFill>
                <a:latin typeface="VAGRounded BT" panose="020F0702020204020204" pitchFamily="34" charset="0"/>
              </a:rPr>
              <a:t>“Wine” was           </a:t>
            </a:r>
          </a:p>
          <a:p>
            <a:pPr algn="r"/>
            <a:r>
              <a:rPr lang="en-US" dirty="0">
                <a:solidFill>
                  <a:schemeClr val="bg1"/>
                </a:solidFill>
                <a:latin typeface="VAGRounded BT" panose="020F0702020204020204" pitchFamily="34" charset="0"/>
              </a:rPr>
              <a:t>mixed wine          </a:t>
            </a:r>
          </a:p>
        </p:txBody>
      </p:sp>
      <p:sp>
        <p:nvSpPr>
          <p:cNvPr id="4" name="TextBox 3">
            <a:extLst>
              <a:ext uri="{FF2B5EF4-FFF2-40B4-BE49-F238E27FC236}">
                <a16:creationId xmlns:a16="http://schemas.microsoft.com/office/drawing/2014/main" id="{46B227D4-E43F-D4EB-8734-B42BB718702C}"/>
              </a:ext>
            </a:extLst>
          </p:cNvPr>
          <p:cNvSpPr txBox="1"/>
          <p:nvPr/>
        </p:nvSpPr>
        <p:spPr>
          <a:xfrm>
            <a:off x="91077" y="4404858"/>
            <a:ext cx="12428220" cy="50885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tab pos="673100" algn="l"/>
              </a:tabLst>
            </a:pPr>
            <a:r>
              <a:rPr lang="en-US" sz="5400" dirty="0">
                <a:solidFill>
                  <a:schemeClr val="bg1"/>
                </a:solidFill>
              </a:rPr>
              <a:t>“</a:t>
            </a:r>
            <a:r>
              <a:rPr kumimoji="0" lang="en-US" sz="5400" b="0" i="0" u="none" strike="noStrike" cap="none" spc="0" normalizeH="0" baseline="0" dirty="0">
                <a:ln>
                  <a:noFill/>
                </a:ln>
                <a:solidFill>
                  <a:schemeClr val="bg1"/>
                </a:solidFill>
                <a:effectLst/>
                <a:uFillTx/>
                <a:latin typeface="+mn-lt"/>
                <a:ea typeface="+mn-ea"/>
                <a:cs typeface="+mn-cs"/>
                <a:sym typeface="Hoefler Text"/>
              </a:rPr>
              <a:t>Nazirite</a:t>
            </a:r>
            <a:r>
              <a:rPr lang="en-US" sz="5400" dirty="0">
                <a:solidFill>
                  <a:schemeClr val="bg1"/>
                </a:solidFill>
              </a:rPr>
              <a:t> </a:t>
            </a:r>
            <a:r>
              <a:rPr kumimoji="0" lang="en-US" sz="5400" b="0" i="0" u="none" strike="noStrike" cap="none" spc="0" normalizeH="0" baseline="0" dirty="0">
                <a:ln>
                  <a:noFill/>
                </a:ln>
                <a:solidFill>
                  <a:schemeClr val="bg1"/>
                </a:solidFill>
                <a:effectLst/>
                <a:uFillTx/>
                <a:latin typeface="+mn-lt"/>
                <a:ea typeface="+mn-ea"/>
                <a:cs typeface="+mn-cs"/>
                <a:sym typeface="Hoefler Text"/>
              </a:rPr>
              <a:t>shall abstain from </a:t>
            </a:r>
            <a:r>
              <a:rPr kumimoji="0" lang="en-US" sz="5400" b="0" i="0" u="none" strike="noStrike" cap="none" spc="0" normalizeH="0" baseline="0" dirty="0">
                <a:ln>
                  <a:noFill/>
                </a:ln>
                <a:solidFill>
                  <a:srgbClr val="FF0000"/>
                </a:solidFill>
                <a:effectLst/>
                <a:uFillTx/>
                <a:latin typeface="+mn-lt"/>
                <a:ea typeface="+mn-ea"/>
                <a:cs typeface="+mn-cs"/>
                <a:sym typeface="Hoefler Text"/>
              </a:rPr>
              <a:t>wine and strong drink</a:t>
            </a:r>
            <a:r>
              <a:rPr kumimoji="0" lang="en-US" sz="5400" b="0" i="0" u="none" strike="noStrike" cap="none" spc="0" normalizeH="0" baseline="0" dirty="0">
                <a:ln>
                  <a:noFill/>
                </a:ln>
                <a:solidFill>
                  <a:schemeClr val="bg1"/>
                </a:solidFill>
                <a:effectLst/>
                <a:uFillTx/>
                <a:latin typeface="+mn-lt"/>
                <a:ea typeface="+mn-ea"/>
                <a:cs typeface="+mn-cs"/>
                <a:sym typeface="Hoefler Text"/>
              </a:rPr>
              <a:t>; he shall drink no vinegar, whether made from wine or strong drink, </a:t>
            </a:r>
          </a:p>
          <a:p>
            <a:pPr marL="0" marR="0" indent="0" algn="l" defTabSz="457200" rtl="0" fontAlgn="auto" latinLnBrk="0" hangingPunct="0">
              <a:lnSpc>
                <a:spcPct val="100000"/>
              </a:lnSpc>
              <a:spcBef>
                <a:spcPts val="0"/>
              </a:spcBef>
              <a:spcAft>
                <a:spcPts val="0"/>
              </a:spcAft>
              <a:buClrTx/>
              <a:buSzTx/>
              <a:buFontTx/>
              <a:buNone/>
              <a:tabLst>
                <a:tab pos="673100" algn="l"/>
              </a:tabLst>
            </a:pPr>
            <a:r>
              <a:rPr kumimoji="0" lang="en-US" sz="5400" b="0" i="0" u="none" strike="noStrike" cap="none" spc="0" normalizeH="0" baseline="0" dirty="0">
                <a:ln>
                  <a:noFill/>
                </a:ln>
                <a:solidFill>
                  <a:schemeClr val="bg1"/>
                </a:solidFill>
                <a:effectLst/>
                <a:uFillTx/>
                <a:latin typeface="+mn-lt"/>
                <a:ea typeface="+mn-ea"/>
                <a:cs typeface="+mn-cs"/>
                <a:sym typeface="Hoefler Text"/>
              </a:rPr>
              <a:t>nor shall he drink any grape juice </a:t>
            </a:r>
          </a:p>
          <a:p>
            <a:pPr marL="0" marR="0" indent="0" algn="l" defTabSz="457200" rtl="0" fontAlgn="auto" latinLnBrk="0" hangingPunct="0">
              <a:lnSpc>
                <a:spcPct val="100000"/>
              </a:lnSpc>
              <a:spcBef>
                <a:spcPts val="0"/>
              </a:spcBef>
              <a:spcAft>
                <a:spcPts val="0"/>
              </a:spcAft>
              <a:buClrTx/>
              <a:buSzTx/>
              <a:buFontTx/>
              <a:buNone/>
              <a:tabLst>
                <a:tab pos="673100" algn="l"/>
              </a:tabLst>
            </a:pPr>
            <a:r>
              <a:rPr kumimoji="0" lang="en-US" sz="5400" b="0" i="0" u="none" strike="noStrike" cap="none" spc="0" normalizeH="0" baseline="0" dirty="0">
                <a:ln>
                  <a:noFill/>
                </a:ln>
                <a:solidFill>
                  <a:schemeClr val="bg1"/>
                </a:solidFill>
                <a:effectLst/>
                <a:uFillTx/>
                <a:latin typeface="+mn-lt"/>
                <a:ea typeface="+mn-ea"/>
                <a:cs typeface="+mn-cs"/>
                <a:sym typeface="Hoefler Text"/>
              </a:rPr>
              <a:t>nor eat fresh or dried grapes.”</a:t>
            </a:r>
          </a:p>
          <a:p>
            <a:pPr marL="0" marR="0" indent="0" algn="l" defTabSz="457200" rtl="0" fontAlgn="auto" latinLnBrk="0" hangingPunct="0">
              <a:lnSpc>
                <a:spcPct val="100000"/>
              </a:lnSpc>
              <a:spcBef>
                <a:spcPts val="0"/>
              </a:spcBef>
              <a:spcAft>
                <a:spcPts val="0"/>
              </a:spcAft>
              <a:buClrTx/>
              <a:buSzTx/>
              <a:buFontTx/>
              <a:buNone/>
              <a:tabLst>
                <a:tab pos="673100" algn="l"/>
              </a:tabLst>
            </a:pPr>
            <a:r>
              <a:rPr kumimoji="0" lang="en-US" sz="5400" b="0" i="0" u="none" strike="noStrike" cap="none" spc="0" normalizeH="0" baseline="0" dirty="0">
                <a:ln>
                  <a:noFill/>
                </a:ln>
                <a:solidFill>
                  <a:schemeClr val="bg1"/>
                </a:solidFill>
                <a:effectLst/>
                <a:uFillTx/>
                <a:latin typeface="+mn-lt"/>
                <a:ea typeface="+mn-ea"/>
                <a:cs typeface="+mn-cs"/>
                <a:sym typeface="Hoefler Text"/>
              </a:rPr>
              <a:t>(Numbers 6:2–3)</a:t>
            </a:r>
          </a:p>
        </p:txBody>
      </p:sp>
      <p:pic>
        <p:nvPicPr>
          <p:cNvPr id="2" name="Picture 4" descr="Baby Duck Sparkling – Newfoundland Labrador Liquor Corporation">
            <a:extLst>
              <a:ext uri="{FF2B5EF4-FFF2-40B4-BE49-F238E27FC236}">
                <a16:creationId xmlns:a16="http://schemas.microsoft.com/office/drawing/2014/main" id="{A6F1FE10-49A5-8C4F-5871-FB455856188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066" r="26200"/>
          <a:stretch/>
        </p:blipFill>
        <p:spPr bwMode="auto">
          <a:xfrm>
            <a:off x="494716" y="895583"/>
            <a:ext cx="1252441" cy="3651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Grape cluster Royalty Free Vector Image - VectorStock">
            <a:extLst>
              <a:ext uri="{FF2B5EF4-FFF2-40B4-BE49-F238E27FC236}">
                <a16:creationId xmlns:a16="http://schemas.microsoft.com/office/drawing/2014/main" id="{EF84C367-1504-D814-8952-55F75929ABD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076"/>
          <a:stretch/>
        </p:blipFill>
        <p:spPr bwMode="auto">
          <a:xfrm>
            <a:off x="9568543" y="6162925"/>
            <a:ext cx="3411764" cy="3590675"/>
          </a:xfrm>
          <a:prstGeom prst="rect">
            <a:avLst/>
          </a:prstGeom>
          <a:noFill/>
          <a:extLst>
            <a:ext uri="{909E8E84-426E-40DD-AFC4-6F175D3DCCD1}">
              <a14:hiddenFill xmlns:a14="http://schemas.microsoft.com/office/drawing/2010/main">
                <a:solidFill>
                  <a:srgbClr val="FFFFFF"/>
                </a:solidFill>
              </a14:hiddenFill>
            </a:ext>
          </a:extLst>
        </p:spPr>
      </p:pic>
      <p:sp>
        <p:nvSpPr>
          <p:cNvPr id="6" name="Arrow: Bent 5">
            <a:extLst>
              <a:ext uri="{FF2B5EF4-FFF2-40B4-BE49-F238E27FC236}">
                <a16:creationId xmlns:a16="http://schemas.microsoft.com/office/drawing/2014/main" id="{6F4BF212-5D77-1B21-33FE-986D88BEFF9E}"/>
              </a:ext>
            </a:extLst>
          </p:cNvPr>
          <p:cNvSpPr/>
          <p:nvPr/>
        </p:nvSpPr>
        <p:spPr>
          <a:xfrm rot="10800000">
            <a:off x="1738990" y="930727"/>
            <a:ext cx="2596243" cy="2857502"/>
          </a:xfrm>
          <a:prstGeom prst="bentArrow">
            <a:avLst/>
          </a:prstGeom>
          <a:solidFill>
            <a:srgbClr val="FF0000"/>
          </a:solidFill>
          <a:ln w="25400" cap="flat">
            <a:solidFill>
              <a:srgbClr val="824828"/>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139700" marR="0" indent="0" algn="l" defTabSz="457200" rtl="0" fontAlgn="auto" latinLnBrk="0" hangingPunct="0">
              <a:lnSpc>
                <a:spcPts val="4300"/>
              </a:lnSpc>
              <a:spcBef>
                <a:spcPts val="0"/>
              </a:spcBef>
              <a:spcAft>
                <a:spcPts val="0"/>
              </a:spcAft>
              <a:buClrTx/>
              <a:buSzTx/>
              <a:buFontTx/>
              <a:buNone/>
              <a:tabLst>
                <a:tab pos="673100" algn="l"/>
              </a:tabLst>
            </a:pPr>
            <a:endParaRPr kumimoji="0" lang="en-CA" sz="3600" b="0" i="0" u="none" strike="noStrike" cap="none" spc="0" normalizeH="0" baseline="0">
              <a:ln>
                <a:noFill/>
              </a:ln>
              <a:solidFill>
                <a:srgbClr val="483F36"/>
              </a:solidFill>
              <a:effectLst>
                <a:outerShdw blurRad="38100" dist="12700" dir="5400000" rotWithShape="0">
                  <a:srgbClr val="000000">
                    <a:alpha val="50000"/>
                  </a:srgbClr>
                </a:outerShdw>
              </a:effectLst>
              <a:uFillTx/>
              <a:latin typeface="+mn-lt"/>
              <a:ea typeface="+mn-ea"/>
              <a:cs typeface="+mn-cs"/>
              <a:sym typeface="Hoefler Text"/>
            </a:endParaRPr>
          </a:p>
        </p:txBody>
      </p:sp>
    </p:spTree>
    <p:extLst>
      <p:ext uri="{BB962C8B-B14F-4D97-AF65-F5344CB8AC3E}">
        <p14:creationId xmlns:p14="http://schemas.microsoft.com/office/powerpoint/2010/main" val="36537908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14" name="Proverbs 23"/>
          <p:cNvSpPr txBox="1"/>
          <p:nvPr/>
        </p:nvSpPr>
        <p:spPr>
          <a:xfrm>
            <a:off x="1379627" y="258748"/>
            <a:ext cx="10890672" cy="9623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3" tIns="65023" rIns="65023" bIns="65023">
            <a:spAutoFit/>
          </a:bodyPr>
          <a:lstStyle>
            <a:lvl1pPr marL="0">
              <a:lnSpc>
                <a:spcPct val="100000"/>
              </a:lnSpc>
              <a:tabLst/>
              <a:defRPr sz="5400">
                <a:solidFill>
                  <a:srgbClr val="FFFFFF"/>
                </a:solidFill>
                <a:latin typeface="Papyrus"/>
                <a:ea typeface="Papyrus"/>
                <a:cs typeface="Papyrus"/>
                <a:sym typeface="Papyrus"/>
              </a:defRPr>
            </a:lvl1pPr>
          </a:lstStyle>
          <a:p>
            <a:r>
              <a:rPr lang="en-US" dirty="0">
                <a:solidFill>
                  <a:schemeClr val="bg1"/>
                </a:solidFill>
                <a:latin typeface="VAGRounded BT" panose="020F0702020204020204" pitchFamily="34" charset="0"/>
              </a:rPr>
              <a:t>“Strong drink” was unmixed wine</a:t>
            </a:r>
            <a:endParaRPr dirty="0">
              <a:solidFill>
                <a:schemeClr val="bg1"/>
              </a:solidFill>
              <a:latin typeface="VAGRounded BT" panose="020F0702020204020204" pitchFamily="34" charset="0"/>
            </a:endParaRPr>
          </a:p>
        </p:txBody>
      </p:sp>
      <p:sp>
        <p:nvSpPr>
          <p:cNvPr id="4" name="TextBox 3">
            <a:extLst>
              <a:ext uri="{FF2B5EF4-FFF2-40B4-BE49-F238E27FC236}">
                <a16:creationId xmlns:a16="http://schemas.microsoft.com/office/drawing/2014/main" id="{46B227D4-E43F-D4EB-8734-B42BB718702C}"/>
              </a:ext>
            </a:extLst>
          </p:cNvPr>
          <p:cNvSpPr txBox="1"/>
          <p:nvPr/>
        </p:nvSpPr>
        <p:spPr>
          <a:xfrm>
            <a:off x="58420" y="1981034"/>
            <a:ext cx="9559109" cy="52732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139700" marR="0" indent="0" algn="l" defTabSz="457200" rtl="0" fontAlgn="auto" latinLnBrk="0" hangingPunct="0">
              <a:lnSpc>
                <a:spcPct val="100000"/>
              </a:lnSpc>
              <a:spcBef>
                <a:spcPts val="0"/>
              </a:spcBef>
              <a:spcAft>
                <a:spcPts val="0"/>
              </a:spcAft>
              <a:buClrTx/>
              <a:buSzTx/>
              <a:buFontTx/>
              <a:buNone/>
              <a:tabLst>
                <a:tab pos="673100" algn="l"/>
              </a:tabLst>
            </a:pPr>
            <a:r>
              <a:rPr kumimoji="0" lang="en-US" sz="4800" b="0" i="0" u="none" strike="noStrike" cap="none" spc="0" normalizeH="0" baseline="0" dirty="0">
                <a:ln>
                  <a:noFill/>
                </a:ln>
                <a:solidFill>
                  <a:schemeClr val="bg1"/>
                </a:solidFill>
                <a:effectLst/>
                <a:uFillTx/>
                <a:latin typeface="+mn-lt"/>
                <a:ea typeface="+mn-ea"/>
                <a:cs typeface="+mn-cs"/>
                <a:sym typeface="Hoefler Text"/>
              </a:rPr>
              <a:t>"YHWH spoke to Aaron, saying, “Do not drink </a:t>
            </a:r>
            <a:r>
              <a:rPr kumimoji="0" lang="en-US" sz="4800" b="0" i="0" u="none" strike="noStrike" cap="none" spc="0" normalizeH="0" baseline="0" dirty="0">
                <a:ln>
                  <a:noFill/>
                </a:ln>
                <a:solidFill>
                  <a:srgbClr val="FF0000"/>
                </a:solidFill>
                <a:effectLst/>
                <a:uFillTx/>
                <a:latin typeface="+mn-lt"/>
                <a:ea typeface="+mn-ea"/>
                <a:cs typeface="+mn-cs"/>
                <a:sym typeface="Hoefler Text"/>
              </a:rPr>
              <a:t>wine or strong drink</a:t>
            </a:r>
            <a:r>
              <a:rPr kumimoji="0" lang="en-US" sz="4800" b="0" i="0" u="none" strike="noStrike" cap="none" spc="0" normalizeH="0" baseline="0" dirty="0">
                <a:ln>
                  <a:noFill/>
                </a:ln>
                <a:solidFill>
                  <a:schemeClr val="bg1"/>
                </a:solidFill>
                <a:effectLst/>
                <a:uFillTx/>
                <a:latin typeface="+mn-lt"/>
                <a:ea typeface="+mn-ea"/>
                <a:cs typeface="+mn-cs"/>
                <a:sym typeface="Hoefler Text"/>
              </a:rPr>
              <a:t>, neither you nor your sons with you, when you come into the tent of meeting, so that you will not die—it is a perpetual statute throughout your generations—" (Lev 10:8–9)</a:t>
            </a:r>
          </a:p>
        </p:txBody>
      </p:sp>
      <p:pic>
        <p:nvPicPr>
          <p:cNvPr id="3" name="Picture 2" descr="A person in a white robe&#10;&#10;Description automatically generated">
            <a:extLst>
              <a:ext uri="{FF2B5EF4-FFF2-40B4-BE49-F238E27FC236}">
                <a16:creationId xmlns:a16="http://schemas.microsoft.com/office/drawing/2014/main" id="{4434C76B-D222-8758-3EBB-9519DB39A0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900991" y="3089543"/>
            <a:ext cx="6724329" cy="3474149"/>
          </a:xfrm>
          <a:prstGeom prst="rect">
            <a:avLst/>
          </a:prstGeom>
        </p:spPr>
      </p:pic>
      <p:sp>
        <p:nvSpPr>
          <p:cNvPr id="6" name="TextBox 5">
            <a:extLst>
              <a:ext uri="{FF2B5EF4-FFF2-40B4-BE49-F238E27FC236}">
                <a16:creationId xmlns:a16="http://schemas.microsoft.com/office/drawing/2014/main" id="{DB04491C-E1A1-FB5E-5C97-E1BB4B112ED4}"/>
              </a:ext>
            </a:extLst>
          </p:cNvPr>
          <p:cNvSpPr txBox="1"/>
          <p:nvPr/>
        </p:nvSpPr>
        <p:spPr>
          <a:xfrm>
            <a:off x="163287" y="8389564"/>
            <a:ext cx="12762184"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39700" marR="0" indent="0" algn="l" defTabSz="457200" rtl="0" fontAlgn="auto" latinLnBrk="0" hangingPunct="0">
              <a:lnSpc>
                <a:spcPct val="100000"/>
              </a:lnSpc>
              <a:spcBef>
                <a:spcPts val="0"/>
              </a:spcBef>
              <a:spcAft>
                <a:spcPts val="0"/>
              </a:spcAft>
              <a:buClrTx/>
              <a:buSzTx/>
              <a:buFontTx/>
              <a:buNone/>
              <a:tabLst>
                <a:tab pos="673100" algn="l"/>
              </a:tabLst>
            </a:pPr>
            <a:r>
              <a:rPr kumimoji="0" lang="en-US" sz="4000" b="0" i="0" u="none" strike="noStrike" cap="none" spc="0" normalizeH="0" baseline="0" dirty="0">
                <a:ln>
                  <a:noFill/>
                </a:ln>
                <a:solidFill>
                  <a:schemeClr val="bg1"/>
                </a:solidFill>
                <a:effectLst/>
                <a:uFillTx/>
                <a:latin typeface="VAGRounded BT" panose="020F0702020204020204" pitchFamily="34" charset="0"/>
                <a:sym typeface="Hoefler Text"/>
              </a:rPr>
              <a:t>Levites forbidden to drink wine </a:t>
            </a:r>
            <a:r>
              <a:rPr lang="en-US" sz="4000" dirty="0">
                <a:solidFill>
                  <a:schemeClr val="bg1"/>
                </a:solidFill>
                <a:latin typeface="VAGRounded BT" panose="020F0702020204020204" pitchFamily="34" charset="0"/>
              </a:rPr>
              <a:t>before service</a:t>
            </a:r>
            <a:r>
              <a:rPr kumimoji="0" lang="en-US" sz="4000" b="0" i="0" u="none" strike="noStrike" cap="none" spc="0" normalizeH="0" baseline="0" dirty="0">
                <a:ln>
                  <a:noFill/>
                </a:ln>
                <a:solidFill>
                  <a:schemeClr val="bg1"/>
                </a:solidFill>
                <a:effectLst/>
                <a:uFillTx/>
                <a:latin typeface="VAGRounded BT" panose="020F0702020204020204" pitchFamily="34" charset="0"/>
                <a:sym typeface="Hoefler Text"/>
              </a:rPr>
              <a:t>.</a:t>
            </a:r>
          </a:p>
          <a:p>
            <a:pPr marL="139700" marR="0" indent="0" algn="l" defTabSz="457200" rtl="0" fontAlgn="auto" latinLnBrk="0" hangingPunct="0">
              <a:lnSpc>
                <a:spcPct val="100000"/>
              </a:lnSpc>
              <a:spcBef>
                <a:spcPts val="0"/>
              </a:spcBef>
              <a:spcAft>
                <a:spcPts val="0"/>
              </a:spcAft>
              <a:buClrTx/>
              <a:buSzTx/>
              <a:buFontTx/>
              <a:buNone/>
              <a:tabLst>
                <a:tab pos="673100" algn="l"/>
              </a:tabLst>
            </a:pPr>
            <a:r>
              <a:rPr kumimoji="0" lang="en-US" sz="4000" b="0" i="0" u="none" strike="noStrike" cap="none" spc="0" normalizeH="0" baseline="0" dirty="0">
                <a:ln>
                  <a:noFill/>
                </a:ln>
                <a:solidFill>
                  <a:srgbClr val="FF0000"/>
                </a:solidFill>
                <a:effectLst/>
                <a:uFillTx/>
                <a:latin typeface="VAGRounded BT" panose="020F0702020204020204" pitchFamily="34" charset="0"/>
                <a:sym typeface="Hoefler Text"/>
              </a:rPr>
              <a:t>Christians are perpetual priests in God’s temple </a:t>
            </a:r>
            <a:endParaRPr kumimoji="0" lang="en-CA" sz="4000" b="0" i="0" u="none" strike="noStrike" cap="none" spc="0" normalizeH="0" baseline="0" dirty="0">
              <a:ln>
                <a:noFill/>
              </a:ln>
              <a:solidFill>
                <a:srgbClr val="FF0000"/>
              </a:solidFill>
              <a:effectLst/>
              <a:uFillTx/>
              <a:latin typeface="VAGRounded BT" panose="020F0702020204020204" pitchFamily="34" charset="0"/>
              <a:sym typeface="Hoefler Text"/>
            </a:endParaRPr>
          </a:p>
        </p:txBody>
      </p:sp>
    </p:spTree>
    <p:extLst>
      <p:ext uri="{BB962C8B-B14F-4D97-AF65-F5344CB8AC3E}">
        <p14:creationId xmlns:p14="http://schemas.microsoft.com/office/powerpoint/2010/main" val="555483426"/>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265E49-CD48-0D58-6E3D-E05B06A876B6}"/>
              </a:ext>
            </a:extLst>
          </p:cNvPr>
          <p:cNvSpPr txBox="1"/>
          <p:nvPr/>
        </p:nvSpPr>
        <p:spPr>
          <a:xfrm>
            <a:off x="361270" y="257783"/>
            <a:ext cx="12472987" cy="57246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a:lnSpc>
                <a:spcPct val="100000"/>
              </a:lnSpc>
            </a:pPr>
            <a:r>
              <a:rPr lang="en-US" sz="5400" dirty="0">
                <a:solidFill>
                  <a:schemeClr val="bg1"/>
                </a:solidFill>
                <a:latin typeface="VAGRounded BT" panose="020F0702020204020204" pitchFamily="34" charset="0"/>
                <a:ea typeface="Calibri" panose="020F0502020204030204" pitchFamily="34" charset="0"/>
              </a:rPr>
              <a:t>Sacrificial offerings of common foods:</a:t>
            </a:r>
          </a:p>
          <a:p>
            <a:pPr marL="0">
              <a:lnSpc>
                <a:spcPct val="100000"/>
              </a:lnSpc>
            </a:pPr>
            <a:r>
              <a:rPr lang="en-US" sz="4400" dirty="0">
                <a:solidFill>
                  <a:schemeClr val="bg1"/>
                </a:solidFill>
                <a:latin typeface="VAGRounded BT" panose="020F0702020204020204" pitchFamily="34" charset="0"/>
                <a:ea typeface="Calibri" panose="020F0502020204030204" pitchFamily="34" charset="0"/>
              </a:rPr>
              <a:t>Lamb, ram, bull, grain, olive oil, wine</a:t>
            </a:r>
          </a:p>
          <a:p>
            <a:pPr marL="0">
              <a:lnSpc>
                <a:spcPct val="100000"/>
              </a:lnSpc>
            </a:pPr>
            <a:r>
              <a:rPr lang="en-US" sz="4400" dirty="0">
                <a:solidFill>
                  <a:srgbClr val="FF0000"/>
                </a:solidFill>
                <a:latin typeface="VAGRounded BT" panose="020F0702020204020204" pitchFamily="34" charset="0"/>
                <a:ea typeface="Calibri" panose="020F0502020204030204" pitchFamily="34" charset="0"/>
              </a:rPr>
              <a:t>All sacrificed included wine:</a:t>
            </a:r>
          </a:p>
          <a:p>
            <a:pPr marL="0">
              <a:lnSpc>
                <a:spcPct val="100000"/>
              </a:lnSpc>
            </a:pPr>
            <a:r>
              <a:rPr lang="en-US" sz="4400" dirty="0">
                <a:solidFill>
                  <a:schemeClr val="bg1"/>
                </a:solidFill>
                <a:latin typeface="VAGRounded BT" panose="020F0702020204020204" pitchFamily="34" charset="0"/>
                <a:ea typeface="Calibri" panose="020F0502020204030204" pitchFamily="34" charset="0"/>
              </a:rPr>
              <a:t>Grain offering with 1 </a:t>
            </a:r>
            <a:r>
              <a:rPr lang="en-US" sz="4400" dirty="0" err="1">
                <a:solidFill>
                  <a:schemeClr val="bg1"/>
                </a:solidFill>
                <a:latin typeface="VAGRounded BT" panose="020F0702020204020204" pitchFamily="34" charset="0"/>
                <a:ea typeface="Calibri" panose="020F0502020204030204" pitchFamily="34" charset="0"/>
              </a:rPr>
              <a:t>litre</a:t>
            </a:r>
            <a:r>
              <a:rPr lang="en-US" sz="4400" dirty="0">
                <a:solidFill>
                  <a:schemeClr val="bg1"/>
                </a:solidFill>
                <a:latin typeface="VAGRounded BT" panose="020F0702020204020204" pitchFamily="34" charset="0"/>
                <a:ea typeface="Calibri" panose="020F0502020204030204" pitchFamily="34" charset="0"/>
              </a:rPr>
              <a:t> of wine: Lev 23:13</a:t>
            </a:r>
          </a:p>
          <a:p>
            <a:pPr marL="0">
              <a:lnSpc>
                <a:spcPct val="100000"/>
              </a:lnSpc>
            </a:pPr>
            <a:endParaRPr lang="en-US" sz="1600" dirty="0">
              <a:solidFill>
                <a:schemeClr val="bg1"/>
              </a:solidFill>
              <a:latin typeface="VAGRounded BT" panose="020F0702020204020204" pitchFamily="34" charset="0"/>
              <a:ea typeface="Calibri" panose="020F0502020204030204" pitchFamily="34" charset="0"/>
            </a:endParaRPr>
          </a:p>
          <a:p>
            <a:pPr marL="0">
              <a:lnSpc>
                <a:spcPct val="100000"/>
              </a:lnSpc>
            </a:pPr>
            <a:r>
              <a:rPr lang="en-US" sz="4400" dirty="0">
                <a:solidFill>
                  <a:schemeClr val="bg1"/>
                </a:solidFill>
                <a:latin typeface="VAGRounded BT" panose="020F0702020204020204" pitchFamily="34" charset="0"/>
                <a:ea typeface="Calibri" panose="020F0502020204030204" pitchFamily="34" charset="0"/>
              </a:rPr>
              <a:t>Males only + Bread (Flower + Oil) + Wine</a:t>
            </a:r>
          </a:p>
          <a:p>
            <a:pPr marL="0">
              <a:lnSpc>
                <a:spcPct val="100000"/>
              </a:lnSpc>
            </a:pPr>
            <a:r>
              <a:rPr lang="en-US" dirty="0">
                <a:solidFill>
                  <a:schemeClr val="bg1"/>
                </a:solidFill>
                <a:latin typeface="VAGRounded BT" panose="020F0702020204020204" pitchFamily="34" charset="0"/>
                <a:ea typeface="Calibri" panose="020F0502020204030204" pitchFamily="34" charset="0"/>
              </a:rPr>
              <a:t>Burnt </a:t>
            </a:r>
            <a:r>
              <a:rPr lang="en-US" dirty="0">
                <a:solidFill>
                  <a:srgbClr val="FF0000"/>
                </a:solidFill>
                <a:latin typeface="VAGRounded BT" panose="020F0702020204020204" pitchFamily="34" charset="0"/>
                <a:ea typeface="Calibri" panose="020F0502020204030204" pitchFamily="34" charset="0"/>
              </a:rPr>
              <a:t>Lamb</a:t>
            </a:r>
            <a:r>
              <a:rPr lang="en-US" dirty="0">
                <a:solidFill>
                  <a:schemeClr val="bg1"/>
                </a:solidFill>
                <a:latin typeface="VAGRounded BT" panose="020F0702020204020204" pitchFamily="34" charset="0"/>
                <a:ea typeface="Calibri" panose="020F0502020204030204" pitchFamily="34" charset="0"/>
              </a:rPr>
              <a:t> offering with </a:t>
            </a:r>
            <a:r>
              <a:rPr lang="en-US" dirty="0">
                <a:solidFill>
                  <a:srgbClr val="FF0000"/>
                </a:solidFill>
                <a:latin typeface="VAGRounded BT" panose="020F0702020204020204" pitchFamily="34" charset="0"/>
                <a:ea typeface="Calibri" panose="020F0502020204030204" pitchFamily="34" charset="0"/>
              </a:rPr>
              <a:t>1 </a:t>
            </a:r>
            <a:r>
              <a:rPr lang="en-US" dirty="0" err="1">
                <a:solidFill>
                  <a:srgbClr val="FF0000"/>
                </a:solidFill>
                <a:latin typeface="VAGRounded BT" panose="020F0702020204020204" pitchFamily="34" charset="0"/>
                <a:ea typeface="Calibri" panose="020F0502020204030204" pitchFamily="34" charset="0"/>
              </a:rPr>
              <a:t>litre</a:t>
            </a:r>
            <a:r>
              <a:rPr lang="en-US" dirty="0">
                <a:solidFill>
                  <a:srgbClr val="FF0000"/>
                </a:solidFill>
                <a:latin typeface="VAGRounded BT" panose="020F0702020204020204" pitchFamily="34" charset="0"/>
                <a:ea typeface="Calibri" panose="020F0502020204030204" pitchFamily="34" charset="0"/>
              </a:rPr>
              <a:t> of wine</a:t>
            </a:r>
            <a:r>
              <a:rPr lang="en-US" dirty="0">
                <a:solidFill>
                  <a:schemeClr val="bg1"/>
                </a:solidFill>
                <a:latin typeface="VAGRounded BT" panose="020F0702020204020204" pitchFamily="34" charset="0"/>
                <a:ea typeface="Calibri" panose="020F0502020204030204" pitchFamily="34" charset="0"/>
              </a:rPr>
              <a:t>: Num 15:4-5</a:t>
            </a:r>
          </a:p>
          <a:p>
            <a:pPr marL="0">
              <a:lnSpc>
                <a:spcPct val="100000"/>
              </a:lnSpc>
            </a:pPr>
            <a:r>
              <a:rPr lang="en-US" dirty="0">
                <a:solidFill>
                  <a:schemeClr val="bg1"/>
                </a:solidFill>
                <a:latin typeface="VAGRounded BT" panose="020F0702020204020204" pitchFamily="34" charset="0"/>
                <a:ea typeface="Calibri" panose="020F0502020204030204" pitchFamily="34" charset="0"/>
              </a:rPr>
              <a:t>Burnt </a:t>
            </a:r>
            <a:r>
              <a:rPr lang="en-US" dirty="0">
                <a:solidFill>
                  <a:srgbClr val="FF0000"/>
                </a:solidFill>
                <a:latin typeface="VAGRounded BT" panose="020F0702020204020204" pitchFamily="34" charset="0"/>
                <a:ea typeface="Calibri" panose="020F0502020204030204" pitchFamily="34" charset="0"/>
              </a:rPr>
              <a:t>Ram</a:t>
            </a:r>
            <a:r>
              <a:rPr lang="en-US" dirty="0">
                <a:solidFill>
                  <a:schemeClr val="bg1"/>
                </a:solidFill>
                <a:latin typeface="VAGRounded BT" panose="020F0702020204020204" pitchFamily="34" charset="0"/>
                <a:ea typeface="Calibri" panose="020F0502020204030204" pitchFamily="34" charset="0"/>
              </a:rPr>
              <a:t> offering with </a:t>
            </a:r>
            <a:r>
              <a:rPr lang="en-US" dirty="0">
                <a:solidFill>
                  <a:srgbClr val="FF0000"/>
                </a:solidFill>
                <a:latin typeface="VAGRounded BT" panose="020F0702020204020204" pitchFamily="34" charset="0"/>
                <a:ea typeface="Calibri" panose="020F0502020204030204" pitchFamily="34" charset="0"/>
              </a:rPr>
              <a:t>1.5 litres of wine</a:t>
            </a:r>
            <a:r>
              <a:rPr lang="en-US" dirty="0">
                <a:solidFill>
                  <a:schemeClr val="bg1"/>
                </a:solidFill>
                <a:latin typeface="VAGRounded BT" panose="020F0702020204020204" pitchFamily="34" charset="0"/>
                <a:ea typeface="Calibri" panose="020F0502020204030204" pitchFamily="34" charset="0"/>
              </a:rPr>
              <a:t>: Num 15:6-7</a:t>
            </a:r>
          </a:p>
          <a:p>
            <a:pPr marL="0">
              <a:lnSpc>
                <a:spcPct val="100000"/>
              </a:lnSpc>
            </a:pPr>
            <a:r>
              <a:rPr lang="en-US" dirty="0">
                <a:solidFill>
                  <a:schemeClr val="bg1"/>
                </a:solidFill>
                <a:latin typeface="VAGRounded BT" panose="020F0702020204020204" pitchFamily="34" charset="0"/>
                <a:ea typeface="Calibri" panose="020F0502020204030204" pitchFamily="34" charset="0"/>
              </a:rPr>
              <a:t>Burnt </a:t>
            </a:r>
            <a:r>
              <a:rPr lang="en-US" dirty="0">
                <a:solidFill>
                  <a:srgbClr val="FF0000"/>
                </a:solidFill>
                <a:latin typeface="VAGRounded BT" panose="020F0702020204020204" pitchFamily="34" charset="0"/>
                <a:ea typeface="Calibri" panose="020F0502020204030204" pitchFamily="34" charset="0"/>
              </a:rPr>
              <a:t>Bull</a:t>
            </a:r>
            <a:r>
              <a:rPr lang="en-US" dirty="0">
                <a:solidFill>
                  <a:schemeClr val="bg1"/>
                </a:solidFill>
                <a:latin typeface="VAGRounded BT" panose="020F0702020204020204" pitchFamily="34" charset="0"/>
                <a:ea typeface="Calibri" panose="020F0502020204030204" pitchFamily="34" charset="0"/>
              </a:rPr>
              <a:t> offering with </a:t>
            </a:r>
            <a:r>
              <a:rPr lang="en-US" dirty="0">
                <a:solidFill>
                  <a:srgbClr val="FF0000"/>
                </a:solidFill>
                <a:latin typeface="VAGRounded BT" panose="020F0702020204020204" pitchFamily="34" charset="0"/>
                <a:ea typeface="Calibri" panose="020F0502020204030204" pitchFamily="34" charset="0"/>
              </a:rPr>
              <a:t>2 litres of wine</a:t>
            </a:r>
            <a:r>
              <a:rPr lang="en-US" dirty="0">
                <a:solidFill>
                  <a:schemeClr val="bg1"/>
                </a:solidFill>
                <a:latin typeface="VAGRounded BT" panose="020F0702020204020204" pitchFamily="34" charset="0"/>
                <a:ea typeface="Calibri" panose="020F0502020204030204" pitchFamily="34" charset="0"/>
              </a:rPr>
              <a:t>: Num 15:8-10</a:t>
            </a:r>
          </a:p>
        </p:txBody>
      </p:sp>
      <p:pic>
        <p:nvPicPr>
          <p:cNvPr id="3074" name="Picture 2" descr="Cute Baby Goat Images – Browse 56,462 Stock Photos, Vectors, and Video |  Adobe Stock">
            <a:extLst>
              <a:ext uri="{FF2B5EF4-FFF2-40B4-BE49-F238E27FC236}">
                <a16:creationId xmlns:a16="http://schemas.microsoft.com/office/drawing/2014/main" id="{590CF60A-A796-660B-C067-ACC14BEB04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353" t="3014" r="22534" b="12133"/>
          <a:stretch/>
        </p:blipFill>
        <p:spPr bwMode="auto">
          <a:xfrm>
            <a:off x="0" y="5867399"/>
            <a:ext cx="2906486" cy="321672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ubian Ibex | San Diego Zoo Animals &amp; Plants">
            <a:extLst>
              <a:ext uri="{FF2B5EF4-FFF2-40B4-BE49-F238E27FC236}">
                <a16:creationId xmlns:a16="http://schemas.microsoft.com/office/drawing/2014/main" id="{4C309DF4-17E1-4E9D-5A89-3DF7FA3712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134" r="9581"/>
          <a:stretch/>
        </p:blipFill>
        <p:spPr bwMode="auto">
          <a:xfrm>
            <a:off x="3739244" y="5889446"/>
            <a:ext cx="3616779" cy="316231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ngry Bull Head Images – Browse 30,135 Stock Photos, Vectors, and Video |  Adobe Stock">
            <a:extLst>
              <a:ext uri="{FF2B5EF4-FFF2-40B4-BE49-F238E27FC236}">
                <a16:creationId xmlns:a16="http://schemas.microsoft.com/office/drawing/2014/main" id="{B0B2E5BC-31F0-AF4F-B820-2EB6A05863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6138" y="5881283"/>
            <a:ext cx="4752107" cy="31623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863CBE8-F9A3-F68E-DE29-01E82347F3DA}"/>
              </a:ext>
            </a:extLst>
          </p:cNvPr>
          <p:cNvSpPr txBox="1"/>
          <p:nvPr/>
        </p:nvSpPr>
        <p:spPr>
          <a:xfrm>
            <a:off x="606193" y="9116031"/>
            <a:ext cx="11828013" cy="6437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solidFill>
                  <a:schemeClr val="bg1"/>
                </a:solidFill>
                <a:latin typeface="VAGRounded BT" panose="020F0702020204020204" pitchFamily="34" charset="0"/>
                <a:ea typeface="Calibri" panose="020F0502020204030204" pitchFamily="34" charset="0"/>
              </a:rPr>
              <a:t>1L                            1.5L                            2L</a:t>
            </a:r>
            <a:endParaRPr lang="en-CA" dirty="0"/>
          </a:p>
        </p:txBody>
      </p:sp>
    </p:spTree>
    <p:extLst>
      <p:ext uri="{BB962C8B-B14F-4D97-AF65-F5344CB8AC3E}">
        <p14:creationId xmlns:p14="http://schemas.microsoft.com/office/powerpoint/2010/main" val="172953396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54AA8B-2669-A79B-1BC0-B4199C652FF6}"/>
              </a:ext>
            </a:extLst>
          </p:cNvPr>
          <p:cNvSpPr txBox="1"/>
          <p:nvPr/>
        </p:nvSpPr>
        <p:spPr>
          <a:xfrm>
            <a:off x="74930" y="204086"/>
            <a:ext cx="12978130" cy="42811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15000"/>
              </a:lnSpc>
              <a:spcBef>
                <a:spcPts val="0"/>
              </a:spcBef>
              <a:spcAft>
                <a:spcPts val="0"/>
              </a:spcAft>
            </a:pPr>
            <a:r>
              <a:rPr lang="en-CA" sz="4000" dirty="0">
                <a:solidFill>
                  <a:srgbClr val="FFFFFF"/>
                </a:solidFill>
                <a:latin typeface="VAGRounded BT" panose="020F0702020204020204" pitchFamily="34" charset="0"/>
                <a:ea typeface="Calibri" panose="020F0502020204030204" pitchFamily="34" charset="0"/>
              </a:rPr>
              <a:t>“</a:t>
            </a:r>
            <a:r>
              <a:rPr lang="en-US" sz="4000" dirty="0">
                <a:solidFill>
                  <a:srgbClr val="FFFFFF"/>
                </a:solidFill>
                <a:latin typeface="VAGRounded BT" panose="020F0702020204020204" pitchFamily="34" charset="0"/>
                <a:ea typeface="Calibri" panose="020F0502020204030204" pitchFamily="34" charset="0"/>
              </a:rPr>
              <a:t>It is not for </a:t>
            </a:r>
            <a:r>
              <a:rPr lang="en-US" sz="4000" dirty="0">
                <a:solidFill>
                  <a:srgbClr val="FFFF00"/>
                </a:solidFill>
                <a:latin typeface="VAGRounded BT" panose="020F0702020204020204" pitchFamily="34" charset="0"/>
                <a:ea typeface="Calibri" panose="020F0502020204030204" pitchFamily="34" charset="0"/>
              </a:rPr>
              <a:t>[righteous] kings</a:t>
            </a:r>
            <a:r>
              <a:rPr lang="en-US" sz="4000" dirty="0">
                <a:solidFill>
                  <a:srgbClr val="FFFFFF"/>
                </a:solidFill>
                <a:latin typeface="VAGRounded BT" panose="020F0702020204020204" pitchFamily="34" charset="0"/>
                <a:ea typeface="Calibri" panose="020F0502020204030204" pitchFamily="34" charset="0"/>
              </a:rPr>
              <a:t> to drink wine or desire strong drink… </a:t>
            </a:r>
            <a:r>
              <a:rPr lang="en-US" sz="4000" dirty="0">
                <a:solidFill>
                  <a:srgbClr val="FFFFFF"/>
                </a:solidFill>
                <a:effectLst/>
                <a:latin typeface="VAGRounded BT" panose="020F0702020204020204" pitchFamily="34" charset="0"/>
                <a:ea typeface="Calibri" panose="020F0502020204030204" pitchFamily="34" charset="0"/>
              </a:rPr>
              <a:t>Give strong drink </a:t>
            </a:r>
            <a:r>
              <a:rPr lang="en-US" sz="4000" dirty="0">
                <a:solidFill>
                  <a:srgbClr val="FFFF00"/>
                </a:solidFill>
                <a:effectLst/>
                <a:latin typeface="VAGRounded BT" panose="020F0702020204020204" pitchFamily="34" charset="0"/>
                <a:ea typeface="Calibri" panose="020F0502020204030204" pitchFamily="34" charset="0"/>
              </a:rPr>
              <a:t>to </a:t>
            </a:r>
            <a:r>
              <a:rPr lang="en-US" sz="4000" dirty="0">
                <a:solidFill>
                  <a:srgbClr val="FFFF00"/>
                </a:solidFill>
                <a:latin typeface="VAGRounded BT" panose="020F0702020204020204" pitchFamily="34" charset="0"/>
                <a:ea typeface="Calibri" panose="020F0502020204030204" pitchFamily="34" charset="0"/>
              </a:rPr>
              <a:t>the </a:t>
            </a:r>
            <a:r>
              <a:rPr lang="en-US" sz="4000" dirty="0">
                <a:solidFill>
                  <a:srgbClr val="FFFF00"/>
                </a:solidFill>
                <a:effectLst/>
                <a:latin typeface="VAGRounded BT" panose="020F0702020204020204" pitchFamily="34" charset="0"/>
                <a:ea typeface="Calibri" panose="020F0502020204030204" pitchFamily="34" charset="0"/>
              </a:rPr>
              <a:t>perishing </a:t>
            </a:r>
            <a:r>
              <a:rPr lang="en-US" sz="4000" dirty="0">
                <a:solidFill>
                  <a:srgbClr val="FFFF00"/>
                </a:solidFill>
                <a:latin typeface="VAGRounded BT" panose="020F0702020204020204" pitchFamily="34" charset="0"/>
                <a:ea typeface="Calibri" panose="020F0502020204030204" pitchFamily="34" charset="0"/>
              </a:rPr>
              <a:t>[i.e. wicked</a:t>
            </a:r>
            <a:r>
              <a:rPr lang="en-US" sz="4000" dirty="0">
                <a:solidFill>
                  <a:srgbClr val="FFFF00"/>
                </a:solidFill>
                <a:effectLst/>
                <a:latin typeface="VAGRounded BT" panose="020F0702020204020204" pitchFamily="34" charset="0"/>
                <a:ea typeface="Calibri" panose="020F0502020204030204" pitchFamily="34" charset="0"/>
              </a:rPr>
              <a:t> or terminally ill]</a:t>
            </a:r>
            <a:r>
              <a:rPr lang="en-US" sz="4000" dirty="0">
                <a:solidFill>
                  <a:srgbClr val="FFFFFF"/>
                </a:solidFill>
                <a:effectLst/>
                <a:latin typeface="VAGRounded BT" panose="020F0702020204020204" pitchFamily="34" charset="0"/>
                <a:ea typeface="Calibri" panose="020F0502020204030204" pitchFamily="34" charset="0"/>
              </a:rPr>
              <a:t>, and wine to him whose is </a:t>
            </a:r>
            <a:r>
              <a:rPr lang="en-US" sz="4000" dirty="0">
                <a:solidFill>
                  <a:srgbClr val="FFFF00"/>
                </a:solidFill>
                <a:effectLst/>
                <a:latin typeface="VAGRounded BT" panose="020F0702020204020204" pitchFamily="34" charset="0"/>
                <a:ea typeface="Calibri" panose="020F0502020204030204" pitchFamily="34" charset="0"/>
              </a:rPr>
              <a:t>bitter of soul</a:t>
            </a:r>
            <a:r>
              <a:rPr lang="en-US" sz="4000" dirty="0">
                <a:solidFill>
                  <a:srgbClr val="FFFFFF"/>
                </a:solidFill>
                <a:effectLst/>
                <a:latin typeface="VAGRounded BT" panose="020F0702020204020204" pitchFamily="34" charset="0"/>
                <a:ea typeface="Calibri" panose="020F0502020204030204" pitchFamily="34" charset="0"/>
              </a:rPr>
              <a:t>. Let him drink and forget his </a:t>
            </a:r>
            <a:r>
              <a:rPr lang="en-US" sz="4000" dirty="0">
                <a:solidFill>
                  <a:srgbClr val="FFFF00"/>
                </a:solidFill>
                <a:effectLst/>
                <a:latin typeface="VAGRounded BT" panose="020F0702020204020204" pitchFamily="34" charset="0"/>
                <a:ea typeface="Calibri" panose="020F0502020204030204" pitchFamily="34" charset="0"/>
              </a:rPr>
              <a:t>poverty</a:t>
            </a:r>
            <a:r>
              <a:rPr lang="en-US" sz="4000" dirty="0">
                <a:solidFill>
                  <a:srgbClr val="FFFF00"/>
                </a:solidFill>
                <a:latin typeface="VAGRounded BT" panose="020F0702020204020204" pitchFamily="34" charset="0"/>
                <a:ea typeface="Calibri" panose="020F0502020204030204" pitchFamily="34" charset="0"/>
              </a:rPr>
              <a:t> [doom or death]</a:t>
            </a:r>
            <a:r>
              <a:rPr lang="en-US" sz="4000" dirty="0">
                <a:solidFill>
                  <a:srgbClr val="FFFFFF"/>
                </a:solidFill>
                <a:effectLst/>
                <a:latin typeface="VAGRounded BT" panose="020F0702020204020204" pitchFamily="34" charset="0"/>
                <a:ea typeface="Calibri" panose="020F0502020204030204" pitchFamily="34" charset="0"/>
              </a:rPr>
              <a:t> and remember his trouble no more.</a:t>
            </a:r>
            <a:r>
              <a:rPr lang="en-CA" sz="4000" dirty="0">
                <a:solidFill>
                  <a:srgbClr val="FFFFFF"/>
                </a:solidFill>
                <a:latin typeface="VAGRounded BT" panose="020F0702020204020204" pitchFamily="34" charset="0"/>
                <a:ea typeface="Calibri" panose="020F0502020204030204" pitchFamily="34" charset="0"/>
              </a:rPr>
              <a:t>”</a:t>
            </a:r>
            <a:r>
              <a:rPr lang="en-CA" sz="4000" dirty="0">
                <a:solidFill>
                  <a:srgbClr val="FFFFFF"/>
                </a:solidFill>
                <a:effectLst/>
                <a:latin typeface="VAGRounded BT" panose="020F0702020204020204" pitchFamily="34" charset="0"/>
                <a:ea typeface="Calibri" panose="020F0502020204030204" pitchFamily="34" charset="0"/>
              </a:rPr>
              <a:t> (</a:t>
            </a:r>
            <a:r>
              <a:rPr lang="en-US" sz="4000" dirty="0">
                <a:solidFill>
                  <a:srgbClr val="FFFFFF"/>
                </a:solidFill>
                <a:effectLst/>
                <a:latin typeface="VAGRounded BT" panose="020F0702020204020204" pitchFamily="34" charset="0"/>
                <a:ea typeface="Calibri" panose="020F0502020204030204" pitchFamily="34" charset="0"/>
              </a:rPr>
              <a:t>Prov 31:4–7</a:t>
            </a:r>
            <a:r>
              <a:rPr lang="en-CA" sz="4000" dirty="0">
                <a:solidFill>
                  <a:srgbClr val="FFFFFF"/>
                </a:solidFill>
                <a:effectLst/>
                <a:latin typeface="VAGRounded BT" panose="020F0702020204020204" pitchFamily="34" charset="0"/>
                <a:ea typeface="Calibri" panose="020F0502020204030204" pitchFamily="34" charset="0"/>
              </a:rPr>
              <a:t>)</a:t>
            </a:r>
            <a:endParaRPr lang="en-CA" dirty="0">
              <a:solidFill>
                <a:srgbClr val="FFFFFF"/>
              </a:solidFill>
              <a:effectLst/>
              <a:latin typeface="VAGRounded BT" panose="020F0702020204020204" pitchFamily="34" charset="0"/>
              <a:ea typeface="Times New Roman" panose="02020603050405020304" pitchFamily="18" charset="0"/>
            </a:endParaRPr>
          </a:p>
        </p:txBody>
      </p:sp>
      <p:pic>
        <p:nvPicPr>
          <p:cNvPr id="15362" name="Picture 2" descr="What kind of medicines did people use in the Middle Ages?">
            <a:extLst>
              <a:ext uri="{FF2B5EF4-FFF2-40B4-BE49-F238E27FC236}">
                <a16:creationId xmlns:a16="http://schemas.microsoft.com/office/drawing/2014/main" id="{2F5A272D-A2A1-E375-D768-FFC010441F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30" y="4849231"/>
            <a:ext cx="5648234" cy="40534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22CF29E-284C-DB04-4950-484CCB6F4225}"/>
              </a:ext>
            </a:extLst>
          </p:cNvPr>
          <p:cNvSpPr txBox="1"/>
          <p:nvPr/>
        </p:nvSpPr>
        <p:spPr>
          <a:xfrm>
            <a:off x="589824" y="9001311"/>
            <a:ext cx="4740910" cy="6437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solidFill>
                  <a:srgbClr val="FFFFFF"/>
                </a:solidFill>
                <a:latin typeface="VAGRounded BT" panose="020F0702020204020204" pitchFamily="34" charset="0"/>
                <a:ea typeface="Calibri" panose="020F0502020204030204" pitchFamily="34" charset="0"/>
              </a:rPr>
              <a:t>Relief</a:t>
            </a:r>
            <a:r>
              <a:rPr lang="en-US" sz="3600" dirty="0">
                <a:solidFill>
                  <a:srgbClr val="FFFFFF"/>
                </a:solidFill>
                <a:effectLst/>
                <a:latin typeface="VAGRounded BT" panose="020F0702020204020204" pitchFamily="34" charset="0"/>
                <a:ea typeface="Calibri" panose="020F0502020204030204" pitchFamily="34" charset="0"/>
              </a:rPr>
              <a:t> for the dying</a:t>
            </a:r>
            <a:endParaRPr lang="en-CA" dirty="0"/>
          </a:p>
        </p:txBody>
      </p:sp>
      <p:sp>
        <p:nvSpPr>
          <p:cNvPr id="7" name="TextBox 6">
            <a:extLst>
              <a:ext uri="{FF2B5EF4-FFF2-40B4-BE49-F238E27FC236}">
                <a16:creationId xmlns:a16="http://schemas.microsoft.com/office/drawing/2014/main" id="{B729F4BE-68D4-4FDB-337E-F8047CD9A3B2}"/>
              </a:ext>
            </a:extLst>
          </p:cNvPr>
          <p:cNvSpPr txBox="1"/>
          <p:nvPr/>
        </p:nvSpPr>
        <p:spPr>
          <a:xfrm>
            <a:off x="5736178" y="6705934"/>
            <a:ext cx="1246503" cy="6437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600" dirty="0">
                <a:solidFill>
                  <a:srgbClr val="FFFFFF"/>
                </a:solidFill>
                <a:effectLst/>
                <a:latin typeface="VAGRounded BT" panose="020F0702020204020204" pitchFamily="34" charset="0"/>
                <a:ea typeface="Calibri" panose="020F0502020204030204" pitchFamily="34" charset="0"/>
              </a:rPr>
              <a:t>OR</a:t>
            </a:r>
            <a:endParaRPr lang="en-CA" dirty="0"/>
          </a:p>
        </p:txBody>
      </p:sp>
      <p:sp>
        <p:nvSpPr>
          <p:cNvPr id="9" name="TextBox 8">
            <a:extLst>
              <a:ext uri="{FF2B5EF4-FFF2-40B4-BE49-F238E27FC236}">
                <a16:creationId xmlns:a16="http://schemas.microsoft.com/office/drawing/2014/main" id="{F0D37622-52F4-014F-60EA-A98BEA12660D}"/>
              </a:ext>
            </a:extLst>
          </p:cNvPr>
          <p:cNvSpPr txBox="1"/>
          <p:nvPr/>
        </p:nvSpPr>
        <p:spPr>
          <a:xfrm>
            <a:off x="7049590" y="8974517"/>
            <a:ext cx="5608320" cy="6437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solidFill>
                  <a:srgbClr val="FFFFFF"/>
                </a:solidFill>
                <a:latin typeface="VAGRounded BT" panose="020F0702020204020204" pitchFamily="34" charset="0"/>
                <a:ea typeface="Calibri" panose="020F0502020204030204" pitchFamily="34" charset="0"/>
              </a:rPr>
              <a:t>Bridge to hell for wicked</a:t>
            </a:r>
            <a:endParaRPr lang="en-CA" dirty="0"/>
          </a:p>
        </p:txBody>
      </p:sp>
      <p:pic>
        <p:nvPicPr>
          <p:cNvPr id="15364" name="Picture 4" descr="Bum | A bum (actor) hanging out on the streets of Venice, It… | Flickr">
            <a:extLst>
              <a:ext uri="{FF2B5EF4-FFF2-40B4-BE49-F238E27FC236}">
                <a16:creationId xmlns:a16="http://schemas.microsoft.com/office/drawing/2014/main" id="{43196852-0235-D1AB-51E2-2E5E72D00F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614" b="11182"/>
          <a:stretch/>
        </p:blipFill>
        <p:spPr bwMode="auto">
          <a:xfrm>
            <a:off x="6982681" y="4876800"/>
            <a:ext cx="5587781" cy="4008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57058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 name="Picture 4" descr="Baby Duck Sparkling – Newfoundland Labrador Liquor Corporation">
            <a:extLst>
              <a:ext uri="{FF2B5EF4-FFF2-40B4-BE49-F238E27FC236}">
                <a16:creationId xmlns:a16="http://schemas.microsoft.com/office/drawing/2014/main" id="{D14ED818-0A03-E64E-69E6-8C157E1E763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066" r="26200"/>
          <a:stretch/>
        </p:blipFill>
        <p:spPr bwMode="auto">
          <a:xfrm>
            <a:off x="286656" y="166163"/>
            <a:ext cx="3264808" cy="9518311"/>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A dunce cap, also variously known as a dunce hat, dunce's cap, or dunce's  hat, is a pointed hat, formerly used as an… | Party hat pattern, Origami  guide, Diy custom">
            <a:extLst>
              <a:ext uri="{FF2B5EF4-FFF2-40B4-BE49-F238E27FC236}">
                <a16:creationId xmlns:a16="http://schemas.microsoft.com/office/drawing/2014/main" id="{7D5431FB-A2D0-AF88-3979-4A3A628D42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56" r="8757" b="3318"/>
          <a:stretch/>
        </p:blipFill>
        <p:spPr bwMode="auto">
          <a:xfrm>
            <a:off x="8303078" y="2047125"/>
            <a:ext cx="4588329" cy="76373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723CAC1-AFEA-4A33-58BF-18071F23276F}"/>
              </a:ext>
            </a:extLst>
          </p:cNvPr>
          <p:cNvSpPr txBox="1"/>
          <p:nvPr/>
        </p:nvSpPr>
        <p:spPr>
          <a:xfrm>
            <a:off x="2408190" y="-29130"/>
            <a:ext cx="10466887" cy="2308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0000"/>
              </a:lnSpc>
              <a:spcBef>
                <a:spcPts val="0"/>
              </a:spcBef>
              <a:spcAft>
                <a:spcPts val="0"/>
              </a:spcAft>
            </a:pPr>
            <a:r>
              <a:rPr lang="en-CA" sz="4800" dirty="0">
                <a:solidFill>
                  <a:schemeClr val="bg1"/>
                </a:solidFill>
                <a:latin typeface="VAGRounded BT" panose="020F0702020204020204" pitchFamily="34" charset="0"/>
                <a:ea typeface="Calibri" panose="020F0502020204030204" pitchFamily="34" charset="0"/>
              </a:rPr>
              <a:t>“</a:t>
            </a:r>
            <a:r>
              <a:rPr lang="en-US" sz="4800" dirty="0">
                <a:solidFill>
                  <a:schemeClr val="bg1"/>
                </a:solidFill>
                <a:effectLst/>
                <a:latin typeface="VAGRounded BT" panose="020F0702020204020204" pitchFamily="34" charset="0"/>
                <a:ea typeface="Calibri" panose="020F0502020204030204" pitchFamily="34" charset="0"/>
              </a:rPr>
              <a:t>Wine is a mocker, strong drink a brawler, and whoever is intoxicated by it </a:t>
            </a:r>
            <a:r>
              <a:rPr lang="en-US" sz="4800" dirty="0">
                <a:solidFill>
                  <a:srgbClr val="FF0000"/>
                </a:solidFill>
                <a:effectLst/>
                <a:latin typeface="VAGRounded BT" panose="020F0702020204020204" pitchFamily="34" charset="0"/>
                <a:ea typeface="Calibri" panose="020F0502020204030204" pitchFamily="34" charset="0"/>
              </a:rPr>
              <a:t>is not wise</a:t>
            </a:r>
            <a:r>
              <a:rPr lang="en-US" sz="4800" dirty="0">
                <a:solidFill>
                  <a:schemeClr val="bg1"/>
                </a:solidFill>
                <a:effectLst/>
                <a:latin typeface="VAGRounded BT" panose="020F0702020204020204" pitchFamily="34" charset="0"/>
                <a:ea typeface="Calibri" panose="020F0502020204030204" pitchFamily="34" charset="0"/>
              </a:rPr>
              <a:t>.</a:t>
            </a:r>
            <a:r>
              <a:rPr lang="en-CA" sz="4800" dirty="0">
                <a:solidFill>
                  <a:schemeClr val="bg1"/>
                </a:solidFill>
                <a:latin typeface="VAGRounded BT" panose="020F0702020204020204" pitchFamily="34" charset="0"/>
                <a:ea typeface="Calibri" panose="020F0502020204030204" pitchFamily="34" charset="0"/>
              </a:rPr>
              <a:t>”</a:t>
            </a:r>
            <a:r>
              <a:rPr lang="en-CA" sz="4800" dirty="0">
                <a:solidFill>
                  <a:schemeClr val="bg1"/>
                </a:solidFill>
                <a:effectLst/>
                <a:latin typeface="VAGRounded BT" panose="020F0702020204020204" pitchFamily="34" charset="0"/>
                <a:ea typeface="Calibri" panose="020F0502020204030204" pitchFamily="34" charset="0"/>
              </a:rPr>
              <a:t> (</a:t>
            </a:r>
            <a:r>
              <a:rPr lang="en-US" sz="4800" dirty="0">
                <a:solidFill>
                  <a:schemeClr val="bg1"/>
                </a:solidFill>
                <a:effectLst/>
                <a:latin typeface="VAGRounded BT" panose="020F0702020204020204" pitchFamily="34" charset="0"/>
                <a:ea typeface="Calibri" panose="020F0502020204030204" pitchFamily="34" charset="0"/>
              </a:rPr>
              <a:t>Prov 20:1</a:t>
            </a:r>
            <a:r>
              <a:rPr lang="en-CA" sz="4800" dirty="0">
                <a:solidFill>
                  <a:schemeClr val="bg1"/>
                </a:solidFill>
                <a:effectLst/>
                <a:latin typeface="VAGRounded BT" panose="020F0702020204020204" pitchFamily="34" charset="0"/>
                <a:ea typeface="Calibri" panose="020F0502020204030204" pitchFamily="34" charset="0"/>
              </a:rPr>
              <a:t>)</a:t>
            </a:r>
            <a:endParaRPr lang="en-CA" sz="4400" dirty="0">
              <a:solidFill>
                <a:schemeClr val="bg1"/>
              </a:solidFill>
              <a:effectLst/>
              <a:latin typeface="VAGRounded BT" panose="020F0702020204020204" pitchFamily="34" charset="0"/>
              <a:ea typeface="Times New Roman" panose="02020603050405020304" pitchFamily="18" charset="0"/>
            </a:endParaRPr>
          </a:p>
        </p:txBody>
      </p:sp>
    </p:spTree>
    <p:extLst>
      <p:ext uri="{BB962C8B-B14F-4D97-AF65-F5344CB8AC3E}">
        <p14:creationId xmlns:p14="http://schemas.microsoft.com/office/powerpoint/2010/main" val="242161446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The Rave Guide—Berlin Club Etiquette | by Stephan Schultz | Medium">
            <a:extLst>
              <a:ext uri="{FF2B5EF4-FFF2-40B4-BE49-F238E27FC236}">
                <a16:creationId xmlns:a16="http://schemas.microsoft.com/office/drawing/2014/main" id="{635590BE-2520-3434-1476-920C1B0CB3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97" y="986697"/>
            <a:ext cx="13009122" cy="61342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C0A4AA0-4B99-6346-72D3-8FA52A3A597A}"/>
              </a:ext>
            </a:extLst>
          </p:cNvPr>
          <p:cNvSpPr txBox="1"/>
          <p:nvPr/>
        </p:nvSpPr>
        <p:spPr>
          <a:xfrm>
            <a:off x="0" y="6022047"/>
            <a:ext cx="12849226" cy="3785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0000"/>
              </a:lnSpc>
              <a:spcBef>
                <a:spcPts val="0"/>
              </a:spcBef>
              <a:spcAft>
                <a:spcPts val="0"/>
              </a:spcAft>
            </a:pPr>
            <a:r>
              <a:rPr lang="en-CA" sz="4000" dirty="0">
                <a:solidFill>
                  <a:srgbClr val="FFFFFF"/>
                </a:solidFill>
                <a:latin typeface="VAGRounded BT" panose="020F0702020204020204" pitchFamily="34" charset="0"/>
                <a:ea typeface="Calibri" panose="020F0502020204030204" pitchFamily="34" charset="0"/>
              </a:rPr>
              <a:t>“</a:t>
            </a:r>
            <a:r>
              <a:rPr lang="en-US" sz="4000" dirty="0">
                <a:solidFill>
                  <a:srgbClr val="FFFFFF"/>
                </a:solidFill>
                <a:effectLst/>
                <a:latin typeface="VAGRounded BT" panose="020F0702020204020204" pitchFamily="34" charset="0"/>
                <a:ea typeface="Calibri" panose="020F0502020204030204" pitchFamily="34" charset="0"/>
              </a:rPr>
              <a:t>Woe to those who rise early in the morning that they may pursue strong drink, who stay up late in the evening that </a:t>
            </a:r>
            <a:r>
              <a:rPr lang="en-US" sz="4000" dirty="0">
                <a:solidFill>
                  <a:srgbClr val="FFFF00"/>
                </a:solidFill>
                <a:effectLst/>
                <a:latin typeface="VAGRounded BT" panose="020F0702020204020204" pitchFamily="34" charset="0"/>
                <a:ea typeface="Calibri" panose="020F0502020204030204" pitchFamily="34" charset="0"/>
              </a:rPr>
              <a:t>wine may inflame </a:t>
            </a:r>
            <a:r>
              <a:rPr lang="en-US" sz="4000" dirty="0">
                <a:solidFill>
                  <a:srgbClr val="FFFFFF"/>
                </a:solidFill>
                <a:effectLst/>
                <a:latin typeface="VAGRounded BT" panose="020F0702020204020204" pitchFamily="34" charset="0"/>
                <a:ea typeface="Calibri" panose="020F0502020204030204" pitchFamily="34" charset="0"/>
              </a:rPr>
              <a:t>them! Their </a:t>
            </a:r>
            <a:r>
              <a:rPr lang="en-US" sz="4000" dirty="0">
                <a:solidFill>
                  <a:srgbClr val="FFFF00"/>
                </a:solidFill>
                <a:effectLst/>
                <a:latin typeface="VAGRounded BT" panose="020F0702020204020204" pitchFamily="34" charset="0"/>
                <a:ea typeface="Calibri" panose="020F0502020204030204" pitchFamily="34" charset="0"/>
              </a:rPr>
              <a:t>banquets are accompanied by lyre and harp, by tambourine and flute, and by wine</a:t>
            </a:r>
            <a:r>
              <a:rPr lang="en-US" sz="4000" dirty="0">
                <a:solidFill>
                  <a:srgbClr val="FFFF00"/>
                </a:solidFill>
                <a:latin typeface="VAGRounded BT" panose="020F0702020204020204" pitchFamily="34" charset="0"/>
                <a:ea typeface="Calibri" panose="020F0502020204030204" pitchFamily="34" charset="0"/>
              </a:rPr>
              <a:t> and </a:t>
            </a:r>
            <a:r>
              <a:rPr lang="en-US" sz="4000" dirty="0">
                <a:solidFill>
                  <a:srgbClr val="FFFF00"/>
                </a:solidFill>
                <a:effectLst/>
                <a:latin typeface="VAGRounded BT" panose="020F0702020204020204" pitchFamily="34" charset="0"/>
                <a:ea typeface="Calibri" panose="020F0502020204030204" pitchFamily="34" charset="0"/>
              </a:rPr>
              <a:t>they </a:t>
            </a:r>
            <a:r>
              <a:rPr lang="en-US" sz="4000" dirty="0">
                <a:solidFill>
                  <a:srgbClr val="FFFF00"/>
                </a:solidFill>
                <a:latin typeface="VAGRounded BT" panose="020F0702020204020204" pitchFamily="34" charset="0"/>
                <a:ea typeface="Calibri" panose="020F0502020204030204" pitchFamily="34" charset="0"/>
              </a:rPr>
              <a:t>ignore God</a:t>
            </a:r>
            <a:r>
              <a:rPr lang="en-US" sz="4000" dirty="0">
                <a:solidFill>
                  <a:srgbClr val="FFFFFF"/>
                </a:solidFill>
                <a:latin typeface="VAGRounded BT" panose="020F0702020204020204" pitchFamily="34" charset="0"/>
                <a:ea typeface="Calibri" panose="020F0502020204030204" pitchFamily="34" charset="0"/>
              </a:rPr>
              <a:t>.</a:t>
            </a:r>
            <a:r>
              <a:rPr lang="en-CA" sz="4000" dirty="0">
                <a:solidFill>
                  <a:srgbClr val="FFFFFF"/>
                </a:solidFill>
                <a:latin typeface="VAGRounded BT" panose="020F0702020204020204" pitchFamily="34" charset="0"/>
                <a:ea typeface="Calibri" panose="020F0502020204030204" pitchFamily="34" charset="0"/>
              </a:rPr>
              <a:t>”</a:t>
            </a:r>
          </a:p>
          <a:p>
            <a:pPr marL="0" marR="0">
              <a:lnSpc>
                <a:spcPct val="100000"/>
              </a:lnSpc>
              <a:spcBef>
                <a:spcPts val="0"/>
              </a:spcBef>
              <a:spcAft>
                <a:spcPts val="0"/>
              </a:spcAft>
            </a:pPr>
            <a:r>
              <a:rPr lang="en-CA" sz="4000" dirty="0">
                <a:solidFill>
                  <a:srgbClr val="FFFFFF"/>
                </a:solidFill>
                <a:effectLst/>
                <a:latin typeface="VAGRounded BT" panose="020F0702020204020204" pitchFamily="34" charset="0"/>
                <a:ea typeface="Calibri" panose="020F0502020204030204" pitchFamily="34" charset="0"/>
              </a:rPr>
              <a:t>(</a:t>
            </a:r>
            <a:r>
              <a:rPr lang="en-US" sz="4000" dirty="0">
                <a:solidFill>
                  <a:srgbClr val="FFFFFF"/>
                </a:solidFill>
                <a:effectLst/>
                <a:latin typeface="VAGRounded BT" panose="020F0702020204020204" pitchFamily="34" charset="0"/>
                <a:ea typeface="Calibri" panose="020F0502020204030204" pitchFamily="34" charset="0"/>
              </a:rPr>
              <a:t>Isa 5:11</a:t>
            </a:r>
            <a:r>
              <a:rPr lang="en-CA" sz="4000" dirty="0">
                <a:solidFill>
                  <a:srgbClr val="FFFFFF"/>
                </a:solidFill>
                <a:effectLst/>
                <a:latin typeface="VAGRounded BT" panose="020F0702020204020204" pitchFamily="34" charset="0"/>
                <a:ea typeface="Calibri" panose="020F0502020204030204" pitchFamily="34" charset="0"/>
              </a:rPr>
              <a:t>) 730 BC</a:t>
            </a:r>
            <a:endParaRPr lang="en-CA" dirty="0">
              <a:solidFill>
                <a:srgbClr val="FFFFFF"/>
              </a:solidFill>
              <a:effectLst/>
              <a:latin typeface="VAGRounded BT" panose="020F0702020204020204" pitchFamily="34" charset="0"/>
              <a:ea typeface="Times New Roman" panose="02020603050405020304" pitchFamily="18" charset="0"/>
            </a:endParaRPr>
          </a:p>
        </p:txBody>
      </p:sp>
      <p:sp>
        <p:nvSpPr>
          <p:cNvPr id="4" name="TextBox 3">
            <a:extLst>
              <a:ext uri="{FF2B5EF4-FFF2-40B4-BE49-F238E27FC236}">
                <a16:creationId xmlns:a16="http://schemas.microsoft.com/office/drawing/2014/main" id="{29D03714-6937-A1B9-3F6E-A343BA320F27}"/>
              </a:ext>
            </a:extLst>
          </p:cNvPr>
          <p:cNvSpPr txBox="1"/>
          <p:nvPr/>
        </p:nvSpPr>
        <p:spPr>
          <a:xfrm>
            <a:off x="0" y="20418"/>
            <a:ext cx="12671898" cy="22980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rtl="0"/>
            <a:r>
              <a:rPr lang="en-CA" dirty="0">
                <a:solidFill>
                  <a:srgbClr val="FFFF00"/>
                </a:solidFill>
                <a:latin typeface="VAGRounded BT" panose="020F0702020204020204" pitchFamily="34" charset="0"/>
              </a:rPr>
              <a:t>730 BC: 3 readings from Isa 5 are like today’s woke world.</a:t>
            </a:r>
          </a:p>
          <a:p>
            <a:pPr algn="l" rtl="0"/>
            <a:r>
              <a:rPr lang="en-CA" dirty="0">
                <a:solidFill>
                  <a:srgbClr val="FFFFFF"/>
                </a:solidFill>
                <a:latin typeface="VAGRounded BT" panose="020F0702020204020204" pitchFamily="34" charset="0"/>
              </a:rPr>
              <a:t>“</a:t>
            </a:r>
            <a:r>
              <a:rPr lang="en-US" dirty="0">
                <a:solidFill>
                  <a:srgbClr val="FFFFFF"/>
                </a:solidFill>
                <a:latin typeface="VAGRounded BT" panose="020F0702020204020204" pitchFamily="34" charset="0"/>
              </a:rPr>
              <a:t>Woe to those who call evil good, and good evil; Who substitute darkness for light and light for darkness.” (Isaiah 5:20)</a:t>
            </a:r>
          </a:p>
        </p:txBody>
      </p:sp>
    </p:spTree>
    <p:extLst>
      <p:ext uri="{BB962C8B-B14F-4D97-AF65-F5344CB8AC3E}">
        <p14:creationId xmlns:p14="http://schemas.microsoft.com/office/powerpoint/2010/main" val="2935821089"/>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D97973A-AB73-5617-5F24-52DD84C0570F}"/>
              </a:ext>
            </a:extLst>
          </p:cNvPr>
          <p:cNvSpPr txBox="1"/>
          <p:nvPr/>
        </p:nvSpPr>
        <p:spPr>
          <a:xfrm>
            <a:off x="241664" y="609459"/>
            <a:ext cx="7307000" cy="60658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15000"/>
              </a:lnSpc>
              <a:spcBef>
                <a:spcPts val="0"/>
              </a:spcBef>
              <a:spcAft>
                <a:spcPts val="0"/>
              </a:spcAft>
            </a:pPr>
            <a:r>
              <a:rPr lang="en-CA" dirty="0">
                <a:solidFill>
                  <a:srgbClr val="FFFFFF"/>
                </a:solidFill>
                <a:latin typeface="VAGRounded BT" panose="020F0702020204020204" pitchFamily="34" charset="0"/>
                <a:ea typeface="Calibri" panose="020F0502020204030204" pitchFamily="34" charset="0"/>
              </a:rPr>
              <a:t>“</a:t>
            </a:r>
            <a:r>
              <a:rPr lang="en-US" dirty="0">
                <a:solidFill>
                  <a:srgbClr val="FFFFFF"/>
                </a:solidFill>
                <a:effectLst/>
                <a:latin typeface="VAGRounded BT" panose="020F0702020204020204" pitchFamily="34" charset="0"/>
                <a:ea typeface="Calibri" panose="020F0502020204030204" pitchFamily="34" charset="0"/>
              </a:rPr>
              <a:t>Woe to those who are </a:t>
            </a:r>
            <a:r>
              <a:rPr lang="en-US" dirty="0">
                <a:solidFill>
                  <a:srgbClr val="FFFF00"/>
                </a:solidFill>
                <a:effectLst/>
                <a:latin typeface="VAGRounded BT" panose="020F0702020204020204" pitchFamily="34" charset="0"/>
                <a:ea typeface="Calibri" panose="020F0502020204030204" pitchFamily="34" charset="0"/>
              </a:rPr>
              <a:t>heroes in drinking wine </a:t>
            </a:r>
            <a:r>
              <a:rPr lang="en-US" dirty="0">
                <a:solidFill>
                  <a:srgbClr val="FFFFFF"/>
                </a:solidFill>
                <a:latin typeface="VAGRounded BT" panose="020F0702020204020204" pitchFamily="34" charset="0"/>
                <a:ea typeface="Calibri" panose="020F0502020204030204" pitchFamily="34" charset="0"/>
              </a:rPr>
              <a:t>a</a:t>
            </a:r>
            <a:r>
              <a:rPr lang="en-US" dirty="0">
                <a:solidFill>
                  <a:srgbClr val="FFFFFF"/>
                </a:solidFill>
                <a:effectLst/>
                <a:latin typeface="VAGRounded BT" panose="020F0702020204020204" pitchFamily="34" charset="0"/>
                <a:ea typeface="Calibri" panose="020F0502020204030204" pitchFamily="34" charset="0"/>
              </a:rPr>
              <a:t>nd valiant men in mixing strong drink</a:t>
            </a:r>
            <a:r>
              <a:rPr lang="en-CA" dirty="0">
                <a:solidFill>
                  <a:srgbClr val="FFFFFF"/>
                </a:solidFill>
                <a:latin typeface="VAGRounded BT" panose="020F0702020204020204" pitchFamily="34" charset="0"/>
                <a:ea typeface="Calibri" panose="020F0502020204030204" pitchFamily="34" charset="0"/>
              </a:rPr>
              <a:t>” </a:t>
            </a:r>
            <a:r>
              <a:rPr lang="en-CA" dirty="0">
                <a:solidFill>
                  <a:srgbClr val="FFFFFF"/>
                </a:solidFill>
                <a:effectLst/>
                <a:latin typeface="VAGRounded BT" panose="020F0702020204020204" pitchFamily="34" charset="0"/>
                <a:ea typeface="Calibri" panose="020F0502020204030204" pitchFamily="34" charset="0"/>
              </a:rPr>
              <a:t>(</a:t>
            </a:r>
            <a:r>
              <a:rPr lang="en-US" dirty="0">
                <a:solidFill>
                  <a:srgbClr val="FFFFFF"/>
                </a:solidFill>
                <a:effectLst/>
                <a:latin typeface="VAGRounded BT" panose="020F0702020204020204" pitchFamily="34" charset="0"/>
                <a:ea typeface="Calibri" panose="020F0502020204030204" pitchFamily="34" charset="0"/>
              </a:rPr>
              <a:t>Isa 5:22</a:t>
            </a:r>
            <a:r>
              <a:rPr lang="en-CA" dirty="0">
                <a:solidFill>
                  <a:srgbClr val="FFFFFF"/>
                </a:solidFill>
                <a:effectLst/>
                <a:latin typeface="VAGRounded BT" panose="020F0702020204020204" pitchFamily="34" charset="0"/>
                <a:ea typeface="Calibri" panose="020F0502020204030204" pitchFamily="34" charset="0"/>
              </a:rPr>
              <a:t>)</a:t>
            </a:r>
          </a:p>
          <a:p>
            <a:pPr marL="0" marR="0">
              <a:lnSpc>
                <a:spcPct val="115000"/>
              </a:lnSpc>
              <a:spcBef>
                <a:spcPts val="0"/>
              </a:spcBef>
              <a:spcAft>
                <a:spcPts val="0"/>
              </a:spcAft>
            </a:pPr>
            <a:endParaRPr lang="en-US" dirty="0">
              <a:solidFill>
                <a:srgbClr val="FFFFFF"/>
              </a:solidFill>
              <a:latin typeface="VAGRounded BT" panose="020F0702020204020204" pitchFamily="34" charset="0"/>
              <a:ea typeface="Times New Roman" panose="02020603050405020304" pitchFamily="18" charset="0"/>
            </a:endParaRPr>
          </a:p>
          <a:p>
            <a:pPr marL="0" marR="0">
              <a:lnSpc>
                <a:spcPct val="115000"/>
              </a:lnSpc>
              <a:spcBef>
                <a:spcPts val="0"/>
              </a:spcBef>
              <a:spcAft>
                <a:spcPts val="0"/>
              </a:spcAft>
            </a:pPr>
            <a:r>
              <a:rPr lang="en-US" dirty="0">
                <a:solidFill>
                  <a:srgbClr val="FFFFFF"/>
                </a:solidFill>
                <a:effectLst/>
                <a:latin typeface="VAGRounded BT" panose="020F0702020204020204" pitchFamily="34" charset="0"/>
                <a:ea typeface="Times New Roman" panose="02020603050405020304" pitchFamily="18" charset="0"/>
              </a:rPr>
              <a:t>“Come, let us get wine, and let us </a:t>
            </a:r>
            <a:r>
              <a:rPr lang="en-US" dirty="0">
                <a:solidFill>
                  <a:srgbClr val="FFFF00"/>
                </a:solidFill>
                <a:effectLst/>
                <a:latin typeface="VAGRounded BT" panose="020F0702020204020204" pitchFamily="34" charset="0"/>
                <a:ea typeface="Times New Roman" panose="02020603050405020304" pitchFamily="18" charset="0"/>
              </a:rPr>
              <a:t>drink heavily of strong drink</a:t>
            </a:r>
            <a:r>
              <a:rPr lang="en-US" dirty="0">
                <a:solidFill>
                  <a:srgbClr val="FFFFFF"/>
                </a:solidFill>
                <a:effectLst/>
                <a:latin typeface="VAGRounded BT" panose="020F0702020204020204" pitchFamily="34" charset="0"/>
                <a:ea typeface="Times New Roman" panose="02020603050405020304" pitchFamily="18" charset="0"/>
              </a:rPr>
              <a:t>; and tomorrow will be like today, </a:t>
            </a:r>
            <a:r>
              <a:rPr lang="en-US" dirty="0">
                <a:solidFill>
                  <a:srgbClr val="FFFF00"/>
                </a:solidFill>
                <a:effectLst/>
                <a:latin typeface="VAGRounded BT" panose="020F0702020204020204" pitchFamily="34" charset="0"/>
                <a:ea typeface="Times New Roman" panose="02020603050405020304" pitchFamily="18" charset="0"/>
              </a:rPr>
              <a:t>only more so</a:t>
            </a:r>
            <a:r>
              <a:rPr lang="en-US" dirty="0">
                <a:solidFill>
                  <a:srgbClr val="FFFFFF"/>
                </a:solidFill>
                <a:effectLst/>
                <a:latin typeface="VAGRounded BT" panose="020F0702020204020204" pitchFamily="34" charset="0"/>
                <a:ea typeface="Times New Roman" panose="02020603050405020304" pitchFamily="18" charset="0"/>
              </a:rPr>
              <a:t>.” (Isa 56:12)</a:t>
            </a:r>
          </a:p>
          <a:p>
            <a:pPr marL="0" marR="0">
              <a:lnSpc>
                <a:spcPct val="115000"/>
              </a:lnSpc>
              <a:spcBef>
                <a:spcPts val="0"/>
              </a:spcBef>
              <a:spcAft>
                <a:spcPts val="0"/>
              </a:spcAft>
            </a:pPr>
            <a:endParaRPr lang="en-CA" sz="5400" dirty="0">
              <a:solidFill>
                <a:srgbClr val="FFFFFF"/>
              </a:solidFill>
              <a:effectLst/>
              <a:latin typeface="VAGRounded BT" panose="020F0702020204020204" pitchFamily="34" charset="0"/>
              <a:ea typeface="Times New Roman" panose="02020603050405020304" pitchFamily="18" charset="0"/>
            </a:endParaRPr>
          </a:p>
        </p:txBody>
      </p:sp>
      <p:sp>
        <p:nvSpPr>
          <p:cNvPr id="3" name="TextBox 2">
            <a:extLst>
              <a:ext uri="{FF2B5EF4-FFF2-40B4-BE49-F238E27FC236}">
                <a16:creationId xmlns:a16="http://schemas.microsoft.com/office/drawing/2014/main" id="{74492164-DDB3-CAB9-76A5-9B4B94515BBE}"/>
              </a:ext>
            </a:extLst>
          </p:cNvPr>
          <p:cNvSpPr txBox="1"/>
          <p:nvPr/>
        </p:nvSpPr>
        <p:spPr>
          <a:xfrm>
            <a:off x="999201" y="7301167"/>
            <a:ext cx="6679165" cy="2308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a:lnSpc>
                <a:spcPct val="100000"/>
              </a:lnSpc>
            </a:pPr>
            <a:r>
              <a:rPr lang="en-US" dirty="0">
                <a:solidFill>
                  <a:srgbClr val="FFFFFF"/>
                </a:solidFill>
                <a:latin typeface="VAGRounded BT" panose="020F0702020204020204" pitchFamily="34" charset="0"/>
              </a:rPr>
              <a:t>Role model Taylor Swift chugs a beer at Superbowl LVIII </a:t>
            </a:r>
          </a:p>
          <a:p>
            <a:pPr marL="0">
              <a:lnSpc>
                <a:spcPct val="100000"/>
              </a:lnSpc>
            </a:pPr>
            <a:r>
              <a:rPr lang="en-US" dirty="0">
                <a:solidFill>
                  <a:srgbClr val="FFFFFF"/>
                </a:solidFill>
                <a:latin typeface="VAGRounded BT" panose="020F0702020204020204" pitchFamily="34" charset="0"/>
              </a:rPr>
              <a:t>and slams it on the table like a </a:t>
            </a:r>
            <a:r>
              <a:rPr lang="en-US" dirty="0">
                <a:solidFill>
                  <a:srgbClr val="FFFF00"/>
                </a:solidFill>
                <a:latin typeface="VAGRounded BT" panose="020F0702020204020204" pitchFamily="34" charset="0"/>
              </a:rPr>
              <a:t>hero</a:t>
            </a:r>
            <a:r>
              <a:rPr lang="en-US" dirty="0">
                <a:solidFill>
                  <a:srgbClr val="FFFFFF"/>
                </a:solidFill>
                <a:latin typeface="VAGRounded BT" panose="020F0702020204020204" pitchFamily="34" charset="0"/>
              </a:rPr>
              <a:t>.</a:t>
            </a:r>
            <a:endParaRPr lang="en-CA" dirty="0"/>
          </a:p>
        </p:txBody>
      </p:sp>
      <p:pic>
        <p:nvPicPr>
          <p:cNvPr id="2" name="Taylor Swift chugs her drink at the Super Bowl">
            <a:hlinkClick r:id="" action="ppaction://media"/>
            <a:extLst>
              <a:ext uri="{FF2B5EF4-FFF2-40B4-BE49-F238E27FC236}">
                <a16:creationId xmlns:a16="http://schemas.microsoft.com/office/drawing/2014/main" id="{24B3CD4B-CE55-E26F-D77D-5CB012D2C89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07030" y="-3075523"/>
            <a:ext cx="7289260" cy="14203965"/>
          </a:xfrm>
          <a:prstGeom prst="rect">
            <a:avLst/>
          </a:prstGeom>
        </p:spPr>
      </p:pic>
      <p:pic>
        <p:nvPicPr>
          <p:cNvPr id="9" name="Picture 8" descr="A person with her hands on her chest&#10;&#10;Description automatically generated">
            <a:extLst>
              <a:ext uri="{FF2B5EF4-FFF2-40B4-BE49-F238E27FC236}">
                <a16:creationId xmlns:a16="http://schemas.microsoft.com/office/drawing/2014/main" id="{EB4CC8E1-98D7-CF43-9E66-1BC1AF2264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854757"/>
            <a:ext cx="1078169" cy="2898843"/>
          </a:xfrm>
          <a:prstGeom prst="rect">
            <a:avLst/>
          </a:prstGeom>
        </p:spPr>
      </p:pic>
    </p:spTree>
    <p:extLst>
      <p:ext uri="{BB962C8B-B14F-4D97-AF65-F5344CB8AC3E}">
        <p14:creationId xmlns:p14="http://schemas.microsoft.com/office/powerpoint/2010/main" val="4205273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E093AA-0861-2022-9B84-5068317BC3CB}"/>
              </a:ext>
            </a:extLst>
          </p:cNvPr>
          <p:cNvSpPr txBox="1"/>
          <p:nvPr/>
        </p:nvSpPr>
        <p:spPr>
          <a:xfrm>
            <a:off x="180975" y="476062"/>
            <a:ext cx="5774684" cy="50552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spcBef>
                <a:spcPts val="0"/>
              </a:spcBef>
              <a:spcAft>
                <a:spcPts val="0"/>
              </a:spcAft>
            </a:pPr>
            <a:r>
              <a:rPr lang="en-CA" dirty="0">
                <a:solidFill>
                  <a:srgbClr val="FFFFFF"/>
                </a:solidFill>
                <a:latin typeface="VAGRounded BT" panose="020F0702020204020204" pitchFamily="34" charset="0"/>
                <a:ea typeface="Calibri" panose="020F0502020204030204" pitchFamily="34" charset="0"/>
                <a:cs typeface="Calibri" panose="020F0502020204030204" pitchFamily="34" charset="0"/>
              </a:rPr>
              <a:t>“</a:t>
            </a:r>
            <a:r>
              <a:rPr lang="en-US" sz="36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The wicked drink the wine of </a:t>
            </a:r>
            <a:r>
              <a:rPr lang="en-US" sz="3600" dirty="0">
                <a:solidFill>
                  <a:srgbClr val="FFFF00"/>
                </a:solidFill>
                <a:effectLst/>
                <a:latin typeface="VAGRounded BT" panose="020F0702020204020204" pitchFamily="34" charset="0"/>
                <a:ea typeface="Calibri" panose="020F0502020204030204" pitchFamily="34" charset="0"/>
                <a:cs typeface="Calibri" panose="020F0502020204030204" pitchFamily="34" charset="0"/>
              </a:rPr>
              <a:t>violence</a:t>
            </a:r>
            <a:r>
              <a:rPr lang="en-US" sz="36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a:t>
            </a:r>
            <a:r>
              <a:rPr lang="en-CA" dirty="0">
                <a:solidFill>
                  <a:srgbClr val="FFFFFF"/>
                </a:solidFill>
                <a:latin typeface="VAGRounded BT" panose="020F0702020204020204" pitchFamily="34" charset="0"/>
                <a:ea typeface="Calibri" panose="020F0502020204030204" pitchFamily="34" charset="0"/>
                <a:cs typeface="Calibri" panose="020F0502020204030204" pitchFamily="34" charset="0"/>
              </a:rPr>
              <a:t>”</a:t>
            </a:r>
            <a:r>
              <a:rPr lang="en-CA" sz="36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CA" sz="36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a:t>
            </a:r>
            <a:r>
              <a:rPr lang="en-US" sz="36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Prov 4:17</a:t>
            </a:r>
            <a:r>
              <a:rPr lang="en-CA" sz="36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a:t>
            </a:r>
            <a:endParaRPr lang="en-CA" sz="3600" dirty="0">
              <a:solidFill>
                <a:srgbClr val="FFFFFF"/>
              </a:solidFill>
              <a:effectLst/>
              <a:latin typeface="VAGRounded BT" panose="020F070202020402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CA" sz="36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CA" sz="36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a:t>
            </a:r>
            <a:r>
              <a:rPr lang="en-US" sz="36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Who has </a:t>
            </a:r>
            <a:r>
              <a:rPr lang="en-US" sz="3600" dirty="0">
                <a:solidFill>
                  <a:srgbClr val="FFFF00"/>
                </a:solidFill>
                <a:effectLst/>
                <a:latin typeface="VAGRounded BT" panose="020F0702020204020204" pitchFamily="34" charset="0"/>
                <a:ea typeface="Calibri" panose="020F0502020204030204" pitchFamily="34" charset="0"/>
                <a:cs typeface="Calibri" panose="020F0502020204030204" pitchFamily="34" charset="0"/>
              </a:rPr>
              <a:t>woe</a:t>
            </a:r>
            <a:r>
              <a:rPr lang="en-US" sz="36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 </a:t>
            </a:r>
            <a:r>
              <a:rPr lang="en-US" sz="3600" dirty="0">
                <a:solidFill>
                  <a:srgbClr val="FFFF00"/>
                </a:solidFill>
                <a:effectLst/>
                <a:latin typeface="VAGRounded BT" panose="020F0702020204020204" pitchFamily="34" charset="0"/>
                <a:ea typeface="Calibri" panose="020F0502020204030204" pitchFamily="34" charset="0"/>
                <a:cs typeface="Calibri" panose="020F0502020204030204" pitchFamily="34" charset="0"/>
              </a:rPr>
              <a:t>sorrow</a:t>
            </a:r>
            <a:r>
              <a:rPr lang="en-US" sz="36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 </a:t>
            </a:r>
            <a:r>
              <a:rPr lang="en-US" sz="3600" dirty="0">
                <a:solidFill>
                  <a:srgbClr val="FFFF00"/>
                </a:solidFill>
                <a:effectLst/>
                <a:latin typeface="VAGRounded BT" panose="020F0702020204020204" pitchFamily="34" charset="0"/>
                <a:ea typeface="Calibri" panose="020F0502020204030204" pitchFamily="34" charset="0"/>
                <a:cs typeface="Calibri" panose="020F0502020204030204" pitchFamily="34" charset="0"/>
              </a:rPr>
              <a:t>contentions</a:t>
            </a:r>
            <a:r>
              <a:rPr lang="en-US" sz="36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 </a:t>
            </a:r>
            <a:r>
              <a:rPr lang="en-US" sz="3600" dirty="0">
                <a:solidFill>
                  <a:srgbClr val="FFFF00"/>
                </a:solidFill>
                <a:effectLst/>
                <a:latin typeface="VAGRounded BT" panose="020F0702020204020204" pitchFamily="34" charset="0"/>
                <a:ea typeface="Calibri" panose="020F0502020204030204" pitchFamily="34" charset="0"/>
                <a:cs typeface="Calibri" panose="020F0502020204030204" pitchFamily="34" charset="0"/>
              </a:rPr>
              <a:t>complaining</a:t>
            </a:r>
            <a:r>
              <a:rPr lang="en-US" sz="36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 </a:t>
            </a:r>
            <a:r>
              <a:rPr lang="en-US" sz="3600" dirty="0">
                <a:solidFill>
                  <a:srgbClr val="FFFF00"/>
                </a:solidFill>
                <a:effectLst/>
                <a:latin typeface="VAGRounded BT" panose="020F0702020204020204" pitchFamily="34" charset="0"/>
                <a:ea typeface="Calibri" panose="020F0502020204030204" pitchFamily="34" charset="0"/>
                <a:cs typeface="Calibri" panose="020F0502020204030204" pitchFamily="34" charset="0"/>
              </a:rPr>
              <a:t>wounds</a:t>
            </a:r>
            <a:r>
              <a:rPr lang="en-US" sz="36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 without cause and </a:t>
            </a:r>
            <a:r>
              <a:rPr lang="en-US" sz="3600" dirty="0">
                <a:solidFill>
                  <a:srgbClr val="FFFF00"/>
                </a:solidFill>
                <a:effectLst/>
                <a:latin typeface="VAGRounded BT" panose="020F0702020204020204" pitchFamily="34" charset="0"/>
                <a:ea typeface="Calibri" panose="020F0502020204030204" pitchFamily="34" charset="0"/>
                <a:cs typeface="Calibri" panose="020F0502020204030204" pitchFamily="34" charset="0"/>
              </a:rPr>
              <a:t>red eyes</a:t>
            </a:r>
            <a:r>
              <a:rPr lang="en-US" sz="36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 Those who drink wine.</a:t>
            </a:r>
            <a:r>
              <a:rPr lang="en-CA" dirty="0">
                <a:solidFill>
                  <a:srgbClr val="FFFFFF"/>
                </a:solidFill>
                <a:latin typeface="VAGRounded BT" panose="020F0702020204020204" pitchFamily="34" charset="0"/>
                <a:ea typeface="Calibri" panose="020F0502020204030204" pitchFamily="34" charset="0"/>
                <a:cs typeface="Times New Roman" panose="02020603050405020304" pitchFamily="18" charset="0"/>
              </a:rPr>
              <a:t>” </a:t>
            </a:r>
            <a:r>
              <a:rPr lang="en-CA" sz="36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a:t>
            </a:r>
            <a:r>
              <a:rPr lang="en-US" sz="36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Prov 23:29</a:t>
            </a:r>
            <a:r>
              <a:rPr lang="en-CA" sz="36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a:t>
            </a:r>
            <a:endParaRPr lang="en-CA" sz="3600" dirty="0">
              <a:solidFill>
                <a:srgbClr val="FFFFFF"/>
              </a:solidFill>
              <a:effectLst/>
              <a:latin typeface="VAGRounded BT" panose="020F0702020204020204" pitchFamily="34" charset="0"/>
              <a:ea typeface="Calibri" panose="020F0502020204030204" pitchFamily="34" charset="0"/>
              <a:cs typeface="Times New Roman" panose="02020603050405020304" pitchFamily="18" charset="0"/>
            </a:endParaRPr>
          </a:p>
        </p:txBody>
      </p:sp>
      <p:pic>
        <p:nvPicPr>
          <p:cNvPr id="5" name="Picture 4" descr="A child in a santa hat covering her ears with her hands&#10;&#10;Description automatically generated">
            <a:extLst>
              <a:ext uri="{FF2B5EF4-FFF2-40B4-BE49-F238E27FC236}">
                <a16:creationId xmlns:a16="http://schemas.microsoft.com/office/drawing/2014/main" id="{98E59A36-08C1-344D-1557-6CC7C6D848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8569" y="15240"/>
            <a:ext cx="3688270" cy="3067050"/>
          </a:xfrm>
          <a:prstGeom prst="rect">
            <a:avLst/>
          </a:prstGeom>
        </p:spPr>
      </p:pic>
      <p:pic>
        <p:nvPicPr>
          <p:cNvPr id="9" name="Picture 8" descr="A person helping a person to hit a car&#10;&#10;Description automatically generated">
            <a:extLst>
              <a:ext uri="{FF2B5EF4-FFF2-40B4-BE49-F238E27FC236}">
                <a16:creationId xmlns:a16="http://schemas.microsoft.com/office/drawing/2014/main" id="{985E6610-EF22-FB56-506E-262A988A6E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3260" y="5848350"/>
            <a:ext cx="5971540" cy="3451861"/>
          </a:xfrm>
          <a:prstGeom prst="rect">
            <a:avLst/>
          </a:prstGeom>
        </p:spPr>
      </p:pic>
      <p:pic>
        <p:nvPicPr>
          <p:cNvPr id="11" name="Picture 10" descr="A person standing at a table with a group of people&#10;&#10;Description automatically generated">
            <a:extLst>
              <a:ext uri="{FF2B5EF4-FFF2-40B4-BE49-F238E27FC236}">
                <a16:creationId xmlns:a16="http://schemas.microsoft.com/office/drawing/2014/main" id="{884FF439-9EDF-CC59-2B7F-9C4EFC113B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50" y="5756910"/>
            <a:ext cx="5774684" cy="3468442"/>
          </a:xfrm>
          <a:prstGeom prst="rect">
            <a:avLst/>
          </a:prstGeom>
        </p:spPr>
      </p:pic>
      <p:pic>
        <p:nvPicPr>
          <p:cNvPr id="11266" name="Picture 2" descr="Sad, worried woman checking her recent pregnancy test, sitting on couch at  home. Maternity, child birth and family problems concept. unwanted  pregnancy 36254391 Stock Photo at Vecteezy">
            <a:extLst>
              <a:ext uri="{FF2B5EF4-FFF2-40B4-BE49-F238E27FC236}">
                <a16:creationId xmlns:a16="http://schemas.microsoft.com/office/drawing/2014/main" id="{82EA366D-B616-0065-A912-E28437878FC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781" r="24414"/>
          <a:stretch/>
        </p:blipFill>
        <p:spPr bwMode="auto">
          <a:xfrm>
            <a:off x="6156954" y="3208020"/>
            <a:ext cx="2491740" cy="25631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erson and person playing with each other&#10;&#10;Description automatically generated">
            <a:extLst>
              <a:ext uri="{FF2B5EF4-FFF2-40B4-BE49-F238E27FC236}">
                <a16:creationId xmlns:a16="http://schemas.microsoft.com/office/drawing/2014/main" id="{7416AE74-0189-4E86-1891-DC2E4AFB1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58300" y="2327746"/>
            <a:ext cx="3746500" cy="3391227"/>
          </a:xfrm>
          <a:prstGeom prst="rect">
            <a:avLst/>
          </a:prstGeom>
        </p:spPr>
      </p:pic>
      <p:pic>
        <p:nvPicPr>
          <p:cNvPr id="11268" name="Picture 4" descr="  A computer rendering of a liver with cirrhosis">
            <a:extLst>
              <a:ext uri="{FF2B5EF4-FFF2-40B4-BE49-F238E27FC236}">
                <a16:creationId xmlns:a16="http://schemas.microsoft.com/office/drawing/2014/main" id="{016F32F5-48B1-C245-D2F4-3BB9CC3DDB0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042" t="4000" r="14458" b="4445"/>
          <a:stretch/>
        </p:blipFill>
        <p:spPr bwMode="auto">
          <a:xfrm>
            <a:off x="9993162" y="342900"/>
            <a:ext cx="2523033" cy="17678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6F1E5A7-FD25-CE17-074F-23E21F1C2C63}"/>
              </a:ext>
            </a:extLst>
          </p:cNvPr>
          <p:cNvSpPr txBox="1"/>
          <p:nvPr/>
        </p:nvSpPr>
        <p:spPr>
          <a:xfrm>
            <a:off x="9616445" y="1625151"/>
            <a:ext cx="3512815" cy="6437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CA" b="0" dirty="0">
                <a:solidFill>
                  <a:srgbClr val="FFFFFF"/>
                </a:solidFill>
                <a:effectLst/>
                <a:latin typeface="VAGRounded BT" panose="020F0702020204020204" pitchFamily="34" charset="0"/>
              </a:rPr>
              <a:t>Liver Cirrhosis </a:t>
            </a:r>
          </a:p>
        </p:txBody>
      </p:sp>
      <p:sp>
        <p:nvSpPr>
          <p:cNvPr id="2" name="TextBox 1">
            <a:extLst>
              <a:ext uri="{FF2B5EF4-FFF2-40B4-BE49-F238E27FC236}">
                <a16:creationId xmlns:a16="http://schemas.microsoft.com/office/drawing/2014/main" id="{CD50C486-7CCA-6176-2699-CBEA579B40AA}"/>
              </a:ext>
            </a:extLst>
          </p:cNvPr>
          <p:cNvSpPr txBox="1"/>
          <p:nvPr/>
        </p:nvSpPr>
        <p:spPr>
          <a:xfrm>
            <a:off x="11336387" y="3171343"/>
            <a:ext cx="1897919" cy="6437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CA" b="0" dirty="0">
                <a:solidFill>
                  <a:schemeClr val="bg1"/>
                </a:solidFill>
                <a:effectLst/>
                <a:latin typeface="VAGRounded BT" panose="020F0702020204020204" pitchFamily="34" charset="0"/>
              </a:rPr>
              <a:t>Abuse</a:t>
            </a:r>
          </a:p>
        </p:txBody>
      </p:sp>
      <p:sp>
        <p:nvSpPr>
          <p:cNvPr id="4" name="TextBox 3">
            <a:extLst>
              <a:ext uri="{FF2B5EF4-FFF2-40B4-BE49-F238E27FC236}">
                <a16:creationId xmlns:a16="http://schemas.microsoft.com/office/drawing/2014/main" id="{403E186C-1B24-5E59-1B60-4F394B4EF90C}"/>
              </a:ext>
            </a:extLst>
          </p:cNvPr>
          <p:cNvSpPr txBox="1"/>
          <p:nvPr/>
        </p:nvSpPr>
        <p:spPr>
          <a:xfrm>
            <a:off x="6908623" y="6418008"/>
            <a:ext cx="1897919" cy="6437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CA" b="0" dirty="0">
                <a:solidFill>
                  <a:schemeClr val="bg1"/>
                </a:solidFill>
                <a:effectLst/>
                <a:latin typeface="VAGRounded BT" panose="020F0702020204020204" pitchFamily="34" charset="0"/>
              </a:rPr>
              <a:t>Death</a:t>
            </a:r>
          </a:p>
        </p:txBody>
      </p:sp>
      <p:sp>
        <p:nvSpPr>
          <p:cNvPr id="6" name="TextBox 5">
            <a:extLst>
              <a:ext uri="{FF2B5EF4-FFF2-40B4-BE49-F238E27FC236}">
                <a16:creationId xmlns:a16="http://schemas.microsoft.com/office/drawing/2014/main" id="{C73B9FC7-85E2-CB0C-970C-B25CCAF0C4D3}"/>
              </a:ext>
            </a:extLst>
          </p:cNvPr>
          <p:cNvSpPr txBox="1"/>
          <p:nvPr/>
        </p:nvSpPr>
        <p:spPr>
          <a:xfrm>
            <a:off x="-71841" y="5756910"/>
            <a:ext cx="3329392" cy="11951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CA" b="0" dirty="0">
                <a:ln w="22225">
                  <a:solidFill>
                    <a:srgbClr val="F1F1F1"/>
                  </a:solidFill>
                </a:ln>
                <a:solidFill>
                  <a:srgbClr val="002060"/>
                </a:solidFill>
                <a:effectLst/>
                <a:latin typeface="VAGRounded BT" panose="020F0702020204020204" pitchFamily="34" charset="0"/>
              </a:rPr>
              <a:t>Festive-time Strife</a:t>
            </a:r>
          </a:p>
        </p:txBody>
      </p:sp>
      <p:sp>
        <p:nvSpPr>
          <p:cNvPr id="10" name="TextBox 9">
            <a:extLst>
              <a:ext uri="{FF2B5EF4-FFF2-40B4-BE49-F238E27FC236}">
                <a16:creationId xmlns:a16="http://schemas.microsoft.com/office/drawing/2014/main" id="{FA2A92B9-CD4F-7E50-953E-478D38984740}"/>
              </a:ext>
            </a:extLst>
          </p:cNvPr>
          <p:cNvSpPr txBox="1"/>
          <p:nvPr/>
        </p:nvSpPr>
        <p:spPr>
          <a:xfrm>
            <a:off x="6505863" y="2259869"/>
            <a:ext cx="2082969" cy="6437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CA" b="0" dirty="0">
                <a:ln w="22225">
                  <a:solidFill>
                    <a:srgbClr val="F1F1F1"/>
                  </a:solidFill>
                </a:ln>
                <a:solidFill>
                  <a:srgbClr val="002060"/>
                </a:solidFill>
                <a:effectLst/>
                <a:latin typeface="VAGRounded BT" panose="020F0702020204020204" pitchFamily="34" charset="0"/>
              </a:rPr>
              <a:t>Divorce</a:t>
            </a:r>
          </a:p>
        </p:txBody>
      </p:sp>
      <p:sp>
        <p:nvSpPr>
          <p:cNvPr id="12" name="TextBox 11">
            <a:extLst>
              <a:ext uri="{FF2B5EF4-FFF2-40B4-BE49-F238E27FC236}">
                <a16:creationId xmlns:a16="http://schemas.microsoft.com/office/drawing/2014/main" id="{74DB1FBF-7E1F-C310-56FE-AB71430B9FC1}"/>
              </a:ext>
            </a:extLst>
          </p:cNvPr>
          <p:cNvSpPr txBox="1"/>
          <p:nvPr/>
        </p:nvSpPr>
        <p:spPr>
          <a:xfrm>
            <a:off x="5972462" y="4224744"/>
            <a:ext cx="2082969" cy="11951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CA" b="0" dirty="0">
                <a:ln w="22225">
                  <a:solidFill>
                    <a:srgbClr val="F1F1F1"/>
                  </a:solidFill>
                </a:ln>
                <a:solidFill>
                  <a:srgbClr val="002060"/>
                </a:solidFill>
                <a:effectLst/>
                <a:latin typeface="VAGRounded BT" panose="020F0702020204020204" pitchFamily="34" charset="0"/>
              </a:rPr>
              <a:t>Single</a:t>
            </a:r>
          </a:p>
          <a:p>
            <a:pPr algn="l"/>
            <a:r>
              <a:rPr lang="en-CA" dirty="0">
                <a:ln w="22225">
                  <a:solidFill>
                    <a:srgbClr val="F1F1F1"/>
                  </a:solidFill>
                </a:ln>
                <a:solidFill>
                  <a:srgbClr val="002060"/>
                </a:solidFill>
                <a:latin typeface="VAGRounded BT" panose="020F0702020204020204" pitchFamily="34" charset="0"/>
              </a:rPr>
              <a:t>mothers</a:t>
            </a:r>
            <a:endParaRPr lang="en-CA" b="0" dirty="0">
              <a:ln w="22225">
                <a:solidFill>
                  <a:srgbClr val="F1F1F1"/>
                </a:solidFill>
              </a:ln>
              <a:solidFill>
                <a:srgbClr val="002060"/>
              </a:solidFill>
              <a:effectLst/>
              <a:latin typeface="VAGRounded BT" panose="020F0702020204020204" pitchFamily="34" charset="0"/>
            </a:endParaRPr>
          </a:p>
        </p:txBody>
      </p:sp>
    </p:spTree>
    <p:extLst>
      <p:ext uri="{BB962C8B-B14F-4D97-AF65-F5344CB8AC3E}">
        <p14:creationId xmlns:p14="http://schemas.microsoft.com/office/powerpoint/2010/main" val="210771736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6BA0E5-DE31-8C03-0A61-45B8B8BBA0A2}"/>
              </a:ext>
            </a:extLst>
          </p:cNvPr>
          <p:cNvSpPr txBox="1"/>
          <p:nvPr/>
        </p:nvSpPr>
        <p:spPr>
          <a:xfrm>
            <a:off x="233249" y="157655"/>
            <a:ext cx="12685259" cy="19593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15000"/>
              </a:lnSpc>
              <a:spcBef>
                <a:spcPts val="0"/>
              </a:spcBef>
              <a:spcAft>
                <a:spcPts val="0"/>
              </a:spcAft>
            </a:pPr>
            <a:r>
              <a:rPr lang="en-CA" sz="11500" dirty="0">
                <a:solidFill>
                  <a:schemeClr val="bg1"/>
                </a:solidFill>
                <a:latin typeface="VAGRounded BT" panose="020F0702020204020204" pitchFamily="34" charset="0"/>
                <a:ea typeface="Calibri" panose="020F0502020204030204" pitchFamily="34" charset="0"/>
              </a:rPr>
              <a:t>Wine in the Bible</a:t>
            </a:r>
          </a:p>
        </p:txBody>
      </p:sp>
      <p:pic>
        <p:nvPicPr>
          <p:cNvPr id="19460" name="Picture 4" descr="Baby Duck Sparkling – Newfoundland Labrador Liquor Corporation">
            <a:extLst>
              <a:ext uri="{FF2B5EF4-FFF2-40B4-BE49-F238E27FC236}">
                <a16:creationId xmlns:a16="http://schemas.microsoft.com/office/drawing/2014/main" id="{E44AA545-E764-BED4-94C9-3792D47B8B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066" r="26200"/>
          <a:stretch/>
        </p:blipFill>
        <p:spPr bwMode="auto">
          <a:xfrm>
            <a:off x="10384064" y="2111824"/>
            <a:ext cx="2620736" cy="764056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6B78B0D-2CEF-8CF9-20D7-7E98B8F048FE}"/>
              </a:ext>
            </a:extLst>
          </p:cNvPr>
          <p:cNvSpPr txBox="1"/>
          <p:nvPr/>
        </p:nvSpPr>
        <p:spPr>
          <a:xfrm>
            <a:off x="233249" y="2140255"/>
            <a:ext cx="8625001" cy="5078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0000"/>
              </a:lnSpc>
              <a:spcBef>
                <a:spcPts val="0"/>
              </a:spcBef>
              <a:spcAft>
                <a:spcPts val="0"/>
              </a:spcAft>
            </a:pPr>
            <a:r>
              <a:rPr lang="en-CA" sz="5400" dirty="0">
                <a:solidFill>
                  <a:schemeClr val="bg1"/>
                </a:solidFill>
                <a:latin typeface="VAGRounded BT" panose="020F0702020204020204" pitchFamily="34" charset="0"/>
                <a:ea typeface="Calibri" panose="020F0502020204030204" pitchFamily="34" charset="0"/>
              </a:rPr>
              <a:t>First century Romans, Jews, and Greeks drank wine mixed with water of low alcohol content and unmixed wine was Biblical “strong drink”.</a:t>
            </a:r>
          </a:p>
        </p:txBody>
      </p:sp>
      <p:sp>
        <p:nvSpPr>
          <p:cNvPr id="10" name="Arrow: Curved Right 9">
            <a:extLst>
              <a:ext uri="{FF2B5EF4-FFF2-40B4-BE49-F238E27FC236}">
                <a16:creationId xmlns:a16="http://schemas.microsoft.com/office/drawing/2014/main" id="{47715A77-8CA0-8A79-AC9A-E375883CE7E0}"/>
              </a:ext>
            </a:extLst>
          </p:cNvPr>
          <p:cNvSpPr/>
          <p:nvPr/>
        </p:nvSpPr>
        <p:spPr>
          <a:xfrm rot="17196208">
            <a:off x="7434245" y="5502262"/>
            <a:ext cx="1437368" cy="6169633"/>
          </a:xfrm>
          <a:prstGeom prst="curvedRightArrow">
            <a:avLst/>
          </a:prstGeom>
          <a:solidFill>
            <a:schemeClr val="accent5"/>
          </a:solidFill>
          <a:ln w="25400" cap="flat">
            <a:solidFill>
              <a:srgbClr val="824828"/>
            </a:solidFill>
            <a:prstDash val="solid"/>
            <a:miter lim="400000"/>
          </a:ln>
          <a:effectLst>
            <a:outerShdw blurRad="50800" dist="50800" dir="5400000" algn="ctr" rotWithShape="0">
              <a:schemeClr val="accent5"/>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139700" marR="0" indent="0" algn="l" defTabSz="457200" rtl="0" fontAlgn="auto" latinLnBrk="0" hangingPunct="0">
              <a:lnSpc>
                <a:spcPts val="4300"/>
              </a:lnSpc>
              <a:spcBef>
                <a:spcPts val="0"/>
              </a:spcBef>
              <a:spcAft>
                <a:spcPts val="0"/>
              </a:spcAft>
              <a:buClrTx/>
              <a:buSzTx/>
              <a:buFontTx/>
              <a:buNone/>
              <a:tabLst>
                <a:tab pos="673100" algn="l"/>
              </a:tabLst>
            </a:pPr>
            <a:endParaRPr kumimoji="0" lang="en-CA" sz="3600" b="0" i="0" u="none" strike="noStrike" cap="none" spc="0" normalizeH="0" baseline="0">
              <a:ln>
                <a:noFill/>
              </a:ln>
              <a:solidFill>
                <a:srgbClr val="483F36"/>
              </a:solidFill>
              <a:effectLst>
                <a:outerShdw blurRad="38100" dist="12700" dir="5400000" rotWithShape="0">
                  <a:srgbClr val="000000">
                    <a:alpha val="50000"/>
                  </a:srgbClr>
                </a:outerShdw>
              </a:effectLst>
              <a:uFillTx/>
              <a:latin typeface="+mn-lt"/>
              <a:ea typeface="+mn-ea"/>
              <a:cs typeface="+mn-cs"/>
              <a:sym typeface="Hoefler Text"/>
            </a:endParaRPr>
          </a:p>
        </p:txBody>
      </p:sp>
      <p:sp>
        <p:nvSpPr>
          <p:cNvPr id="12" name="TextBox 11">
            <a:extLst>
              <a:ext uri="{FF2B5EF4-FFF2-40B4-BE49-F238E27FC236}">
                <a16:creationId xmlns:a16="http://schemas.microsoft.com/office/drawing/2014/main" id="{F397C9D8-4F29-ADF3-2195-A699B4BC466B}"/>
              </a:ext>
            </a:extLst>
          </p:cNvPr>
          <p:cNvSpPr txBox="1"/>
          <p:nvPr/>
        </p:nvSpPr>
        <p:spPr>
          <a:xfrm>
            <a:off x="0" y="8615551"/>
            <a:ext cx="6780438"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a:lnSpc>
                <a:spcPct val="100000"/>
              </a:lnSpc>
            </a:pPr>
            <a:r>
              <a:rPr lang="en-CA" sz="2800" dirty="0">
                <a:solidFill>
                  <a:schemeClr val="bg1"/>
                </a:solidFill>
                <a:latin typeface="VAGRounded BT" panose="020F0702020204020204" pitchFamily="34" charset="0"/>
                <a:ea typeface="Calibri" panose="020F0502020204030204" pitchFamily="34" charset="0"/>
              </a:rPr>
              <a:t>Steven Rudd March 2024</a:t>
            </a:r>
          </a:p>
          <a:p>
            <a:pPr marL="0">
              <a:lnSpc>
                <a:spcPct val="100000"/>
              </a:lnSpc>
            </a:pPr>
            <a:r>
              <a:rPr lang="en-CA" sz="2800" dirty="0">
                <a:solidFill>
                  <a:schemeClr val="bg1"/>
                </a:solidFill>
                <a:latin typeface="VAGRounded BT" panose="020F0702020204020204" pitchFamily="34" charset="0"/>
                <a:ea typeface="Calibri" panose="020F0502020204030204" pitchFamily="34" charset="0"/>
              </a:rPr>
              <a:t>www.bible.ca</a:t>
            </a:r>
            <a:endParaRPr lang="en-CA" sz="2800" dirty="0">
              <a:solidFill>
                <a:schemeClr val="bg1"/>
              </a:solidFill>
            </a:endParaRPr>
          </a:p>
        </p:txBody>
      </p:sp>
      <p:sp>
        <p:nvSpPr>
          <p:cNvPr id="4" name="TextBox 3">
            <a:extLst>
              <a:ext uri="{FF2B5EF4-FFF2-40B4-BE49-F238E27FC236}">
                <a16:creationId xmlns:a16="http://schemas.microsoft.com/office/drawing/2014/main" id="{D125B44A-6247-B31D-3426-1152DDF3B5D2}"/>
              </a:ext>
            </a:extLst>
          </p:cNvPr>
          <p:cNvSpPr txBox="1"/>
          <p:nvPr/>
        </p:nvSpPr>
        <p:spPr>
          <a:xfrm>
            <a:off x="10235971" y="8182870"/>
            <a:ext cx="2859541" cy="6113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3200" dirty="0">
                <a:ln w="12700">
                  <a:solidFill>
                    <a:srgbClr val="FFFFFF"/>
                  </a:solidFill>
                </a:ln>
                <a:solidFill>
                  <a:srgbClr val="FF0000"/>
                </a:solidFill>
                <a:latin typeface="VAGRounded BT" panose="020F0702020204020204" pitchFamily="34" charset="0"/>
                <a:ea typeface="Calibri" panose="020F0502020204030204" pitchFamily="34" charset="0"/>
              </a:rPr>
              <a:t>Strong Drink</a:t>
            </a:r>
            <a:endParaRPr lang="en-CA" sz="3200" dirty="0">
              <a:ln w="12700">
                <a:solidFill>
                  <a:srgbClr val="FFFFFF"/>
                </a:solidFill>
              </a:ln>
              <a:solidFill>
                <a:srgbClr val="FF0000"/>
              </a:solidFill>
            </a:endParaRPr>
          </a:p>
        </p:txBody>
      </p:sp>
    </p:spTree>
    <p:extLst>
      <p:ext uri="{BB962C8B-B14F-4D97-AF65-F5344CB8AC3E}">
        <p14:creationId xmlns:p14="http://schemas.microsoft.com/office/powerpoint/2010/main" val="750217767"/>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D66274-B1A3-2934-EE36-47C3A38C64B5}"/>
              </a:ext>
            </a:extLst>
          </p:cNvPr>
          <p:cNvSpPr txBox="1"/>
          <p:nvPr/>
        </p:nvSpPr>
        <p:spPr>
          <a:xfrm>
            <a:off x="180974" y="216982"/>
            <a:ext cx="12823825" cy="5059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spcBef>
                <a:spcPts val="0"/>
              </a:spcBef>
              <a:spcAft>
                <a:spcPts val="0"/>
              </a:spcAft>
            </a:pPr>
            <a:r>
              <a:rPr lang="en-CA" sz="48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MADD</a:t>
            </a:r>
            <a:r>
              <a:rPr lang="en-CA" sz="4800" dirty="0">
                <a:solidFill>
                  <a:srgbClr val="FFFFFF"/>
                </a:solidFill>
                <a:latin typeface="VAGRounded BT" panose="020F0702020204020204" pitchFamily="34" charset="0"/>
                <a:ea typeface="Calibri" panose="020F0502020204030204" pitchFamily="34" charset="0"/>
                <a:cs typeface="Calibri" panose="020F0502020204030204" pitchFamily="34" charset="0"/>
              </a:rPr>
              <a:t>: Mothers against Drunk Drivers</a:t>
            </a:r>
          </a:p>
          <a:p>
            <a:pPr marL="0" marR="0">
              <a:spcBef>
                <a:spcPts val="0"/>
              </a:spcBef>
              <a:spcAft>
                <a:spcPts val="0"/>
              </a:spcAft>
            </a:pPr>
            <a:endParaRPr lang="en-CA" sz="48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endParaRPr>
          </a:p>
          <a:p>
            <a:pPr marL="0" marR="0">
              <a:spcBef>
                <a:spcPts val="0"/>
              </a:spcBef>
              <a:spcAft>
                <a:spcPts val="0"/>
              </a:spcAft>
            </a:pPr>
            <a:endParaRPr lang="en-CA" sz="4800" dirty="0">
              <a:solidFill>
                <a:srgbClr val="FFFFFF"/>
              </a:solidFill>
              <a:latin typeface="VAGRounded BT" panose="020F0702020204020204" pitchFamily="34" charset="0"/>
              <a:ea typeface="Calibri" panose="020F0502020204030204" pitchFamily="34" charset="0"/>
              <a:cs typeface="Calibri" panose="020F0502020204030204" pitchFamily="34" charset="0"/>
            </a:endParaRPr>
          </a:p>
          <a:p>
            <a:pPr marL="0" marR="0">
              <a:spcBef>
                <a:spcPts val="0"/>
              </a:spcBef>
              <a:spcAft>
                <a:spcPts val="0"/>
              </a:spcAft>
            </a:pPr>
            <a:endParaRPr lang="en-CA" sz="4800" dirty="0">
              <a:solidFill>
                <a:srgbClr val="FFFFFF"/>
              </a:solidFill>
              <a:latin typeface="VAGRounded BT" panose="020F0702020204020204" pitchFamily="34" charset="0"/>
              <a:ea typeface="Calibri" panose="020F0502020204030204" pitchFamily="34" charset="0"/>
              <a:cs typeface="Calibri" panose="020F0502020204030204" pitchFamily="34" charset="0"/>
            </a:endParaRPr>
          </a:p>
          <a:p>
            <a:pPr marL="0" marR="0">
              <a:spcBef>
                <a:spcPts val="0"/>
              </a:spcBef>
              <a:spcAft>
                <a:spcPts val="0"/>
              </a:spcAft>
            </a:pPr>
            <a:endParaRPr lang="en-CA" sz="4800" dirty="0">
              <a:solidFill>
                <a:srgbClr val="FFFFFF"/>
              </a:solidFill>
              <a:latin typeface="VAGRounded BT" panose="020F0702020204020204" pitchFamily="34" charset="0"/>
              <a:ea typeface="Calibri" panose="020F0502020204030204" pitchFamily="34" charset="0"/>
              <a:cs typeface="Calibri" panose="020F0502020204030204" pitchFamily="34" charset="0"/>
            </a:endParaRPr>
          </a:p>
          <a:p>
            <a:pPr marL="0" marR="0">
              <a:spcBef>
                <a:spcPts val="0"/>
              </a:spcBef>
              <a:spcAft>
                <a:spcPts val="0"/>
              </a:spcAft>
            </a:pPr>
            <a:endParaRPr lang="en-CA" sz="4800" dirty="0">
              <a:solidFill>
                <a:srgbClr val="FFFFFF"/>
              </a:solidFill>
              <a:latin typeface="VAGRounded BT" panose="020F0702020204020204" pitchFamily="34" charset="0"/>
              <a:ea typeface="Calibri" panose="020F0502020204030204" pitchFamily="34" charset="0"/>
              <a:cs typeface="Calibri" panose="020F0502020204030204" pitchFamily="34" charset="0"/>
            </a:endParaRPr>
          </a:p>
          <a:p>
            <a:pPr marL="0" marR="0">
              <a:spcBef>
                <a:spcPts val="0"/>
              </a:spcBef>
              <a:spcAft>
                <a:spcPts val="0"/>
              </a:spcAft>
            </a:pPr>
            <a:endParaRPr lang="en-CA" sz="4800" dirty="0">
              <a:solidFill>
                <a:srgbClr val="FFFFFF"/>
              </a:solidFill>
              <a:latin typeface="VAGRounded BT" panose="020F0702020204020204" pitchFamily="34" charset="0"/>
              <a:ea typeface="Calibri" panose="020F0502020204030204" pitchFamily="34" charset="0"/>
              <a:cs typeface="Calibri" panose="020F0502020204030204" pitchFamily="34" charset="0"/>
            </a:endParaRPr>
          </a:p>
          <a:p>
            <a:pPr marL="0" marR="0">
              <a:spcBef>
                <a:spcPts val="0"/>
              </a:spcBef>
              <a:spcAft>
                <a:spcPts val="0"/>
              </a:spcAft>
            </a:pPr>
            <a:endParaRPr lang="en-CA" sz="4800" dirty="0">
              <a:solidFill>
                <a:srgbClr val="FFFFFF"/>
              </a:solidFill>
              <a:latin typeface="VAGRounded BT" panose="020F070202020402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CA" sz="4800" dirty="0">
                <a:solidFill>
                  <a:srgbClr val="FFFFFF"/>
                </a:solidFill>
                <a:latin typeface="VAGRounded BT" panose="020F0702020204020204" pitchFamily="34" charset="0"/>
                <a:ea typeface="Calibri" panose="020F0502020204030204" pitchFamily="34" charset="0"/>
                <a:cs typeface="Calibri" panose="020F0502020204030204" pitchFamily="34" charset="0"/>
              </a:rPr>
              <a:t>FADP: Fathers Against Drunk Pedestrians</a:t>
            </a:r>
            <a:endParaRPr lang="en-CA" sz="48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endParaRPr>
          </a:p>
        </p:txBody>
      </p:sp>
      <p:pic>
        <p:nvPicPr>
          <p:cNvPr id="10242" name="Picture 2">
            <a:extLst>
              <a:ext uri="{FF2B5EF4-FFF2-40B4-BE49-F238E27FC236}">
                <a16:creationId xmlns:a16="http://schemas.microsoft.com/office/drawing/2014/main" id="{FBB54EA8-25FD-319E-C92F-77D41A1606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873" y="928866"/>
            <a:ext cx="7010400" cy="356213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1D475BC4-9BEE-7598-563F-9161474ACA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7638" y="5254977"/>
            <a:ext cx="6864350" cy="394617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mpty Gravestone Vector Stock Illustration - Download Image Now - Tombstone,  Blank, Empty - iStock">
            <a:extLst>
              <a:ext uri="{FF2B5EF4-FFF2-40B4-BE49-F238E27FC236}">
                <a16:creationId xmlns:a16="http://schemas.microsoft.com/office/drawing/2014/main" id="{92182B51-BED0-5D0F-3890-1A407492AE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427" t="18843" r="15834" b="7637"/>
          <a:stretch/>
        </p:blipFill>
        <p:spPr bwMode="auto">
          <a:xfrm>
            <a:off x="2179860" y="5254520"/>
            <a:ext cx="3192238" cy="44582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Empty Gravestone Vector Stock Illustration - Download Image Now - Tombstone,  Blank, Empty - iStock">
            <a:extLst>
              <a:ext uri="{FF2B5EF4-FFF2-40B4-BE49-F238E27FC236}">
                <a16:creationId xmlns:a16="http://schemas.microsoft.com/office/drawing/2014/main" id="{C448C063-9EBF-D2A0-AE9E-5FD25249B4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427" t="18843" r="15834" b="7637"/>
          <a:stretch/>
        </p:blipFill>
        <p:spPr bwMode="auto">
          <a:xfrm>
            <a:off x="7402282" y="996043"/>
            <a:ext cx="2416287" cy="3374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519044"/>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6BA0E5-DE31-8C03-0A61-45B8B8BBA0A2}"/>
              </a:ext>
            </a:extLst>
          </p:cNvPr>
          <p:cNvSpPr txBox="1"/>
          <p:nvPr/>
        </p:nvSpPr>
        <p:spPr>
          <a:xfrm>
            <a:off x="233249" y="157655"/>
            <a:ext cx="12685259" cy="19593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15000"/>
              </a:lnSpc>
              <a:spcBef>
                <a:spcPts val="0"/>
              </a:spcBef>
              <a:spcAft>
                <a:spcPts val="0"/>
              </a:spcAft>
            </a:pPr>
            <a:r>
              <a:rPr lang="en-CA" sz="11500" dirty="0">
                <a:solidFill>
                  <a:srgbClr val="FFFFFF"/>
                </a:solidFill>
                <a:latin typeface="VAGRounded BT" panose="020F0702020204020204" pitchFamily="34" charset="0"/>
                <a:ea typeface="Calibri" panose="020F0502020204030204" pitchFamily="34" charset="0"/>
              </a:rPr>
              <a:t>Wine in the Bible</a:t>
            </a:r>
          </a:p>
        </p:txBody>
      </p:sp>
      <p:sp>
        <p:nvSpPr>
          <p:cNvPr id="9" name="TextBox 8">
            <a:extLst>
              <a:ext uri="{FF2B5EF4-FFF2-40B4-BE49-F238E27FC236}">
                <a16:creationId xmlns:a16="http://schemas.microsoft.com/office/drawing/2014/main" id="{E6B78B0D-2CEF-8CF9-20D7-7E98B8F048FE}"/>
              </a:ext>
            </a:extLst>
          </p:cNvPr>
          <p:cNvSpPr txBox="1"/>
          <p:nvPr/>
        </p:nvSpPr>
        <p:spPr>
          <a:xfrm>
            <a:off x="404699" y="2653334"/>
            <a:ext cx="11923372" cy="10664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15000"/>
              </a:lnSpc>
              <a:spcBef>
                <a:spcPts val="0"/>
              </a:spcBef>
              <a:spcAft>
                <a:spcPts val="0"/>
              </a:spcAft>
            </a:pPr>
            <a:r>
              <a:rPr lang="en-CA" sz="6000" dirty="0">
                <a:solidFill>
                  <a:srgbClr val="FFFFFF"/>
                </a:solidFill>
                <a:latin typeface="VAGRounded BT" panose="020F0702020204020204" pitchFamily="34" charset="0"/>
                <a:ea typeface="Calibri" panose="020F0502020204030204" pitchFamily="34" charset="0"/>
              </a:rPr>
              <a:t>Part 3: New Testament Texts</a:t>
            </a:r>
          </a:p>
        </p:txBody>
      </p:sp>
      <p:pic>
        <p:nvPicPr>
          <p:cNvPr id="4" name="Picture 3" descr="A black leather bible with gold text&#10;&#10;Description automatically generated">
            <a:extLst>
              <a:ext uri="{FF2B5EF4-FFF2-40B4-BE49-F238E27FC236}">
                <a16:creationId xmlns:a16="http://schemas.microsoft.com/office/drawing/2014/main" id="{9154619B-5C07-788E-2C77-9C519A79A0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5133" y="3940226"/>
            <a:ext cx="6123178" cy="5813374"/>
          </a:xfrm>
          <a:prstGeom prst="rect">
            <a:avLst/>
          </a:prstGeom>
        </p:spPr>
      </p:pic>
    </p:spTree>
    <p:extLst>
      <p:ext uri="{BB962C8B-B14F-4D97-AF65-F5344CB8AC3E}">
        <p14:creationId xmlns:p14="http://schemas.microsoft.com/office/powerpoint/2010/main" val="2386007138"/>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Conduct at Canna"/>
          <p:cNvSpPr txBox="1"/>
          <p:nvPr/>
        </p:nvSpPr>
        <p:spPr>
          <a:xfrm>
            <a:off x="12668" y="15669"/>
            <a:ext cx="12887992" cy="11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marL="0" marR="457200" algn="ctr">
              <a:lnSpc>
                <a:spcPct val="100000"/>
              </a:lnSpc>
              <a:spcBef>
                <a:spcPts val="500"/>
              </a:spcBef>
              <a:tabLst/>
              <a:defRPr sz="4800" b="1">
                <a:solidFill>
                  <a:srgbClr val="FFFFFF"/>
                </a:solidFill>
                <a:effectLst>
                  <a:outerShdw blurRad="38100" dist="38100" dir="18900000" rotWithShape="0">
                    <a:srgbClr val="000000"/>
                  </a:outerShdw>
                </a:effectLst>
                <a:latin typeface="Helvetica"/>
                <a:ea typeface="Helvetica"/>
                <a:cs typeface="Helvetica"/>
                <a:sym typeface="Helvetica"/>
              </a:defRPr>
            </a:lvl1pPr>
          </a:lstStyle>
          <a:p>
            <a:r>
              <a:rPr lang="en-CA" sz="6600" dirty="0">
                <a:solidFill>
                  <a:srgbClr val="FFFF00"/>
                </a:solidFill>
              </a:rPr>
              <a:t>Water-mixed Wine at </a:t>
            </a:r>
            <a:r>
              <a:rPr sz="6600" dirty="0">
                <a:solidFill>
                  <a:srgbClr val="FFFF00"/>
                </a:solidFill>
              </a:rPr>
              <a:t>Cana</a:t>
            </a:r>
          </a:p>
        </p:txBody>
      </p:sp>
      <p:pic>
        <p:nvPicPr>
          <p:cNvPr id="6146" name="Picture 2">
            <a:extLst>
              <a:ext uri="{FF2B5EF4-FFF2-40B4-BE49-F238E27FC236}">
                <a16:creationId xmlns:a16="http://schemas.microsoft.com/office/drawing/2014/main" id="{C8B07C6F-A7E9-92DE-1603-0D14DAC862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419378"/>
            <a:ext cx="5087620" cy="6325038"/>
          </a:xfrm>
          <a:prstGeom prst="rect">
            <a:avLst/>
          </a:prstGeom>
          <a:noFill/>
          <a:extLst>
            <a:ext uri="{909E8E84-426E-40DD-AFC4-6F175D3DCCD1}">
              <a14:hiddenFill xmlns:a14="http://schemas.microsoft.com/office/drawing/2010/main">
                <a:solidFill>
                  <a:srgbClr val="FFFFFF"/>
                </a:solidFill>
              </a14:hiddenFill>
            </a:ext>
          </a:extLst>
        </p:spPr>
      </p:pic>
      <p:sp>
        <p:nvSpPr>
          <p:cNvPr id="2" name="Proverbs 23">
            <a:extLst>
              <a:ext uri="{FF2B5EF4-FFF2-40B4-BE49-F238E27FC236}">
                <a16:creationId xmlns:a16="http://schemas.microsoft.com/office/drawing/2014/main" id="{AC10DC32-4C8B-A6B2-C937-1E9C7DC96202}"/>
              </a:ext>
            </a:extLst>
          </p:cNvPr>
          <p:cNvSpPr txBox="1"/>
          <p:nvPr/>
        </p:nvSpPr>
        <p:spPr>
          <a:xfrm>
            <a:off x="789094" y="1065558"/>
            <a:ext cx="10890672" cy="17933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marL="0">
              <a:lnSpc>
                <a:spcPct val="100000"/>
              </a:lnSpc>
              <a:tabLst/>
              <a:defRPr sz="5400">
                <a:solidFill>
                  <a:srgbClr val="FFFFFF"/>
                </a:solidFill>
                <a:latin typeface="Papyrus"/>
                <a:ea typeface="Papyrus"/>
                <a:cs typeface="Papyrus"/>
                <a:sym typeface="Papyrus"/>
              </a:defRPr>
            </a:lvl1pPr>
          </a:lstStyle>
          <a:p>
            <a:r>
              <a:rPr lang="en-US" dirty="0">
                <a:latin typeface="VAGRounded BT" panose="020F0702020204020204" pitchFamily="34" charset="0"/>
              </a:rPr>
              <a:t>“Strong drink” was unmixed wine</a:t>
            </a:r>
          </a:p>
          <a:p>
            <a:r>
              <a:rPr lang="en-US" dirty="0">
                <a:latin typeface="VAGRounded BT" panose="020F0702020204020204" pitchFamily="34" charset="0"/>
              </a:rPr>
              <a:t>“Wine” was water-mixed wine</a:t>
            </a:r>
            <a:endParaRPr dirty="0">
              <a:latin typeface="VAGRounded BT" panose="020F0702020204020204" pitchFamily="34" charset="0"/>
            </a:endParaRPr>
          </a:p>
        </p:txBody>
      </p:sp>
      <p:sp>
        <p:nvSpPr>
          <p:cNvPr id="4" name="TextBox 3">
            <a:extLst>
              <a:ext uri="{FF2B5EF4-FFF2-40B4-BE49-F238E27FC236}">
                <a16:creationId xmlns:a16="http://schemas.microsoft.com/office/drawing/2014/main" id="{5AC5E66E-15D1-DADB-05E6-8613523F02B2}"/>
              </a:ext>
            </a:extLst>
          </p:cNvPr>
          <p:cNvSpPr txBox="1"/>
          <p:nvPr/>
        </p:nvSpPr>
        <p:spPr>
          <a:xfrm>
            <a:off x="6207723" y="7392428"/>
            <a:ext cx="6503670" cy="22980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800" dirty="0">
                <a:solidFill>
                  <a:srgbClr val="FFFFFF"/>
                </a:solidFill>
              </a:rPr>
              <a:t>“</a:t>
            </a:r>
            <a:r>
              <a:rPr lang="en-US" sz="4800" dirty="0">
                <a:solidFill>
                  <a:srgbClr val="FFFFFF"/>
                </a:solidFill>
                <a:latin typeface="Calibri" panose="020F0502020204030204" pitchFamily="34" charset="0"/>
                <a:ea typeface="Calibri" panose="020F0502020204030204" pitchFamily="34" charset="0"/>
                <a:cs typeface="Calibri" panose="020F0502020204030204" pitchFamily="34" charset="0"/>
              </a:rPr>
              <a:t>My abode was in a village of Galilee, which is named </a:t>
            </a:r>
            <a:r>
              <a:rPr lang="en-US" sz="4800" dirty="0">
                <a:solidFill>
                  <a:srgbClr val="FFFF00"/>
                </a:solidFill>
                <a:latin typeface="Calibri" panose="020F0502020204030204" pitchFamily="34" charset="0"/>
                <a:ea typeface="Calibri" panose="020F0502020204030204" pitchFamily="34" charset="0"/>
                <a:cs typeface="Calibri" panose="020F0502020204030204" pitchFamily="34" charset="0"/>
              </a:rPr>
              <a:t>Cana</a:t>
            </a:r>
            <a:r>
              <a:rPr lang="en-US" sz="4800" dirty="0">
                <a:solidFill>
                  <a:srgbClr val="FFFFFF"/>
                </a:solidFill>
                <a:latin typeface="Calibri" panose="020F0502020204030204" pitchFamily="34" charset="0"/>
                <a:ea typeface="Calibri" panose="020F0502020204030204" pitchFamily="34" charset="0"/>
                <a:cs typeface="Calibri" panose="020F0502020204030204" pitchFamily="34" charset="0"/>
              </a:rPr>
              <a:t>.”</a:t>
            </a:r>
          </a:p>
          <a:p>
            <a:pPr algn="r"/>
            <a:r>
              <a:rPr lang="en-US" dirty="0">
                <a:solidFill>
                  <a:srgbClr val="FFFFFF"/>
                </a:solidFill>
                <a:latin typeface="Calibri" panose="020F0502020204030204" pitchFamily="34" charset="0"/>
                <a:ea typeface="Calibri" panose="020F0502020204030204" pitchFamily="34" charset="0"/>
                <a:cs typeface="Calibri" panose="020F0502020204030204" pitchFamily="34" charset="0"/>
              </a:rPr>
              <a:t>(Josephus, Life 86, AD 66)</a:t>
            </a:r>
            <a:endParaRPr lang="en-CA"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BAD10DF4-0723-350A-113F-61FC161F506F}"/>
              </a:ext>
            </a:extLst>
          </p:cNvPr>
          <p:cNvSpPr txBox="1"/>
          <p:nvPr/>
        </p:nvSpPr>
        <p:spPr>
          <a:xfrm>
            <a:off x="5384777" y="3218343"/>
            <a:ext cx="7060064" cy="39523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solidFill>
                  <a:srgbClr val="FFFFFF"/>
                </a:solidFill>
                <a:latin typeface="VAGRounded BT" panose="020F0702020204020204" pitchFamily="34" charset="0"/>
              </a:rPr>
              <a:t>John 2:6</a:t>
            </a:r>
          </a:p>
          <a:p>
            <a:r>
              <a:rPr lang="en-US" dirty="0">
                <a:solidFill>
                  <a:srgbClr val="FFFFFF"/>
                </a:solidFill>
                <a:latin typeface="VAGRounded BT" panose="020F0702020204020204" pitchFamily="34" charset="0"/>
              </a:rPr>
              <a:t>180 gallons of water in 6 stone pots infers it was water mixed with high quality wine. The headwaiter would have rejected unmixed wine </a:t>
            </a:r>
            <a:r>
              <a:rPr lang="en-US" dirty="0">
                <a:solidFill>
                  <a:srgbClr val="FFFF00"/>
                </a:solidFill>
                <a:latin typeface="VAGRounded BT" panose="020F0702020204020204" pitchFamily="34" charset="0"/>
              </a:rPr>
              <a:t>because nobody would drink it</a:t>
            </a:r>
            <a:r>
              <a:rPr lang="en-US" dirty="0">
                <a:solidFill>
                  <a:srgbClr val="FFFFFF"/>
                </a:solidFill>
                <a:latin typeface="VAGRounded BT" panose="020F0702020204020204" pitchFamily="34" charset="0"/>
              </a:rPr>
              <a:t>.</a:t>
            </a:r>
            <a:endParaRPr lang="en-CA"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of a stone building&#10;&#10;Description automatically generated">
            <a:extLst>
              <a:ext uri="{FF2B5EF4-FFF2-40B4-BE49-F238E27FC236}">
                <a16:creationId xmlns:a16="http://schemas.microsoft.com/office/drawing/2014/main" id="{BCB18558-B749-8260-C408-0A5AC2C00A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Tree>
    <p:extLst>
      <p:ext uri="{BB962C8B-B14F-4D97-AF65-F5344CB8AC3E}">
        <p14:creationId xmlns:p14="http://schemas.microsoft.com/office/powerpoint/2010/main" val="3417074827"/>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4F1AE9D1-4D26-789A-97D5-6BC24D36F46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79120"/>
            <a:ext cx="12916016" cy="9174480"/>
          </a:xfrm>
          <a:prstGeom prst="rect">
            <a:avLst/>
          </a:prstGeom>
          <a:noFill/>
          <a:extLst>
            <a:ext uri="{909E8E84-426E-40DD-AFC4-6F175D3DCCD1}">
              <a14:hiddenFill xmlns:a14="http://schemas.microsoft.com/office/drawing/2010/main">
                <a:solidFill>
                  <a:srgbClr val="FFFFFF"/>
                </a:solidFill>
              </a14:hiddenFill>
            </a:ext>
          </a:extLst>
        </p:spPr>
      </p:pic>
      <p:sp>
        <p:nvSpPr>
          <p:cNvPr id="173" name="Homer"/>
          <p:cNvSpPr txBox="1"/>
          <p:nvPr/>
        </p:nvSpPr>
        <p:spPr>
          <a:xfrm>
            <a:off x="-32053" y="82598"/>
            <a:ext cx="12540226"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marL="0" marR="457200" algn="ctr">
              <a:lnSpc>
                <a:spcPct val="100000"/>
              </a:lnSpc>
              <a:spcBef>
                <a:spcPts val="500"/>
              </a:spcBef>
              <a:tabLst/>
              <a:defRPr sz="4800" b="1">
                <a:solidFill>
                  <a:srgbClr val="FFFFFF"/>
                </a:solidFill>
                <a:effectLst>
                  <a:outerShdw blurRad="38100" dist="38100" dir="18900000" rotWithShape="0">
                    <a:srgbClr val="000000"/>
                  </a:outerShdw>
                </a:effectLst>
                <a:latin typeface="Helvetica"/>
                <a:ea typeface="Helvetica"/>
                <a:cs typeface="Helvetica"/>
                <a:sym typeface="Helvetica"/>
              </a:defRPr>
            </a:lvl1pPr>
          </a:lstStyle>
          <a:p>
            <a:endParaRPr sz="6000" dirty="0"/>
          </a:p>
        </p:txBody>
      </p:sp>
      <p:sp>
        <p:nvSpPr>
          <p:cNvPr id="174" name="In civilized Greek society, Homer mentions a ratio of twenty parts water to one part wine.…"/>
          <p:cNvSpPr txBox="1"/>
          <p:nvPr/>
        </p:nvSpPr>
        <p:spPr>
          <a:xfrm>
            <a:off x="7159700" y="3289300"/>
            <a:ext cx="6196687"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0" marR="457200">
              <a:lnSpc>
                <a:spcPct val="100000"/>
              </a:lnSpc>
              <a:tabLst/>
              <a:defRPr b="1">
                <a:solidFill>
                  <a:srgbClr val="FFFFFF"/>
                </a:solidFill>
                <a:effectLst>
                  <a:outerShdw blurRad="12700" dist="12700" dir="18900000" rotWithShape="0">
                    <a:srgbClr val="000000"/>
                  </a:outerShdw>
                </a:effectLst>
                <a:latin typeface="Helvetica"/>
                <a:ea typeface="Helvetica"/>
                <a:cs typeface="Helvetica"/>
                <a:sym typeface="Helvetica"/>
              </a:defRPr>
            </a:pPr>
            <a:endParaRPr dirty="0"/>
          </a:p>
        </p:txBody>
      </p:sp>
      <p:sp>
        <p:nvSpPr>
          <p:cNvPr id="7" name="Homer">
            <a:extLst>
              <a:ext uri="{FF2B5EF4-FFF2-40B4-BE49-F238E27FC236}">
                <a16:creationId xmlns:a16="http://schemas.microsoft.com/office/drawing/2014/main" id="{E61F4B63-209B-96E2-3140-70AA87527219}"/>
              </a:ext>
            </a:extLst>
          </p:cNvPr>
          <p:cNvSpPr txBox="1"/>
          <p:nvPr/>
        </p:nvSpPr>
        <p:spPr>
          <a:xfrm>
            <a:off x="5328920" y="3561329"/>
            <a:ext cx="5935980" cy="11515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marL="0" marR="457200" algn="ctr">
              <a:lnSpc>
                <a:spcPct val="100000"/>
              </a:lnSpc>
              <a:spcBef>
                <a:spcPts val="500"/>
              </a:spcBef>
              <a:tabLst/>
              <a:defRPr sz="4800" b="1">
                <a:solidFill>
                  <a:srgbClr val="FFFFFF"/>
                </a:solidFill>
                <a:effectLst>
                  <a:outerShdw blurRad="38100" dist="38100" dir="18900000" rotWithShape="0">
                    <a:srgbClr val="000000"/>
                  </a:outerShdw>
                </a:effectLst>
                <a:latin typeface="Helvetica"/>
                <a:ea typeface="Helvetica"/>
                <a:cs typeface="Helvetica"/>
                <a:sym typeface="Helvetica"/>
              </a:defRPr>
            </a:lvl1pPr>
          </a:lstStyle>
          <a:p>
            <a:r>
              <a:rPr lang="en-US" sz="3200" b="0" dirty="0">
                <a:solidFill>
                  <a:schemeClr val="bg1"/>
                </a:solidFill>
                <a:effectLst>
                  <a:outerShdw blurRad="38100" dist="38100" dir="18900000" sx="1000" sy="1000" rotWithShape="0">
                    <a:srgbClr val="000000"/>
                  </a:outerShdw>
                </a:effectLst>
                <a:latin typeface="VAGRounded BT" panose="020F0702020204020204" pitchFamily="34" charset="0"/>
              </a:rPr>
              <a:t>Excavated by Steven Rudd</a:t>
            </a:r>
          </a:p>
          <a:p>
            <a:r>
              <a:rPr lang="en-US" sz="3200" b="0" dirty="0">
                <a:solidFill>
                  <a:schemeClr val="bg1"/>
                </a:solidFill>
                <a:effectLst>
                  <a:outerShdw blurRad="38100" dist="38100" dir="18900000" sx="1000" sy="1000" rotWithShape="0">
                    <a:srgbClr val="000000"/>
                  </a:outerShdw>
                </a:effectLst>
                <a:latin typeface="VAGRounded BT" panose="020F0702020204020204" pitchFamily="34" charset="0"/>
              </a:rPr>
              <a:t>December 2013</a:t>
            </a:r>
          </a:p>
        </p:txBody>
      </p:sp>
      <p:sp>
        <p:nvSpPr>
          <p:cNvPr id="3" name="TextBox 2">
            <a:extLst>
              <a:ext uri="{FF2B5EF4-FFF2-40B4-BE49-F238E27FC236}">
                <a16:creationId xmlns:a16="http://schemas.microsoft.com/office/drawing/2014/main" id="{24E09502-89C7-616B-CACA-FF054AF87171}"/>
              </a:ext>
            </a:extLst>
          </p:cNvPr>
          <p:cNvSpPr txBox="1"/>
          <p:nvPr/>
        </p:nvSpPr>
        <p:spPr>
          <a:xfrm>
            <a:off x="-32053" y="149829"/>
            <a:ext cx="4582651" cy="6640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800">
                <a:solidFill>
                  <a:srgbClr val="FFFF00"/>
                </a:solidFill>
                <a:effectLst>
                  <a:outerShdw blurRad="38100" dist="38100" dir="18900000" sx="1000" sy="1000" rotWithShape="0">
                    <a:srgbClr val="000000"/>
                  </a:outerShdw>
                </a:effectLst>
                <a:latin typeface="VAGRounded BT" panose="020F0702020204020204" pitchFamily="34" charset="0"/>
              </a:rPr>
              <a:t>63 </a:t>
            </a:r>
            <a:r>
              <a:rPr lang="en-US" sz="4800" dirty="0">
                <a:solidFill>
                  <a:srgbClr val="FFFF00"/>
                </a:solidFill>
                <a:effectLst>
                  <a:outerShdw blurRad="38100" dist="38100" dir="18900000" sx="1000" sy="1000" rotWithShape="0">
                    <a:srgbClr val="000000"/>
                  </a:outerShdw>
                </a:effectLst>
                <a:latin typeface="VAGRounded BT" panose="020F0702020204020204" pitchFamily="34" charset="0"/>
              </a:rPr>
              <a:t>BC – AD 70</a:t>
            </a:r>
            <a:endParaRPr lang="en-CA" sz="4800" dirty="0"/>
          </a:p>
        </p:txBody>
      </p:sp>
      <p:pic>
        <p:nvPicPr>
          <p:cNvPr id="4" name="Picture 2">
            <a:extLst>
              <a:ext uri="{FF2B5EF4-FFF2-40B4-BE49-F238E27FC236}">
                <a16:creationId xmlns:a16="http://schemas.microsoft.com/office/drawing/2014/main" id="{621E7809-ACF2-BCC3-DA91-7833B1293EF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60" t="22324" r="3124" b="28871"/>
          <a:stretch/>
        </p:blipFill>
        <p:spPr bwMode="auto">
          <a:xfrm>
            <a:off x="0" y="5894961"/>
            <a:ext cx="4020766" cy="38456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0AB8B34-75CD-66B0-F815-59C9CF460586}"/>
              </a:ext>
            </a:extLst>
          </p:cNvPr>
          <p:cNvSpPr txBox="1"/>
          <p:nvPr/>
        </p:nvSpPr>
        <p:spPr>
          <a:xfrm>
            <a:off x="1079770" y="9109834"/>
            <a:ext cx="1832043" cy="6437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600" dirty="0">
                <a:solidFill>
                  <a:schemeClr val="bg1"/>
                </a:solidFill>
                <a:effectLst>
                  <a:outerShdw blurRad="38100" dist="38100" dir="18900000" sx="1000" sy="1000" rotWithShape="0">
                    <a:srgbClr val="000000"/>
                  </a:outerShdw>
                </a:effectLst>
                <a:latin typeface="VAGRounded BT" panose="020F0702020204020204" pitchFamily="34" charset="0"/>
              </a:rPr>
              <a:t>Cana</a:t>
            </a:r>
            <a:endParaRPr lang="en-CA" dirty="0">
              <a:solidFill>
                <a:schemeClr val="bg1"/>
              </a:solidFill>
            </a:endParaRPr>
          </a:p>
        </p:txBody>
      </p:sp>
    </p:spTree>
    <p:extLst>
      <p:ext uri="{BB962C8B-B14F-4D97-AF65-F5344CB8AC3E}">
        <p14:creationId xmlns:p14="http://schemas.microsoft.com/office/powerpoint/2010/main" val="167490319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6BA0E5-DE31-8C03-0A61-45B8B8BBA0A2}"/>
              </a:ext>
            </a:extLst>
          </p:cNvPr>
          <p:cNvSpPr txBox="1"/>
          <p:nvPr/>
        </p:nvSpPr>
        <p:spPr>
          <a:xfrm>
            <a:off x="67353" y="33048"/>
            <a:ext cx="12685259" cy="3384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15000"/>
              </a:lnSpc>
              <a:spcBef>
                <a:spcPts val="0"/>
              </a:spcBef>
              <a:spcAft>
                <a:spcPts val="0"/>
              </a:spcAft>
            </a:pPr>
            <a:r>
              <a:rPr lang="en-CA" sz="4800" dirty="0">
                <a:solidFill>
                  <a:srgbClr val="FFFF00"/>
                </a:solidFill>
                <a:latin typeface="VAGRounded BT" panose="020F0702020204020204" pitchFamily="34" charset="0"/>
                <a:ea typeface="Calibri" panose="020F0502020204030204" pitchFamily="34" charset="0"/>
              </a:rPr>
              <a:t>Christians use “fruit of vine” in Communion</a:t>
            </a:r>
          </a:p>
          <a:p>
            <a:pPr marL="0">
              <a:lnSpc>
                <a:spcPct val="115000"/>
              </a:lnSpc>
            </a:pPr>
            <a:r>
              <a:rPr lang="en-US" sz="2400" dirty="0">
                <a:solidFill>
                  <a:srgbClr val="FFFFFF"/>
                </a:solidFill>
                <a:latin typeface="VAGRounded BT" panose="020F0702020204020204" pitchFamily="34" charset="0"/>
                <a:ea typeface="Calibri" panose="020F0502020204030204" pitchFamily="34" charset="0"/>
              </a:rPr>
              <a:t>“I will not drink of this </a:t>
            </a:r>
            <a:r>
              <a:rPr lang="en-US" sz="2400" dirty="0">
                <a:solidFill>
                  <a:srgbClr val="FFFF00"/>
                </a:solidFill>
                <a:latin typeface="VAGRounded BT" panose="020F0702020204020204" pitchFamily="34" charset="0"/>
                <a:ea typeface="Calibri" panose="020F0502020204030204" pitchFamily="34" charset="0"/>
              </a:rPr>
              <a:t>fruit of the vine </a:t>
            </a:r>
            <a:r>
              <a:rPr lang="en-US" sz="2400" dirty="0">
                <a:solidFill>
                  <a:srgbClr val="FFFFFF"/>
                </a:solidFill>
                <a:latin typeface="VAGRounded BT" panose="020F0702020204020204" pitchFamily="34" charset="0"/>
                <a:ea typeface="Calibri" panose="020F0502020204030204" pitchFamily="34" charset="0"/>
              </a:rPr>
              <a:t>from now on until that day when I drink it new with you in My Father’s kingdom.” (Mt 26:29; Mk 14:25; Lk 22:18)</a:t>
            </a:r>
          </a:p>
          <a:p>
            <a:pPr marL="0" marR="0">
              <a:lnSpc>
                <a:spcPct val="115000"/>
              </a:lnSpc>
              <a:spcBef>
                <a:spcPts val="0"/>
              </a:spcBef>
              <a:spcAft>
                <a:spcPts val="0"/>
              </a:spcAft>
            </a:pPr>
            <a:endParaRPr lang="en-US" sz="1200" dirty="0">
              <a:solidFill>
                <a:srgbClr val="FFFFFF"/>
              </a:solidFill>
              <a:latin typeface="VAGRounded BT" panose="020F0702020204020204" pitchFamily="34" charset="0"/>
              <a:ea typeface="Calibri" panose="020F0502020204030204" pitchFamily="34" charset="0"/>
            </a:endParaRPr>
          </a:p>
          <a:p>
            <a:pPr marL="0" marR="0">
              <a:lnSpc>
                <a:spcPct val="115000"/>
              </a:lnSpc>
              <a:spcBef>
                <a:spcPts val="0"/>
              </a:spcBef>
              <a:spcAft>
                <a:spcPts val="0"/>
              </a:spcAft>
            </a:pPr>
            <a:r>
              <a:rPr lang="en-US" sz="3200" dirty="0">
                <a:solidFill>
                  <a:srgbClr val="FFFF00"/>
                </a:solidFill>
                <a:latin typeface="VAGRounded BT" panose="020F0702020204020204" pitchFamily="34" charset="0"/>
                <a:ea typeface="Calibri" panose="020F0502020204030204" pitchFamily="34" charset="0"/>
              </a:rPr>
              <a:t>Unleavened Bread and Unleavened grape juice/raisin wine</a:t>
            </a:r>
          </a:p>
          <a:p>
            <a:pPr marL="0" marR="0">
              <a:lnSpc>
                <a:spcPct val="115000"/>
              </a:lnSpc>
              <a:spcBef>
                <a:spcPts val="0"/>
              </a:spcBef>
              <a:spcAft>
                <a:spcPts val="0"/>
              </a:spcAft>
            </a:pPr>
            <a:r>
              <a:rPr lang="en-US" sz="2400" dirty="0">
                <a:solidFill>
                  <a:srgbClr val="FFFFFF"/>
                </a:solidFill>
                <a:latin typeface="VAGRounded BT" panose="020F0702020204020204" pitchFamily="34" charset="0"/>
                <a:ea typeface="Calibri" panose="020F0502020204030204" pitchFamily="34" charset="0"/>
              </a:rPr>
              <a:t>“You shall not offer the blood of My sacrifice with leavened bread.” (Exodus 23:18)</a:t>
            </a:r>
          </a:p>
          <a:p>
            <a:pPr marL="0" marR="0">
              <a:lnSpc>
                <a:spcPct val="115000"/>
              </a:lnSpc>
              <a:spcBef>
                <a:spcPts val="0"/>
              </a:spcBef>
              <a:spcAft>
                <a:spcPts val="0"/>
              </a:spcAft>
            </a:pPr>
            <a:endParaRPr lang="en-US" sz="2400" dirty="0">
              <a:solidFill>
                <a:srgbClr val="FFFFFF"/>
              </a:solidFill>
              <a:latin typeface="VAGRounded BT" panose="020F0702020204020204" pitchFamily="34" charset="0"/>
              <a:ea typeface="Calibri" panose="020F0502020204030204" pitchFamily="34" charset="0"/>
            </a:endParaRPr>
          </a:p>
        </p:txBody>
      </p:sp>
      <p:pic>
        <p:nvPicPr>
          <p:cNvPr id="20482" name="Picture 2">
            <a:extLst>
              <a:ext uri="{FF2B5EF4-FFF2-40B4-BE49-F238E27FC236}">
                <a16:creationId xmlns:a16="http://schemas.microsoft.com/office/drawing/2014/main" id="{26C8E587-01F8-1AEB-ABE8-1AA35178BED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51" y="3455336"/>
            <a:ext cx="6230255" cy="49474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3D4B203-8A3F-8E5F-826D-F81E364F5163}"/>
              </a:ext>
            </a:extLst>
          </p:cNvPr>
          <p:cNvSpPr txBox="1"/>
          <p:nvPr/>
        </p:nvSpPr>
        <p:spPr>
          <a:xfrm>
            <a:off x="302078" y="8408920"/>
            <a:ext cx="12581164"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00000"/>
              </a:lnSpc>
            </a:pPr>
            <a:r>
              <a:rPr lang="en-US" sz="4000" dirty="0">
                <a:solidFill>
                  <a:srgbClr val="FFFFFF"/>
                </a:solidFill>
                <a:latin typeface="VAGRounded BT" panose="020F0702020204020204" pitchFamily="34" charset="0"/>
                <a:ea typeface="Calibri" panose="020F0502020204030204" pitchFamily="34" charset="0"/>
              </a:rPr>
              <a:t>Jews in 419 BC used unleavened grape juice in the Passover meal, just as Jesus did in AD 33.</a:t>
            </a:r>
            <a:endParaRPr lang="en-CA" sz="4000" dirty="0"/>
          </a:p>
        </p:txBody>
      </p:sp>
      <p:pic>
        <p:nvPicPr>
          <p:cNvPr id="20486" name="Picture 6">
            <a:extLst>
              <a:ext uri="{FF2B5EF4-FFF2-40B4-BE49-F238E27FC236}">
                <a16:creationId xmlns:a16="http://schemas.microsoft.com/office/drawing/2014/main" id="{6DB044C8-808E-9DF7-91E0-5948A579A8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1476" y="3420449"/>
            <a:ext cx="6004209" cy="4915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531681"/>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6BA0E5-DE31-8C03-0A61-45B8B8BBA0A2}"/>
              </a:ext>
            </a:extLst>
          </p:cNvPr>
          <p:cNvSpPr txBox="1"/>
          <p:nvPr/>
        </p:nvSpPr>
        <p:spPr>
          <a:xfrm>
            <a:off x="67353" y="33048"/>
            <a:ext cx="12685259" cy="8716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15000"/>
              </a:lnSpc>
              <a:spcBef>
                <a:spcPts val="0"/>
              </a:spcBef>
              <a:spcAft>
                <a:spcPts val="0"/>
              </a:spcAft>
            </a:pPr>
            <a:r>
              <a:rPr lang="en-CA" sz="4800" dirty="0">
                <a:solidFill>
                  <a:srgbClr val="FFFF00"/>
                </a:solidFill>
                <a:latin typeface="VAGRounded BT" panose="020F0702020204020204" pitchFamily="34" charset="0"/>
                <a:ea typeface="Calibri" panose="020F0502020204030204" pitchFamily="34" charset="0"/>
              </a:rPr>
              <a:t>Christ used “fruit of vine” in Communion</a:t>
            </a:r>
          </a:p>
        </p:txBody>
      </p:sp>
      <p:sp>
        <p:nvSpPr>
          <p:cNvPr id="5" name="TextBox 4">
            <a:extLst>
              <a:ext uri="{FF2B5EF4-FFF2-40B4-BE49-F238E27FC236}">
                <a16:creationId xmlns:a16="http://schemas.microsoft.com/office/drawing/2014/main" id="{8AECD5E5-8134-CDA6-A92F-A0ED9B95D59D}"/>
              </a:ext>
            </a:extLst>
          </p:cNvPr>
          <p:cNvSpPr txBox="1"/>
          <p:nvPr/>
        </p:nvSpPr>
        <p:spPr>
          <a:xfrm>
            <a:off x="324530" y="945601"/>
            <a:ext cx="12770984" cy="50552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spcBef>
                <a:spcPts val="0"/>
              </a:spcBef>
              <a:spcAft>
                <a:spcPts val="0"/>
              </a:spcAft>
            </a:pPr>
            <a:r>
              <a:rPr lang="en-CA" sz="3600" dirty="0">
                <a:solidFill>
                  <a:srgbClr val="F1F1F1"/>
                </a:solidFill>
                <a:effectLst/>
                <a:latin typeface="VAGRounded BT" panose="020F0702020204020204" pitchFamily="34" charset="0"/>
                <a:ea typeface="Calibri" panose="020F0502020204030204" pitchFamily="34" charset="0"/>
                <a:cs typeface="Calibri" panose="020F0502020204030204" pitchFamily="34" charset="0"/>
              </a:rPr>
              <a:t>Christ used </a:t>
            </a:r>
            <a:r>
              <a:rPr lang="en-CA" dirty="0">
                <a:solidFill>
                  <a:srgbClr val="F1F1F1"/>
                </a:solidFill>
                <a:latin typeface="VAGRounded BT" panose="020F0702020204020204" pitchFamily="34" charset="0"/>
                <a:ea typeface="Calibri" panose="020F0502020204030204" pitchFamily="34" charset="0"/>
                <a:cs typeface="Calibri" panose="020F0502020204030204" pitchFamily="34" charset="0"/>
              </a:rPr>
              <a:t>raisin wine </a:t>
            </a:r>
            <a:r>
              <a:rPr lang="en-CA" sz="3600" dirty="0">
                <a:solidFill>
                  <a:srgbClr val="F1F1F1"/>
                </a:solidFill>
                <a:effectLst/>
                <a:latin typeface="VAGRounded BT" panose="020F0702020204020204" pitchFamily="34" charset="0"/>
                <a:ea typeface="Calibri" panose="020F0502020204030204" pitchFamily="34" charset="0"/>
                <a:cs typeface="Calibri" panose="020F0502020204030204" pitchFamily="34" charset="0"/>
              </a:rPr>
              <a:t>or mixed wine at the last supper without leaven or yeast, </a:t>
            </a:r>
            <a:r>
              <a:rPr lang="en-CA" dirty="0">
                <a:solidFill>
                  <a:srgbClr val="F1F1F1"/>
                </a:solidFill>
                <a:latin typeface="VAGRounded BT" panose="020F0702020204020204" pitchFamily="34" charset="0"/>
                <a:ea typeface="Calibri" panose="020F0502020204030204" pitchFamily="34" charset="0"/>
                <a:cs typeface="Calibri" panose="020F0502020204030204" pitchFamily="34" charset="0"/>
              </a:rPr>
              <a:t>as per </a:t>
            </a:r>
            <a:r>
              <a:rPr lang="en-CA" sz="3600" dirty="0">
                <a:solidFill>
                  <a:srgbClr val="F1F1F1"/>
                </a:solidFill>
                <a:effectLst/>
                <a:latin typeface="VAGRounded BT" panose="020F0702020204020204" pitchFamily="34" charset="0"/>
                <a:ea typeface="Calibri" panose="020F0502020204030204" pitchFamily="34" charset="0"/>
                <a:cs typeface="Calibri" panose="020F0502020204030204" pitchFamily="34" charset="0"/>
              </a:rPr>
              <a:t>Passover law. </a:t>
            </a:r>
            <a:r>
              <a:rPr lang="en-CA" dirty="0">
                <a:solidFill>
                  <a:srgbClr val="F1F1F1"/>
                </a:solidFill>
                <a:latin typeface="VAGRounded BT" panose="020F0702020204020204" pitchFamily="34" charset="0"/>
                <a:ea typeface="Calibri" panose="020F0502020204030204" pitchFamily="34" charset="0"/>
                <a:cs typeface="Calibri" panose="020F0502020204030204" pitchFamily="34" charset="0"/>
              </a:rPr>
              <a:t>A</a:t>
            </a:r>
            <a:r>
              <a:rPr lang="en-CA" sz="3600" dirty="0">
                <a:solidFill>
                  <a:srgbClr val="F1F1F1"/>
                </a:solidFill>
                <a:effectLst/>
                <a:latin typeface="VAGRounded BT" panose="020F0702020204020204" pitchFamily="34" charset="0"/>
                <a:ea typeface="Calibri" panose="020F0502020204030204" pitchFamily="34" charset="0"/>
                <a:cs typeface="Calibri" panose="020F0502020204030204" pitchFamily="34" charset="0"/>
              </a:rPr>
              <a:t>ncient winemaking often excluded all </a:t>
            </a:r>
            <a:r>
              <a:rPr lang="en-CA" dirty="0">
                <a:solidFill>
                  <a:srgbClr val="F1F1F1"/>
                </a:solidFill>
                <a:latin typeface="VAGRounded BT" panose="020F0702020204020204" pitchFamily="34" charset="0"/>
                <a:ea typeface="Calibri" panose="020F0502020204030204" pitchFamily="34" charset="0"/>
                <a:cs typeface="Calibri" panose="020F0502020204030204" pitchFamily="34" charset="0"/>
              </a:rPr>
              <a:t>sugar and </a:t>
            </a:r>
            <a:r>
              <a:rPr lang="en-CA" sz="3600" dirty="0">
                <a:solidFill>
                  <a:srgbClr val="F1F1F1"/>
                </a:solidFill>
                <a:effectLst/>
                <a:latin typeface="VAGRounded BT" panose="020F0702020204020204" pitchFamily="34" charset="0"/>
                <a:ea typeface="Calibri" panose="020F0502020204030204" pitchFamily="34" charset="0"/>
                <a:cs typeface="Calibri" panose="020F0502020204030204" pitchFamily="34" charset="0"/>
              </a:rPr>
              <a:t>yeast, </a:t>
            </a:r>
            <a:r>
              <a:rPr lang="en-CA" dirty="0">
                <a:solidFill>
                  <a:srgbClr val="F1F1F1"/>
                </a:solidFill>
                <a:latin typeface="VAGRounded BT" panose="020F0702020204020204" pitchFamily="34" charset="0"/>
                <a:ea typeface="Calibri" panose="020F0502020204030204" pitchFamily="34" charset="0"/>
                <a:cs typeface="Calibri" panose="020F0502020204030204" pitchFamily="34" charset="0"/>
              </a:rPr>
              <a:t>so most</a:t>
            </a:r>
            <a:r>
              <a:rPr lang="en-CA" sz="3600" dirty="0">
                <a:solidFill>
                  <a:srgbClr val="F1F1F1"/>
                </a:solidFill>
                <a:effectLst/>
                <a:latin typeface="VAGRounded BT" panose="020F0702020204020204" pitchFamily="34" charset="0"/>
                <a:ea typeface="Calibri" panose="020F0502020204030204" pitchFamily="34" charset="0"/>
                <a:cs typeface="Calibri" panose="020F0502020204030204" pitchFamily="34" charset="0"/>
              </a:rPr>
              <a:t> ancient wines were </a:t>
            </a:r>
            <a:r>
              <a:rPr lang="en-CA" sz="3600" dirty="0">
                <a:solidFill>
                  <a:srgbClr val="FFFF00"/>
                </a:solidFill>
                <a:effectLst/>
                <a:latin typeface="VAGRounded BT" panose="020F0702020204020204" pitchFamily="34" charset="0"/>
                <a:ea typeface="Calibri" panose="020F0502020204030204" pitchFamily="34" charset="0"/>
                <a:cs typeface="Calibri" panose="020F0502020204030204" pitchFamily="34" charset="0"/>
              </a:rPr>
              <a:t>Passover approved</a:t>
            </a:r>
            <a:r>
              <a:rPr lang="en-CA" sz="3600" dirty="0">
                <a:solidFill>
                  <a:srgbClr val="F1F1F1"/>
                </a:solidFill>
                <a:effectLst/>
                <a:latin typeface="VAGRounded BT" panose="020F0702020204020204" pitchFamily="34" charset="0"/>
                <a:ea typeface="Calibri" panose="020F0502020204030204" pitchFamily="34" charset="0"/>
                <a:cs typeface="Calibri" panose="020F0502020204030204" pitchFamily="34" charset="0"/>
              </a:rPr>
              <a:t>. </a:t>
            </a:r>
          </a:p>
          <a:p>
            <a:pPr marL="0" marR="0">
              <a:spcBef>
                <a:spcPts val="0"/>
              </a:spcBef>
              <a:spcAft>
                <a:spcPts val="0"/>
              </a:spcAft>
            </a:pPr>
            <a:endParaRPr lang="en-CA" dirty="0">
              <a:solidFill>
                <a:srgbClr val="F1F1F1"/>
              </a:solidFill>
              <a:latin typeface="VAGRounded BT" panose="020F070202020402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CA" sz="3600" dirty="0">
                <a:solidFill>
                  <a:srgbClr val="F1F1F1"/>
                </a:solidFill>
                <a:effectLst/>
                <a:latin typeface="VAGRounded BT" panose="020F0702020204020204" pitchFamily="34" charset="0"/>
                <a:ea typeface="Calibri" panose="020F0502020204030204" pitchFamily="34" charset="0"/>
                <a:cs typeface="Calibri" panose="020F0502020204030204" pitchFamily="34" charset="0"/>
              </a:rPr>
              <a:t>Today’s wines would never make it </a:t>
            </a:r>
            <a:r>
              <a:rPr lang="en-CA" dirty="0">
                <a:solidFill>
                  <a:srgbClr val="F1F1F1"/>
                </a:solidFill>
                <a:latin typeface="VAGRounded BT" panose="020F0702020204020204" pitchFamily="34" charset="0"/>
                <a:ea typeface="Calibri" panose="020F0502020204030204" pitchFamily="34" charset="0"/>
                <a:cs typeface="Calibri" panose="020F0502020204030204" pitchFamily="34" charset="0"/>
              </a:rPr>
              <a:t>o</a:t>
            </a:r>
            <a:r>
              <a:rPr lang="en-CA" sz="3600" dirty="0">
                <a:solidFill>
                  <a:srgbClr val="F1F1F1"/>
                </a:solidFill>
                <a:effectLst/>
                <a:latin typeface="VAGRounded BT" panose="020F0702020204020204" pitchFamily="34" charset="0"/>
                <a:ea typeface="Calibri" panose="020F0502020204030204" pitchFamily="34" charset="0"/>
                <a:cs typeface="Calibri" panose="020F0502020204030204" pitchFamily="34" charset="0"/>
              </a:rPr>
              <a:t>nto Jesus’ Passover supper when he instituted communion, not only because unmixed wines were considered “strong drink”, but because of the </a:t>
            </a:r>
            <a:r>
              <a:rPr lang="en-CA" sz="3600" dirty="0">
                <a:solidFill>
                  <a:srgbClr val="FFFF00"/>
                </a:solidFill>
                <a:effectLst/>
                <a:latin typeface="VAGRounded BT" panose="020F0702020204020204" pitchFamily="34" charset="0"/>
                <a:ea typeface="Calibri" panose="020F0502020204030204" pitchFamily="34" charset="0"/>
                <a:cs typeface="Calibri" panose="020F0502020204030204" pitchFamily="34" charset="0"/>
              </a:rPr>
              <a:t>yeast content which violated Ex 12</a:t>
            </a:r>
            <a:r>
              <a:rPr lang="en-CA" sz="3600" dirty="0">
                <a:solidFill>
                  <a:srgbClr val="F1F1F1"/>
                </a:solidFill>
                <a:effectLst/>
                <a:latin typeface="VAGRounded BT" panose="020F0702020204020204" pitchFamily="34" charset="0"/>
                <a:ea typeface="Calibri" panose="020F0502020204030204" pitchFamily="34" charset="0"/>
                <a:cs typeface="Calibri" panose="020F0502020204030204" pitchFamily="34" charset="0"/>
              </a:rPr>
              <a:t>. </a:t>
            </a:r>
            <a:endParaRPr lang="en-CA" sz="3600" dirty="0">
              <a:solidFill>
                <a:srgbClr val="F1F1F1"/>
              </a:solidFill>
              <a:effectLst/>
              <a:latin typeface="VAGRounded BT" panose="020F0702020204020204" pitchFamily="34" charset="0"/>
              <a:ea typeface="Calibri" panose="020F0502020204030204" pitchFamily="34" charset="0"/>
              <a:cs typeface="Times New Roman" panose="02020603050405020304" pitchFamily="18" charset="0"/>
            </a:endParaRPr>
          </a:p>
        </p:txBody>
      </p:sp>
      <p:pic>
        <p:nvPicPr>
          <p:cNvPr id="8194" name="Picture 2">
            <a:extLst>
              <a:ext uri="{FF2B5EF4-FFF2-40B4-BE49-F238E27FC236}">
                <a16:creationId xmlns:a16="http://schemas.microsoft.com/office/drawing/2014/main" id="{B2B2692E-65C2-8010-10F6-7C6FB3DFA9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1708" y="5995760"/>
            <a:ext cx="7515679" cy="37578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BEDC5DC-979E-79DA-8D38-5846DB89B616}"/>
              </a:ext>
            </a:extLst>
          </p:cNvPr>
          <p:cNvSpPr txBox="1"/>
          <p:nvPr/>
        </p:nvSpPr>
        <p:spPr>
          <a:xfrm>
            <a:off x="67353" y="6451811"/>
            <a:ext cx="3994882" cy="34009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dirty="0">
                <a:solidFill>
                  <a:srgbClr val="FFFFFF"/>
                </a:solidFill>
                <a:latin typeface="VAGRounded BT" panose="020F0702020204020204" pitchFamily="34" charset="0"/>
                <a:ea typeface="Calibri" panose="020F0502020204030204" pitchFamily="34" charset="0"/>
                <a:cs typeface="Calibri" panose="020F0502020204030204" pitchFamily="34" charset="0"/>
              </a:rPr>
              <a:t>Fruit of the vine:</a:t>
            </a:r>
          </a:p>
          <a:p>
            <a:r>
              <a:rPr lang="en-CA" dirty="0">
                <a:solidFill>
                  <a:srgbClr val="FFFF00"/>
                </a:solidFill>
                <a:latin typeface="VAGRounded BT" panose="020F0702020204020204" pitchFamily="34" charset="0"/>
                <a:ea typeface="Calibri" panose="020F0502020204030204" pitchFamily="34" charset="0"/>
                <a:cs typeface="Calibri" panose="020F0502020204030204" pitchFamily="34" charset="0"/>
              </a:rPr>
              <a:t>Raisin wine was likely used at the last supper with no yeast and 0% alcohol</a:t>
            </a:r>
            <a:endParaRPr lang="en-CA" dirty="0">
              <a:solidFill>
                <a:srgbClr val="FFFF00"/>
              </a:solidFill>
            </a:endParaRPr>
          </a:p>
        </p:txBody>
      </p:sp>
    </p:spTree>
    <p:extLst>
      <p:ext uri="{BB962C8B-B14F-4D97-AF65-F5344CB8AC3E}">
        <p14:creationId xmlns:p14="http://schemas.microsoft.com/office/powerpoint/2010/main" val="2052210316"/>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B4A24B-83BD-5DDD-B4AC-CDF7DD180CD6}"/>
              </a:ext>
            </a:extLst>
          </p:cNvPr>
          <p:cNvSpPr txBox="1"/>
          <p:nvPr/>
        </p:nvSpPr>
        <p:spPr>
          <a:xfrm>
            <a:off x="51920" y="0"/>
            <a:ext cx="9351484" cy="44012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0000"/>
              </a:lnSpc>
              <a:spcBef>
                <a:spcPts val="0"/>
              </a:spcBef>
              <a:spcAft>
                <a:spcPts val="0"/>
              </a:spcAft>
            </a:pPr>
            <a:r>
              <a:rPr lang="en-CA" sz="60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Timothy was an abstainer</a:t>
            </a:r>
          </a:p>
          <a:p>
            <a:pPr marL="0" marR="0">
              <a:lnSpc>
                <a:spcPct val="100000"/>
              </a:lnSpc>
              <a:spcBef>
                <a:spcPts val="0"/>
              </a:spcBef>
              <a:spcAft>
                <a:spcPts val="0"/>
              </a:spcAft>
            </a:pPr>
            <a:r>
              <a:rPr lang="en-US" sz="4400" dirty="0">
                <a:solidFill>
                  <a:srgbClr val="FFFFFF"/>
                </a:solidFill>
                <a:latin typeface="VAGRounded BT" panose="020F0702020204020204" pitchFamily="34" charset="0"/>
                <a:ea typeface="Calibri" panose="020F0502020204030204" pitchFamily="34" charset="0"/>
                <a:cs typeface="Times New Roman" panose="02020603050405020304" pitchFamily="18" charset="0"/>
              </a:rPr>
              <a:t>“</a:t>
            </a:r>
            <a:r>
              <a:rPr lang="en-US" sz="4400" dirty="0">
                <a:solidFill>
                  <a:srgbClr val="FFFFFF"/>
                </a:solidFill>
                <a:effectLst/>
                <a:latin typeface="VAGRounded BT" panose="020F0702020204020204" pitchFamily="34" charset="0"/>
                <a:ea typeface="Calibri" panose="020F0502020204030204" pitchFamily="34" charset="0"/>
                <a:cs typeface="Times New Roman" panose="02020603050405020304" pitchFamily="18" charset="0"/>
              </a:rPr>
              <a:t>No longer drink water exclusively but </a:t>
            </a:r>
            <a:r>
              <a:rPr lang="en-US" sz="4400" dirty="0">
                <a:solidFill>
                  <a:srgbClr val="FFFF00"/>
                </a:solidFill>
                <a:effectLst/>
                <a:latin typeface="VAGRounded BT" panose="020F0702020204020204" pitchFamily="34" charset="0"/>
                <a:ea typeface="Calibri" panose="020F0502020204030204" pitchFamily="34" charset="0"/>
                <a:cs typeface="Times New Roman" panose="02020603050405020304" pitchFamily="18" charset="0"/>
              </a:rPr>
              <a:t>use a little wine </a:t>
            </a:r>
            <a:r>
              <a:rPr lang="en-US" sz="4400" i="1" dirty="0">
                <a:solidFill>
                  <a:srgbClr val="FFFF00"/>
                </a:solidFill>
                <a:effectLst/>
                <a:latin typeface="VAGRounded BT" panose="020F0702020204020204" pitchFamily="34" charset="0"/>
                <a:ea typeface="Calibri" panose="020F0502020204030204" pitchFamily="34" charset="0"/>
                <a:cs typeface="Times New Roman" panose="02020603050405020304" pitchFamily="18" charset="0"/>
              </a:rPr>
              <a:t>medicinally</a:t>
            </a:r>
            <a:r>
              <a:rPr lang="en-US" sz="4400" dirty="0">
                <a:solidFill>
                  <a:srgbClr val="FFFF00"/>
                </a:solidFill>
                <a:effectLst/>
                <a:latin typeface="VAGRounded BT" panose="020F0702020204020204" pitchFamily="34" charset="0"/>
                <a:ea typeface="Calibri" panose="020F0502020204030204" pitchFamily="34" charset="0"/>
                <a:cs typeface="Times New Roman" panose="02020603050405020304" pitchFamily="18" charset="0"/>
              </a:rPr>
              <a:t> </a:t>
            </a:r>
            <a:r>
              <a:rPr lang="en-US" sz="4400" dirty="0">
                <a:solidFill>
                  <a:srgbClr val="FFFFFF"/>
                </a:solidFill>
                <a:effectLst/>
                <a:latin typeface="VAGRounded BT" panose="020F0702020204020204" pitchFamily="34" charset="0"/>
                <a:ea typeface="Calibri" panose="020F0502020204030204" pitchFamily="34" charset="0"/>
                <a:cs typeface="Times New Roman" panose="02020603050405020304" pitchFamily="18" charset="0"/>
              </a:rPr>
              <a:t>for the sake of your stomach and your frequent ailments.” </a:t>
            </a:r>
          </a:p>
          <a:p>
            <a:pPr marL="0" marR="0">
              <a:lnSpc>
                <a:spcPct val="100000"/>
              </a:lnSpc>
              <a:spcBef>
                <a:spcPts val="0"/>
              </a:spcBef>
              <a:spcAft>
                <a:spcPts val="0"/>
              </a:spcAft>
            </a:pPr>
            <a:r>
              <a:rPr lang="en-US" sz="4400" dirty="0">
                <a:solidFill>
                  <a:srgbClr val="FFFFFF"/>
                </a:solidFill>
                <a:effectLst/>
                <a:latin typeface="VAGRounded BT" panose="020F0702020204020204" pitchFamily="34" charset="0"/>
                <a:ea typeface="Calibri" panose="020F0502020204030204" pitchFamily="34" charset="0"/>
                <a:cs typeface="Times New Roman" panose="02020603050405020304" pitchFamily="18" charset="0"/>
              </a:rPr>
              <a:t>(1 Tim 5:23)</a:t>
            </a:r>
          </a:p>
        </p:txBody>
      </p:sp>
      <p:pic>
        <p:nvPicPr>
          <p:cNvPr id="8200" name="Picture 8">
            <a:extLst>
              <a:ext uri="{FF2B5EF4-FFF2-40B4-BE49-F238E27FC236}">
                <a16:creationId xmlns:a16="http://schemas.microsoft.com/office/drawing/2014/main" id="{765F62EB-25F2-B907-0D60-02EC5258F7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063" r="15858" b="8304"/>
          <a:stretch/>
        </p:blipFill>
        <p:spPr bwMode="auto">
          <a:xfrm>
            <a:off x="9387262" y="-23713"/>
            <a:ext cx="3617539" cy="43687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8A47294-5420-34DB-779E-88DBDDBE8E9A}"/>
              </a:ext>
            </a:extLst>
          </p:cNvPr>
          <p:cNvSpPr txBox="1"/>
          <p:nvPr/>
        </p:nvSpPr>
        <p:spPr>
          <a:xfrm>
            <a:off x="51920" y="4766426"/>
            <a:ext cx="13022054" cy="44012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0000"/>
              </a:lnSpc>
              <a:spcBef>
                <a:spcPts val="0"/>
              </a:spcBef>
              <a:spcAft>
                <a:spcPts val="0"/>
              </a:spcAft>
            </a:pPr>
            <a:r>
              <a:rPr lang="en-US" sz="2800" dirty="0">
                <a:solidFill>
                  <a:srgbClr val="FFFFFF"/>
                </a:solidFill>
                <a:latin typeface="VAGRounded BT" panose="020F0702020204020204" pitchFamily="34" charset="0"/>
                <a:ea typeface="Calibri" panose="020F0502020204030204" pitchFamily="34" charset="0"/>
                <a:cs typeface="Times New Roman" panose="02020603050405020304" pitchFamily="18" charset="0"/>
              </a:rPr>
              <a:t>“Milk strengthens the bones… </a:t>
            </a:r>
            <a:r>
              <a:rPr lang="en-US" sz="2800" dirty="0">
                <a:solidFill>
                  <a:srgbClr val="FFFF00"/>
                </a:solidFill>
                <a:latin typeface="VAGRounded BT" panose="020F0702020204020204" pitchFamily="34" charset="0"/>
                <a:ea typeface="Calibri" panose="020F0502020204030204" pitchFamily="34" charset="0"/>
                <a:cs typeface="Times New Roman" panose="02020603050405020304" pitchFamily="18" charset="0"/>
              </a:rPr>
              <a:t>wine in moderation strengthens the sinews… wine refreshes the stomach</a:t>
            </a:r>
            <a:r>
              <a:rPr lang="en-US" sz="2800" dirty="0">
                <a:solidFill>
                  <a:srgbClr val="FFFFFF"/>
                </a:solidFill>
                <a:latin typeface="VAGRounded BT" panose="020F0702020204020204" pitchFamily="34" charset="0"/>
                <a:ea typeface="Calibri" panose="020F0502020204030204" pitchFamily="34" charset="0"/>
                <a:cs typeface="Times New Roman" panose="02020603050405020304" pitchFamily="18" charset="0"/>
              </a:rPr>
              <a:t>.” (Pliny, Natural History, 23.22, 77 AD)</a:t>
            </a:r>
          </a:p>
          <a:p>
            <a:pPr marL="0" marR="0">
              <a:lnSpc>
                <a:spcPct val="100000"/>
              </a:lnSpc>
              <a:spcBef>
                <a:spcPts val="0"/>
              </a:spcBef>
              <a:spcAft>
                <a:spcPts val="0"/>
              </a:spcAft>
            </a:pPr>
            <a:endParaRPr lang="en-US" sz="2800" dirty="0">
              <a:solidFill>
                <a:srgbClr val="FFFFFF"/>
              </a:solidFill>
              <a:latin typeface="VAGRounded BT" panose="020F070202020402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2800" dirty="0">
                <a:solidFill>
                  <a:srgbClr val="FFFFFF"/>
                </a:solidFill>
                <a:latin typeface="VAGRounded BT" panose="020F0702020204020204" pitchFamily="34" charset="0"/>
                <a:ea typeface="Calibri" panose="020F0502020204030204" pitchFamily="34" charset="0"/>
                <a:cs typeface="Times New Roman" panose="02020603050405020304" pitchFamily="18" charset="0"/>
              </a:rPr>
              <a:t>“</a:t>
            </a:r>
            <a:r>
              <a:rPr lang="en-US" sz="2800" dirty="0">
                <a:solidFill>
                  <a:srgbClr val="FFFF00"/>
                </a:solidFill>
                <a:latin typeface="VAGRounded BT" panose="020F0702020204020204" pitchFamily="34" charset="0"/>
                <a:ea typeface="Calibri" panose="020F0502020204030204" pitchFamily="34" charset="0"/>
                <a:cs typeface="Times New Roman" panose="02020603050405020304" pitchFamily="18" charset="0"/>
              </a:rPr>
              <a:t>W</a:t>
            </a:r>
            <a:r>
              <a:rPr lang="en-US" sz="2800" dirty="0">
                <a:solidFill>
                  <a:srgbClr val="FFFF00"/>
                </a:solidFill>
                <a:effectLst/>
                <a:latin typeface="VAGRounded BT" panose="020F0702020204020204" pitchFamily="34" charset="0"/>
                <a:ea typeface="Calibri" panose="020F0502020204030204" pitchFamily="34" charset="0"/>
                <a:cs typeface="Times New Roman" panose="02020603050405020304" pitchFamily="18" charset="0"/>
              </a:rPr>
              <a:t>ine</a:t>
            </a:r>
            <a:r>
              <a:rPr lang="en-US" sz="2800" dirty="0">
                <a:solidFill>
                  <a:srgbClr val="FFFFFF"/>
                </a:solidFill>
                <a:effectLst/>
                <a:latin typeface="VAGRounded BT" panose="020F0702020204020204" pitchFamily="34" charset="0"/>
                <a:ea typeface="Calibri" panose="020F0502020204030204" pitchFamily="34" charset="0"/>
                <a:cs typeface="Times New Roman" panose="02020603050405020304" pitchFamily="18" charset="0"/>
              </a:rPr>
              <a:t> is the most beneficial of all drinks, the pleasantest </a:t>
            </a:r>
            <a:r>
              <a:rPr lang="en-US" sz="2800" dirty="0">
                <a:solidFill>
                  <a:srgbClr val="FFFF00"/>
                </a:solidFill>
                <a:effectLst/>
                <a:latin typeface="VAGRounded BT" panose="020F0702020204020204" pitchFamily="34" charset="0"/>
                <a:ea typeface="Calibri" panose="020F0502020204030204" pitchFamily="34" charset="0"/>
                <a:cs typeface="Times New Roman" panose="02020603050405020304" pitchFamily="18" charset="0"/>
              </a:rPr>
              <a:t>medicine</a:t>
            </a:r>
            <a:r>
              <a:rPr lang="en-US" sz="2800" dirty="0">
                <a:solidFill>
                  <a:srgbClr val="FFFFFF"/>
                </a:solidFill>
                <a:effectLst/>
                <a:latin typeface="VAGRounded BT" panose="020F0702020204020204" pitchFamily="34" charset="0"/>
                <a:ea typeface="Calibri" panose="020F0502020204030204" pitchFamily="34" charset="0"/>
                <a:cs typeface="Times New Roman" panose="02020603050405020304" pitchFamily="18" charset="0"/>
              </a:rPr>
              <a:t> in the world, when properly </a:t>
            </a:r>
            <a:r>
              <a:rPr lang="en-US" sz="2800" dirty="0">
                <a:solidFill>
                  <a:srgbClr val="FFFF00"/>
                </a:solidFill>
                <a:effectLst/>
                <a:latin typeface="VAGRounded BT" panose="020F0702020204020204" pitchFamily="34" charset="0"/>
                <a:ea typeface="Calibri" panose="020F0502020204030204" pitchFamily="34" charset="0"/>
                <a:cs typeface="Times New Roman" panose="02020603050405020304" pitchFamily="18" charset="0"/>
              </a:rPr>
              <a:t>mixed with water</a:t>
            </a:r>
            <a:r>
              <a:rPr lang="en-US" sz="2800" dirty="0">
                <a:solidFill>
                  <a:srgbClr val="FFFFFF"/>
                </a:solidFill>
                <a:effectLst/>
                <a:latin typeface="VAGRounded BT" panose="020F0702020204020204" pitchFamily="34" charset="0"/>
                <a:ea typeface="Calibri" panose="020F0502020204030204" pitchFamily="34" charset="0"/>
                <a:cs typeface="Times New Roman" panose="02020603050405020304" pitchFamily="18" charset="0"/>
              </a:rPr>
              <a:t>.” (Plutarch, De </a:t>
            </a:r>
            <a:r>
              <a:rPr lang="en-US" sz="2800" dirty="0" err="1">
                <a:solidFill>
                  <a:srgbClr val="FFFFFF"/>
                </a:solidFill>
                <a:effectLst/>
                <a:latin typeface="VAGRounded BT" panose="020F0702020204020204" pitchFamily="34" charset="0"/>
                <a:ea typeface="Calibri" panose="020F0502020204030204" pitchFamily="34" charset="0"/>
                <a:cs typeface="Times New Roman" panose="02020603050405020304" pitchFamily="18" charset="0"/>
              </a:rPr>
              <a:t>tuenda</a:t>
            </a:r>
            <a:r>
              <a:rPr lang="en-US" sz="2800" dirty="0">
                <a:solidFill>
                  <a:srgbClr val="FFFFFF"/>
                </a:solidFill>
                <a:effectLst/>
                <a:latin typeface="VAGRounded BT" panose="020F0702020204020204" pitchFamily="34" charset="0"/>
                <a:ea typeface="Calibri" panose="020F0502020204030204" pitchFamily="34" charset="0"/>
                <a:cs typeface="Times New Roman" panose="02020603050405020304" pitchFamily="18" charset="0"/>
              </a:rPr>
              <a:t> 19, 100 AD)</a:t>
            </a:r>
          </a:p>
          <a:p>
            <a:pPr marL="0" marR="0">
              <a:lnSpc>
                <a:spcPct val="100000"/>
              </a:lnSpc>
              <a:spcBef>
                <a:spcPts val="0"/>
              </a:spcBef>
              <a:spcAft>
                <a:spcPts val="0"/>
              </a:spcAft>
            </a:pPr>
            <a:endParaRPr lang="en-US" sz="2800" dirty="0">
              <a:solidFill>
                <a:srgbClr val="FFFFFF"/>
              </a:solidFill>
              <a:latin typeface="VAGRounded BT" panose="020F070202020402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2800" dirty="0">
                <a:solidFill>
                  <a:srgbClr val="FFFFFF"/>
                </a:solidFill>
                <a:effectLst/>
                <a:latin typeface="VAGRounded BT" panose="020F0702020204020204" pitchFamily="34" charset="0"/>
                <a:ea typeface="Calibri" panose="020F0502020204030204" pitchFamily="34" charset="0"/>
                <a:cs typeface="Times New Roman" panose="02020603050405020304" pitchFamily="18" charset="0"/>
              </a:rPr>
              <a:t>“Wine is the first weapon used by demons against the young and kindles the fire of sexual pleasure. Notice the reasons for which the permission is given to drink wine, to </a:t>
            </a:r>
            <a:r>
              <a:rPr lang="en-US" sz="2800" dirty="0">
                <a:solidFill>
                  <a:srgbClr val="FFFF00"/>
                </a:solidFill>
                <a:effectLst/>
                <a:latin typeface="VAGRounded BT" panose="020F0702020204020204" pitchFamily="34" charset="0"/>
                <a:ea typeface="Calibri" panose="020F0502020204030204" pitchFamily="34" charset="0"/>
                <a:cs typeface="Times New Roman" panose="02020603050405020304" pitchFamily="18" charset="0"/>
              </a:rPr>
              <a:t>cure an aching stomach and a frequent infirmity</a:t>
            </a:r>
            <a:r>
              <a:rPr lang="en-US" sz="2800" dirty="0">
                <a:solidFill>
                  <a:srgbClr val="FFFFFF"/>
                </a:solidFill>
                <a:effectLst/>
                <a:latin typeface="VAGRounded BT" panose="020F0702020204020204" pitchFamily="34" charset="0"/>
                <a:ea typeface="Calibri" panose="020F0502020204030204" pitchFamily="34" charset="0"/>
                <a:cs typeface="Times New Roman" panose="02020603050405020304" pitchFamily="18" charset="0"/>
              </a:rPr>
              <a:t>.” (Jerome, Letter 22.8, comment on 1 Tim 5:23, 400 AD)</a:t>
            </a:r>
          </a:p>
        </p:txBody>
      </p:sp>
    </p:spTree>
    <p:extLst>
      <p:ext uri="{BB962C8B-B14F-4D97-AF65-F5344CB8AC3E}">
        <p14:creationId xmlns:p14="http://schemas.microsoft.com/office/powerpoint/2010/main" val="3909134681"/>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B4A24B-83BD-5DDD-B4AC-CDF7DD180CD6}"/>
              </a:ext>
            </a:extLst>
          </p:cNvPr>
          <p:cNvSpPr txBox="1"/>
          <p:nvPr/>
        </p:nvSpPr>
        <p:spPr>
          <a:xfrm>
            <a:off x="411206" y="184914"/>
            <a:ext cx="12026266" cy="70173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0000"/>
              </a:lnSpc>
              <a:spcBef>
                <a:spcPts val="0"/>
              </a:spcBef>
              <a:spcAft>
                <a:spcPts val="0"/>
              </a:spcAft>
            </a:pPr>
            <a:r>
              <a:rPr lang="en-CA" sz="7200" dirty="0">
                <a:solidFill>
                  <a:srgbClr val="FFFFFF"/>
                </a:solidFill>
                <a:latin typeface="VAGRounded BT" panose="020F0702020204020204" pitchFamily="34" charset="0"/>
                <a:ea typeface="Calibri" panose="020F0502020204030204" pitchFamily="34" charset="0"/>
                <a:cs typeface="Calibri" panose="020F0502020204030204" pitchFamily="34" charset="0"/>
              </a:rPr>
              <a:t>Elders not addicted to wine</a:t>
            </a:r>
            <a:endParaRPr lang="en-CA" sz="72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endParaRPr>
          </a:p>
          <a:p>
            <a:pPr marL="0" marR="0">
              <a:lnSpc>
                <a:spcPct val="100000"/>
              </a:lnSpc>
              <a:spcBef>
                <a:spcPts val="0"/>
              </a:spcBef>
              <a:spcAft>
                <a:spcPts val="0"/>
              </a:spcAft>
            </a:pPr>
            <a:r>
              <a:rPr lang="en-US" sz="5400" dirty="0">
                <a:solidFill>
                  <a:srgbClr val="FFFFFF"/>
                </a:solidFill>
                <a:latin typeface="VAGRounded BT" panose="020F0702020204020204" pitchFamily="34" charset="0"/>
                <a:ea typeface="Calibri" panose="020F0502020204030204" pitchFamily="34" charset="0"/>
                <a:cs typeface="Times New Roman" panose="02020603050405020304" pitchFamily="18" charset="0"/>
              </a:rPr>
              <a:t>“An overseer, then, must be above reproach, the husband of one wife, temperate, prudent, respectable, hospitable, able to teach, </a:t>
            </a:r>
            <a:r>
              <a:rPr lang="en-US" sz="5400" dirty="0">
                <a:solidFill>
                  <a:srgbClr val="FFFF00"/>
                </a:solidFill>
                <a:latin typeface="VAGRounded BT" panose="020F0702020204020204" pitchFamily="34" charset="0"/>
                <a:ea typeface="Calibri" panose="020F0502020204030204" pitchFamily="34" charset="0"/>
                <a:cs typeface="Times New Roman" panose="02020603050405020304" pitchFamily="18" charset="0"/>
              </a:rPr>
              <a:t>not a drunk </a:t>
            </a:r>
            <a:r>
              <a:rPr lang="en-US" sz="5400" dirty="0">
                <a:solidFill>
                  <a:srgbClr val="FFFFFF"/>
                </a:solidFill>
                <a:latin typeface="VAGRounded BT" panose="020F0702020204020204" pitchFamily="34" charset="0"/>
                <a:ea typeface="Calibri" panose="020F0502020204030204" pitchFamily="34" charset="0"/>
                <a:cs typeface="Times New Roman" panose="02020603050405020304" pitchFamily="18" charset="0"/>
              </a:rPr>
              <a:t>or violent, but gentle, peaceable, free from the love of money.” (1 Timothy 3:2–3)</a:t>
            </a:r>
          </a:p>
        </p:txBody>
      </p:sp>
      <p:sp>
        <p:nvSpPr>
          <p:cNvPr id="4" name="TextBox 3">
            <a:extLst>
              <a:ext uri="{FF2B5EF4-FFF2-40B4-BE49-F238E27FC236}">
                <a16:creationId xmlns:a16="http://schemas.microsoft.com/office/drawing/2014/main" id="{D04F7CCB-341B-5766-E802-9406274F80F6}"/>
              </a:ext>
            </a:extLst>
          </p:cNvPr>
          <p:cNvSpPr txBox="1"/>
          <p:nvPr/>
        </p:nvSpPr>
        <p:spPr>
          <a:xfrm>
            <a:off x="640987" y="8515350"/>
            <a:ext cx="11796485" cy="703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6000" dirty="0">
                <a:solidFill>
                  <a:srgbClr val="FFFF00"/>
                </a:solidFill>
                <a:latin typeface="VAGRounded BT" panose="020F0702020204020204" pitchFamily="34" charset="0"/>
                <a:ea typeface="Calibri" panose="020F0502020204030204" pitchFamily="34" charset="0"/>
                <a:cs typeface="Times New Roman" panose="02020603050405020304" pitchFamily="18" charset="0"/>
              </a:rPr>
              <a:t>Drank mixed wine, never drunk</a:t>
            </a:r>
            <a:endParaRPr lang="en-CA" sz="6000" dirty="0">
              <a:solidFill>
                <a:srgbClr val="FFFF00"/>
              </a:solidFill>
            </a:endParaRPr>
          </a:p>
        </p:txBody>
      </p:sp>
    </p:spTree>
    <p:extLst>
      <p:ext uri="{BB962C8B-B14F-4D97-AF65-F5344CB8AC3E}">
        <p14:creationId xmlns:p14="http://schemas.microsoft.com/office/powerpoint/2010/main" val="3253743906"/>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B4A24B-83BD-5DDD-B4AC-CDF7DD180CD6}"/>
              </a:ext>
            </a:extLst>
          </p:cNvPr>
          <p:cNvSpPr txBox="1"/>
          <p:nvPr/>
        </p:nvSpPr>
        <p:spPr>
          <a:xfrm>
            <a:off x="223426" y="5302"/>
            <a:ext cx="12699731" cy="57554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0000"/>
              </a:lnSpc>
              <a:spcBef>
                <a:spcPts val="0"/>
              </a:spcBef>
              <a:spcAft>
                <a:spcPts val="0"/>
              </a:spcAft>
            </a:pPr>
            <a:r>
              <a:rPr lang="en-US" sz="4400" dirty="0">
                <a:solidFill>
                  <a:srgbClr val="FFFFFF"/>
                </a:solidFill>
                <a:latin typeface="VAGRounded BT" panose="020F0702020204020204" pitchFamily="34" charset="0"/>
                <a:ea typeface="Calibri" panose="020F0502020204030204" pitchFamily="34" charset="0"/>
                <a:cs typeface="Times New Roman" panose="02020603050405020304" pitchFamily="18" charset="0"/>
              </a:rPr>
              <a:t>Jesus attended Matthew’s mixed wine reception</a:t>
            </a:r>
          </a:p>
          <a:p>
            <a:pPr marL="0" marR="0">
              <a:lnSpc>
                <a:spcPct val="100000"/>
              </a:lnSpc>
              <a:spcBef>
                <a:spcPts val="0"/>
              </a:spcBef>
              <a:spcAft>
                <a:spcPts val="0"/>
              </a:spcAft>
            </a:pPr>
            <a:r>
              <a:rPr lang="en-US" dirty="0">
                <a:solidFill>
                  <a:srgbClr val="FFFF00"/>
                </a:solidFill>
                <a:latin typeface="VAGRounded BT" panose="020F0702020204020204" pitchFamily="34" charset="0"/>
                <a:ea typeface="Calibri" panose="020F0502020204030204" pitchFamily="34" charset="0"/>
                <a:cs typeface="Times New Roman" panose="02020603050405020304" pitchFamily="18" charset="0"/>
              </a:rPr>
              <a:t>Jesus likened himself to new wine</a:t>
            </a:r>
          </a:p>
          <a:p>
            <a:pPr marL="0" marR="0">
              <a:lnSpc>
                <a:spcPct val="100000"/>
              </a:lnSpc>
              <a:spcBef>
                <a:spcPts val="0"/>
              </a:spcBef>
              <a:spcAft>
                <a:spcPts val="0"/>
              </a:spcAft>
            </a:pPr>
            <a:r>
              <a:rPr lang="en-US" sz="3200" dirty="0">
                <a:solidFill>
                  <a:srgbClr val="FFFFFF"/>
                </a:solidFill>
                <a:latin typeface="VAGRounded BT" panose="020F0702020204020204" pitchFamily="34" charset="0"/>
                <a:ea typeface="Calibri" panose="020F0502020204030204" pitchFamily="34" charset="0"/>
                <a:cs typeface="Times New Roman" panose="02020603050405020304" pitchFamily="18" charset="0"/>
              </a:rPr>
              <a:t>“And Levi gave a big reception for Jesus in his house; and there was a great crowd of tax collectors and other people who were reclining at the table with them. The Pharisees and scribes grumbled, “Why do you eat and drink [mixed wine] with the tax collectors and sinners?” … Jesus replied, No one puts new wine into old wineskins; the new wine will burst the skins and it will be spilled out, and the skins will be ruined. But new wine must be put into fresh wineskins. </a:t>
            </a:r>
            <a:r>
              <a:rPr lang="en-US" sz="3200" dirty="0">
                <a:solidFill>
                  <a:srgbClr val="FFFF00"/>
                </a:solidFill>
                <a:latin typeface="VAGRounded BT" panose="020F0702020204020204" pitchFamily="34" charset="0"/>
                <a:ea typeface="Calibri" panose="020F0502020204030204" pitchFamily="34" charset="0"/>
                <a:cs typeface="Times New Roman" panose="02020603050405020304" pitchFamily="18" charset="0"/>
              </a:rPr>
              <a:t>And no one, after drinking old wine wishes for new; but says, ‘The old is good enough</a:t>
            </a:r>
            <a:r>
              <a:rPr lang="en-US" sz="3200" dirty="0">
                <a:solidFill>
                  <a:srgbClr val="FFFFFF"/>
                </a:solidFill>
                <a:latin typeface="VAGRounded BT" panose="020F0702020204020204" pitchFamily="34" charset="0"/>
                <a:ea typeface="Calibri" panose="020F0502020204030204" pitchFamily="34" charset="0"/>
                <a:cs typeface="Times New Roman" panose="02020603050405020304" pitchFamily="18" charset="0"/>
              </a:rPr>
              <a:t>.” (Lk 5:29–39)</a:t>
            </a:r>
          </a:p>
        </p:txBody>
      </p:sp>
      <p:pic>
        <p:nvPicPr>
          <p:cNvPr id="2" name="Picture 2" descr="Matthew 22:1-14 Parable of the Wedding Banquet">
            <a:extLst>
              <a:ext uri="{FF2B5EF4-FFF2-40B4-BE49-F238E27FC236}">
                <a16:creationId xmlns:a16="http://schemas.microsoft.com/office/drawing/2014/main" id="{826F1F2D-0F9E-E15A-BFEA-986B33B7AB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1107" y="5694073"/>
            <a:ext cx="5419272" cy="4059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0117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9B0EB8F-6C6B-CFCC-728E-42B9538092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3004801" cy="9753600"/>
          </a:xfrm>
          <a:prstGeom prst="rect">
            <a:avLst/>
          </a:prstGeom>
        </p:spPr>
      </p:pic>
    </p:spTree>
    <p:extLst>
      <p:ext uri="{BB962C8B-B14F-4D97-AF65-F5344CB8AC3E}">
        <p14:creationId xmlns:p14="http://schemas.microsoft.com/office/powerpoint/2010/main" val="850736161"/>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B4A24B-83BD-5DDD-B4AC-CDF7DD180CD6}"/>
              </a:ext>
            </a:extLst>
          </p:cNvPr>
          <p:cNvSpPr txBox="1"/>
          <p:nvPr/>
        </p:nvSpPr>
        <p:spPr>
          <a:xfrm>
            <a:off x="223426" y="5302"/>
            <a:ext cx="12699731" cy="7694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0000"/>
              </a:lnSpc>
              <a:spcBef>
                <a:spcPts val="0"/>
              </a:spcBef>
              <a:spcAft>
                <a:spcPts val="0"/>
              </a:spcAft>
            </a:pPr>
            <a:r>
              <a:rPr lang="en-US" sz="4400" dirty="0">
                <a:solidFill>
                  <a:srgbClr val="FFFFFF"/>
                </a:solidFill>
                <a:latin typeface="VAGRounded BT" panose="020F0702020204020204" pitchFamily="34" charset="0"/>
                <a:ea typeface="Calibri" panose="020F0502020204030204" pitchFamily="34" charset="0"/>
                <a:cs typeface="Times New Roman" panose="02020603050405020304" pitchFamily="18" charset="0"/>
              </a:rPr>
              <a:t>Jesus attended Matthew’s mixed wine reception</a:t>
            </a:r>
          </a:p>
        </p:txBody>
      </p:sp>
      <p:pic>
        <p:nvPicPr>
          <p:cNvPr id="2" name="Picture 2" descr="Matthew 22:1-14 Parable of the Wedding Banquet">
            <a:extLst>
              <a:ext uri="{FF2B5EF4-FFF2-40B4-BE49-F238E27FC236}">
                <a16:creationId xmlns:a16="http://schemas.microsoft.com/office/drawing/2014/main" id="{826F1F2D-0F9E-E15A-BFEA-986B33B7AB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1761" y="1494062"/>
            <a:ext cx="4279645" cy="32058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401ED9D-06B0-D835-FD01-62313263ED1C}"/>
              </a:ext>
            </a:extLst>
          </p:cNvPr>
          <p:cNvSpPr txBox="1"/>
          <p:nvPr/>
        </p:nvSpPr>
        <p:spPr>
          <a:xfrm>
            <a:off x="223426" y="6052096"/>
            <a:ext cx="12618090" cy="35394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a:lnSpc>
                <a:spcPct val="100000"/>
              </a:lnSpc>
            </a:pPr>
            <a:r>
              <a:rPr lang="en-US" sz="3200" dirty="0">
                <a:solidFill>
                  <a:srgbClr val="FFFF00"/>
                </a:solidFill>
                <a:latin typeface="VAGRounded BT" panose="020F0702020204020204" pitchFamily="34" charset="0"/>
                <a:ea typeface="Calibri" panose="020F0502020204030204" pitchFamily="34" charset="0"/>
                <a:cs typeface="Times New Roman" panose="02020603050405020304" pitchFamily="18" charset="0"/>
              </a:rPr>
              <a:t>Jesus likened himself to new wine</a:t>
            </a:r>
          </a:p>
          <a:p>
            <a:pPr marL="0" marR="0">
              <a:lnSpc>
                <a:spcPct val="100000"/>
              </a:lnSpc>
              <a:spcBef>
                <a:spcPts val="0"/>
              </a:spcBef>
              <a:spcAft>
                <a:spcPts val="0"/>
              </a:spcAft>
            </a:pPr>
            <a:r>
              <a:rPr lang="en-US" sz="3200" dirty="0">
                <a:solidFill>
                  <a:srgbClr val="F1F1F1"/>
                </a:solidFill>
                <a:latin typeface="VAGRounded BT" panose="020F0702020204020204" pitchFamily="34" charset="0"/>
                <a:ea typeface="Calibri" panose="020F0502020204030204" pitchFamily="34" charset="0"/>
                <a:cs typeface="Times New Roman" panose="02020603050405020304" pitchFamily="18" charset="0"/>
              </a:rPr>
              <a:t>“Old is better” is why the Jews rejected of Jesus, and Jesus through irony, cleverly refutes the common proverbs and proposes the opposite meaning. Jesus was the new wine which the Jews rejected outright. Old is not always better, just as the Jesus’ way and Law of Christ is better than the John’s way and the old Law of Moses.</a:t>
            </a:r>
          </a:p>
        </p:txBody>
      </p:sp>
      <p:sp>
        <p:nvSpPr>
          <p:cNvPr id="7" name="TextBox 6">
            <a:extLst>
              <a:ext uri="{FF2B5EF4-FFF2-40B4-BE49-F238E27FC236}">
                <a16:creationId xmlns:a16="http://schemas.microsoft.com/office/drawing/2014/main" id="{E30F152F-DC44-8F01-D2ED-C5A092AA93C7}"/>
              </a:ext>
            </a:extLst>
          </p:cNvPr>
          <p:cNvSpPr txBox="1"/>
          <p:nvPr/>
        </p:nvSpPr>
        <p:spPr>
          <a:xfrm>
            <a:off x="100961" y="844722"/>
            <a:ext cx="8512360" cy="44012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0000"/>
              </a:lnSpc>
              <a:spcBef>
                <a:spcPts val="0"/>
              </a:spcBef>
              <a:spcAft>
                <a:spcPts val="0"/>
              </a:spcAft>
            </a:pPr>
            <a:r>
              <a:rPr lang="en-US" sz="2800" dirty="0">
                <a:solidFill>
                  <a:srgbClr val="FFFF00"/>
                </a:solidFill>
                <a:latin typeface="VAGRounded BT" panose="020F0702020204020204" pitchFamily="34" charset="0"/>
                <a:ea typeface="Calibri" panose="020F0502020204030204" pitchFamily="34" charset="0"/>
                <a:cs typeface="Times New Roman" panose="02020603050405020304" pitchFamily="18" charset="0"/>
              </a:rPr>
              <a:t>Proverbs of the day:</a:t>
            </a:r>
          </a:p>
          <a:p>
            <a:pPr marL="0" marR="0">
              <a:lnSpc>
                <a:spcPct val="100000"/>
              </a:lnSpc>
              <a:spcBef>
                <a:spcPts val="0"/>
              </a:spcBef>
              <a:spcAft>
                <a:spcPts val="0"/>
              </a:spcAft>
            </a:pPr>
            <a:r>
              <a:rPr lang="en-US" sz="2800" dirty="0">
                <a:solidFill>
                  <a:srgbClr val="F1F1F1"/>
                </a:solidFill>
                <a:latin typeface="VAGRounded BT" panose="020F0702020204020204" pitchFamily="34" charset="0"/>
                <a:ea typeface="Calibri" panose="020F0502020204030204" pitchFamily="34" charset="0"/>
                <a:cs typeface="Times New Roman" panose="02020603050405020304" pitchFamily="18" charset="0"/>
              </a:rPr>
              <a:t>“Do not forsake an old friend, for the new friend is not equal to him. A new friend is new wine; if it ages, you will drink it with joy.” (Sirach 9:10)</a:t>
            </a:r>
          </a:p>
          <a:p>
            <a:pPr marL="0" marR="0">
              <a:lnSpc>
                <a:spcPct val="100000"/>
              </a:lnSpc>
              <a:spcBef>
                <a:spcPts val="0"/>
              </a:spcBef>
              <a:spcAft>
                <a:spcPts val="0"/>
              </a:spcAft>
            </a:pPr>
            <a:endParaRPr lang="en-US" sz="2800" dirty="0">
              <a:solidFill>
                <a:srgbClr val="F1F1F1"/>
              </a:solidFill>
              <a:latin typeface="VAGRounded BT" panose="020F070202020402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2800" dirty="0">
                <a:solidFill>
                  <a:srgbClr val="F1F1F1"/>
                </a:solidFill>
                <a:latin typeface="VAGRounded BT" panose="020F0702020204020204" pitchFamily="34" charset="0"/>
                <a:ea typeface="Calibri" panose="020F0502020204030204" pitchFamily="34" charset="0"/>
                <a:cs typeface="Times New Roman" panose="02020603050405020304" pitchFamily="18" charset="0"/>
              </a:rPr>
              <a:t>“He who learns from children is like one who eats sour grapes and drinks fresh wine. “And he who learns from old men is like he who eats ripe grapes and drinks vintage/old wine.” </a:t>
            </a:r>
          </a:p>
          <a:p>
            <a:pPr marL="0" marR="0">
              <a:lnSpc>
                <a:spcPct val="100000"/>
              </a:lnSpc>
              <a:spcBef>
                <a:spcPts val="0"/>
              </a:spcBef>
              <a:spcAft>
                <a:spcPts val="0"/>
              </a:spcAft>
            </a:pPr>
            <a:r>
              <a:rPr lang="en-US" sz="2800" dirty="0">
                <a:solidFill>
                  <a:srgbClr val="F1F1F1"/>
                </a:solidFill>
                <a:latin typeface="VAGRounded BT" panose="020F0702020204020204" pitchFamily="34" charset="0"/>
                <a:ea typeface="Calibri" panose="020F0502020204030204" pitchFamily="34" charset="0"/>
                <a:cs typeface="Times New Roman" panose="02020603050405020304" pitchFamily="18" charset="0"/>
              </a:rPr>
              <a:t>(Mishnah, Pirke </a:t>
            </a:r>
            <a:r>
              <a:rPr lang="en-US" sz="2800" dirty="0" err="1">
                <a:solidFill>
                  <a:srgbClr val="F1F1F1"/>
                </a:solidFill>
                <a:latin typeface="VAGRounded BT" panose="020F0702020204020204" pitchFamily="34" charset="0"/>
                <a:ea typeface="Calibri" panose="020F0502020204030204" pitchFamily="34" charset="0"/>
                <a:cs typeface="Times New Roman" panose="02020603050405020304" pitchFamily="18" charset="0"/>
              </a:rPr>
              <a:t>Aboth</a:t>
            </a:r>
            <a:r>
              <a:rPr lang="en-US" sz="2800" dirty="0">
                <a:solidFill>
                  <a:srgbClr val="F1F1F1"/>
                </a:solidFill>
                <a:latin typeface="VAGRounded BT" panose="020F0702020204020204" pitchFamily="34" charset="0"/>
                <a:ea typeface="Calibri" panose="020F0502020204030204" pitchFamily="34" charset="0"/>
                <a:cs typeface="Times New Roman" panose="02020603050405020304" pitchFamily="18" charset="0"/>
              </a:rPr>
              <a:t> 4.20, 200 AD)</a:t>
            </a:r>
          </a:p>
        </p:txBody>
      </p:sp>
    </p:spTree>
    <p:extLst>
      <p:ext uri="{BB962C8B-B14F-4D97-AF65-F5344CB8AC3E}">
        <p14:creationId xmlns:p14="http://schemas.microsoft.com/office/powerpoint/2010/main" val="2987894562"/>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026" name="Picture 2" descr="Ha-ha! Windows 10 is already twice as popular as Windows 8 | BetaNews">
            <a:extLst>
              <a:ext uri="{FF2B5EF4-FFF2-40B4-BE49-F238E27FC236}">
                <a16:creationId xmlns:a16="http://schemas.microsoft.com/office/drawing/2014/main" id="{112C012F-B55C-B049-EC7B-EA1EBB7291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75" t="8578" r="24925"/>
          <a:stretch/>
        </p:blipFill>
        <p:spPr bwMode="auto">
          <a:xfrm>
            <a:off x="130628" y="0"/>
            <a:ext cx="3363686" cy="36758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9B4A24B-83BD-5DDD-B4AC-CDF7DD180CD6}"/>
              </a:ext>
            </a:extLst>
          </p:cNvPr>
          <p:cNvSpPr txBox="1"/>
          <p:nvPr/>
        </p:nvSpPr>
        <p:spPr>
          <a:xfrm>
            <a:off x="2857769" y="805402"/>
            <a:ext cx="9998260" cy="22159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gn="ctr">
              <a:lnSpc>
                <a:spcPct val="100000"/>
              </a:lnSpc>
              <a:spcBef>
                <a:spcPts val="0"/>
              </a:spcBef>
              <a:spcAft>
                <a:spcPts val="0"/>
              </a:spcAft>
            </a:pPr>
            <a:r>
              <a:rPr lang="en-US" sz="4400" dirty="0">
                <a:solidFill>
                  <a:schemeClr val="bg1"/>
                </a:solidFill>
                <a:latin typeface="VAGRounded BT" panose="020F0702020204020204" pitchFamily="34" charset="0"/>
                <a:ea typeface="Calibri" panose="020F0502020204030204" pitchFamily="34" charset="0"/>
                <a:cs typeface="Times New Roman" panose="02020603050405020304" pitchFamily="18" charset="0"/>
              </a:rPr>
              <a:t>Drunk 3</a:t>
            </a:r>
            <a:r>
              <a:rPr lang="en-US" sz="4400" baseline="30000" dirty="0">
                <a:solidFill>
                  <a:schemeClr val="bg1"/>
                </a:solidFill>
                <a:latin typeface="VAGRounded BT" panose="020F0702020204020204" pitchFamily="34" charset="0"/>
                <a:ea typeface="Calibri" panose="020F0502020204030204" pitchFamily="34" charset="0"/>
                <a:cs typeface="Times New Roman" panose="02020603050405020304" pitchFamily="18" charset="0"/>
              </a:rPr>
              <a:t>rd</a:t>
            </a:r>
            <a:r>
              <a:rPr lang="en-US" sz="4400" dirty="0">
                <a:solidFill>
                  <a:schemeClr val="bg1"/>
                </a:solidFill>
                <a:latin typeface="VAGRounded BT" panose="020F0702020204020204" pitchFamily="34" charset="0"/>
                <a:ea typeface="Calibri" panose="020F0502020204030204" pitchFamily="34" charset="0"/>
                <a:cs typeface="Times New Roman" panose="02020603050405020304" pitchFamily="18" charset="0"/>
              </a:rPr>
              <a:t> hour of the day</a:t>
            </a:r>
          </a:p>
          <a:p>
            <a:pPr marL="0" marR="0">
              <a:lnSpc>
                <a:spcPct val="100000"/>
              </a:lnSpc>
              <a:spcBef>
                <a:spcPts val="0"/>
              </a:spcBef>
              <a:spcAft>
                <a:spcPts val="0"/>
              </a:spcAft>
            </a:pPr>
            <a:r>
              <a:rPr lang="en-US" sz="4000" dirty="0">
                <a:solidFill>
                  <a:schemeClr val="bg1"/>
                </a:solidFill>
                <a:latin typeface="VAGRounded BT" panose="020F0702020204020204" pitchFamily="34" charset="0"/>
                <a:ea typeface="Calibri" panose="020F0502020204030204" pitchFamily="34" charset="0"/>
                <a:cs typeface="Times New Roman" panose="02020603050405020304" pitchFamily="18" charset="0"/>
              </a:rPr>
              <a:t>Acts 2:17 “They are drunk on grape juice”</a:t>
            </a:r>
          </a:p>
          <a:p>
            <a:pPr marL="0" marR="0" algn="ctr">
              <a:lnSpc>
                <a:spcPct val="100000"/>
              </a:lnSpc>
              <a:spcBef>
                <a:spcPts val="0"/>
              </a:spcBef>
              <a:spcAft>
                <a:spcPts val="0"/>
              </a:spcAft>
            </a:pPr>
            <a:r>
              <a:rPr lang="en-US" sz="5400" dirty="0">
                <a:solidFill>
                  <a:srgbClr val="FF0000"/>
                </a:solidFill>
                <a:latin typeface="VAGRounded BT" panose="020F0702020204020204" pitchFamily="34" charset="0"/>
                <a:ea typeface="Calibri" panose="020F0502020204030204" pitchFamily="34" charset="0"/>
                <a:cs typeface="Times New Roman" panose="02020603050405020304" pitchFamily="18" charset="0"/>
              </a:rPr>
              <a:t>Mocking</a:t>
            </a:r>
          </a:p>
        </p:txBody>
      </p:sp>
      <p:sp>
        <p:nvSpPr>
          <p:cNvPr id="7" name="TextBox 6">
            <a:extLst>
              <a:ext uri="{FF2B5EF4-FFF2-40B4-BE49-F238E27FC236}">
                <a16:creationId xmlns:a16="http://schemas.microsoft.com/office/drawing/2014/main" id="{E30F152F-DC44-8F01-D2ED-C5A092AA93C7}"/>
              </a:ext>
            </a:extLst>
          </p:cNvPr>
          <p:cNvSpPr txBox="1"/>
          <p:nvPr/>
        </p:nvSpPr>
        <p:spPr>
          <a:xfrm>
            <a:off x="130628" y="5865758"/>
            <a:ext cx="12515851" cy="33547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a:lnSpc>
                <a:spcPct val="100000"/>
              </a:lnSpc>
            </a:pPr>
            <a:r>
              <a:rPr lang="en-US" sz="4400" dirty="0">
                <a:solidFill>
                  <a:schemeClr val="bg1"/>
                </a:solidFill>
                <a:latin typeface="VAGRounded BT" panose="020F0702020204020204" pitchFamily="34" charset="0"/>
                <a:ea typeface="Calibri" panose="020F0502020204030204" pitchFamily="34" charset="0"/>
                <a:cs typeface="Times New Roman" panose="02020603050405020304" pitchFamily="18" charset="0"/>
              </a:rPr>
              <a:t>Peter asked them to make a value judgment:</a:t>
            </a:r>
          </a:p>
          <a:p>
            <a:pPr marL="0" marR="0">
              <a:lnSpc>
                <a:spcPct val="100000"/>
              </a:lnSpc>
              <a:spcBef>
                <a:spcPts val="0"/>
              </a:spcBef>
              <a:spcAft>
                <a:spcPts val="0"/>
              </a:spcAft>
            </a:pPr>
            <a:endParaRPr lang="en-US" sz="3200" dirty="0">
              <a:solidFill>
                <a:schemeClr val="bg1"/>
              </a:solidFill>
              <a:latin typeface="VAGRounded BT" panose="020F070202020402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3200" dirty="0">
                <a:solidFill>
                  <a:schemeClr val="bg1"/>
                </a:solidFill>
                <a:latin typeface="VAGRounded BT" panose="020F0702020204020204" pitchFamily="34" charset="0"/>
                <a:ea typeface="Calibri" panose="020F0502020204030204" pitchFamily="34" charset="0"/>
                <a:cs typeface="Times New Roman" panose="02020603050405020304" pitchFamily="18" charset="0"/>
              </a:rPr>
              <a:t>“Only worthless barbarians are drunk </a:t>
            </a:r>
          </a:p>
          <a:p>
            <a:pPr marL="0" marR="0">
              <a:lnSpc>
                <a:spcPct val="100000"/>
              </a:lnSpc>
              <a:spcBef>
                <a:spcPts val="0"/>
              </a:spcBef>
              <a:spcAft>
                <a:spcPts val="0"/>
              </a:spcAft>
            </a:pPr>
            <a:r>
              <a:rPr lang="en-US" sz="3200" dirty="0">
                <a:solidFill>
                  <a:schemeClr val="bg1"/>
                </a:solidFill>
                <a:latin typeface="VAGRounded BT" panose="020F0702020204020204" pitchFamily="34" charset="0"/>
                <a:ea typeface="Calibri" panose="020F0502020204030204" pitchFamily="34" charset="0"/>
                <a:cs typeface="Times New Roman" panose="02020603050405020304" pitchFamily="18" charset="0"/>
              </a:rPr>
              <a:t>  in the morning.” </a:t>
            </a:r>
          </a:p>
          <a:p>
            <a:pPr marL="0" marR="0">
              <a:lnSpc>
                <a:spcPct val="100000"/>
              </a:lnSpc>
              <a:spcBef>
                <a:spcPts val="0"/>
              </a:spcBef>
              <a:spcAft>
                <a:spcPts val="0"/>
              </a:spcAft>
            </a:pPr>
            <a:endParaRPr lang="en-US" sz="3200" dirty="0">
              <a:solidFill>
                <a:schemeClr val="bg1"/>
              </a:solidFill>
              <a:latin typeface="VAGRounded BT" panose="020F070202020402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4000" dirty="0">
                <a:solidFill>
                  <a:srgbClr val="FF0000"/>
                </a:solidFill>
                <a:latin typeface="VAGRounded BT" panose="020F0702020204020204" pitchFamily="34" charset="0"/>
                <a:ea typeface="Calibri" panose="020F0502020204030204" pitchFamily="34" charset="0"/>
                <a:cs typeface="Times New Roman" panose="02020603050405020304" pitchFamily="18" charset="0"/>
              </a:rPr>
              <a:t>“Do we look like alcoholics?”</a:t>
            </a:r>
          </a:p>
        </p:txBody>
      </p:sp>
      <p:pic>
        <p:nvPicPr>
          <p:cNvPr id="1028" name="Picture 4" descr="Portrait of a drunk man stock image. Image of booze, jeans - 6864771">
            <a:extLst>
              <a:ext uri="{FF2B5EF4-FFF2-40B4-BE49-F238E27FC236}">
                <a16:creationId xmlns:a16="http://schemas.microsoft.com/office/drawing/2014/main" id="{DB15DF5C-FFFD-9978-1473-DA004C9AF5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7236" y="6602650"/>
            <a:ext cx="3903436" cy="30739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DAD033E-FA61-E5CD-3E13-7D87F2955B29}"/>
              </a:ext>
            </a:extLst>
          </p:cNvPr>
          <p:cNvSpPr txBox="1"/>
          <p:nvPr/>
        </p:nvSpPr>
        <p:spPr>
          <a:xfrm>
            <a:off x="375826" y="3919936"/>
            <a:ext cx="12480203"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0000"/>
              </a:lnSpc>
              <a:spcBef>
                <a:spcPts val="0"/>
              </a:spcBef>
              <a:spcAft>
                <a:spcPts val="0"/>
              </a:spcAft>
            </a:pPr>
            <a:r>
              <a:rPr lang="en-US" sz="4000" dirty="0">
                <a:solidFill>
                  <a:schemeClr val="bg1"/>
                </a:solidFill>
                <a:latin typeface="VAGRounded BT" panose="020F0702020204020204" pitchFamily="34" charset="0"/>
                <a:ea typeface="Calibri" panose="020F0502020204030204" pitchFamily="34" charset="0"/>
                <a:cs typeface="Times New Roman" panose="02020603050405020304" pitchFamily="18" charset="0"/>
              </a:rPr>
              <a:t>Sweet wine was freshly squeezed grape juice</a:t>
            </a:r>
          </a:p>
          <a:p>
            <a:pPr marL="0" marR="0">
              <a:lnSpc>
                <a:spcPct val="100000"/>
              </a:lnSpc>
              <a:spcBef>
                <a:spcPts val="0"/>
              </a:spcBef>
              <a:spcAft>
                <a:spcPts val="0"/>
              </a:spcAft>
            </a:pPr>
            <a:r>
              <a:rPr lang="en-US" sz="3200" dirty="0">
                <a:solidFill>
                  <a:schemeClr val="bg1"/>
                </a:solidFill>
                <a:latin typeface="VAGRounded BT" panose="020F0702020204020204" pitchFamily="34" charset="0"/>
                <a:ea typeface="Calibri" panose="020F0502020204030204" pitchFamily="34" charset="0"/>
                <a:cs typeface="Times New Roman" panose="02020603050405020304" pitchFamily="18" charset="0"/>
              </a:rPr>
              <a:t>Drunk on non-alcoholic grape juice was a deliberate mockery</a:t>
            </a:r>
          </a:p>
        </p:txBody>
      </p:sp>
    </p:spTree>
    <p:extLst>
      <p:ext uri="{BB962C8B-B14F-4D97-AF65-F5344CB8AC3E}">
        <p14:creationId xmlns:p14="http://schemas.microsoft.com/office/powerpoint/2010/main" val="4059344407"/>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C0E0DE-9324-C361-CE94-EF3DC883E7DF}"/>
              </a:ext>
            </a:extLst>
          </p:cNvPr>
          <p:cNvSpPr txBox="1"/>
          <p:nvPr/>
        </p:nvSpPr>
        <p:spPr>
          <a:xfrm>
            <a:off x="-122465" y="33070"/>
            <a:ext cx="13095514" cy="3785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rtl="0">
              <a:lnSpc>
                <a:spcPct val="100000"/>
              </a:lnSpc>
            </a:pPr>
            <a:r>
              <a:rPr lang="en-CA" sz="4000" dirty="0">
                <a:solidFill>
                  <a:srgbClr val="FFFFFF"/>
                </a:solidFill>
                <a:latin typeface="VAGRounded BT" panose="020F0702020204020204" pitchFamily="34" charset="0"/>
              </a:rPr>
              <a:t>“You have already spent enough time living like a non-Christian</a:t>
            </a:r>
            <a:r>
              <a:rPr lang="en-US" sz="4000" dirty="0">
                <a:solidFill>
                  <a:srgbClr val="FFFFFF"/>
                </a:solidFill>
                <a:latin typeface="VAGRounded BT" panose="020F0702020204020204" pitchFamily="34" charset="0"/>
              </a:rPr>
              <a:t> with </a:t>
            </a:r>
            <a:r>
              <a:rPr lang="en-US" sz="4000" dirty="0">
                <a:solidFill>
                  <a:srgbClr val="FFFF00"/>
                </a:solidFill>
                <a:latin typeface="VAGRounded BT" panose="020F0702020204020204" pitchFamily="34" charset="0"/>
              </a:rPr>
              <a:t>sensuality, lusts, drunkenness, carousing, drinking parties and lawless idolatries</a:t>
            </a:r>
            <a:r>
              <a:rPr lang="en-US" sz="4000" dirty="0">
                <a:solidFill>
                  <a:srgbClr val="FFFFFF"/>
                </a:solidFill>
                <a:latin typeface="VAGRounded BT" panose="020F0702020204020204" pitchFamily="34" charset="0"/>
              </a:rPr>
              <a:t>. Your friends are surprised that you refuse to party with them anymore and they trash-talk you behind your back. (1 Peter 4:3–5)</a:t>
            </a:r>
          </a:p>
        </p:txBody>
      </p:sp>
      <p:pic>
        <p:nvPicPr>
          <p:cNvPr id="17410" name="Picture 2" descr="student drinks party - playing drinking games stock pictures, royalty-free photos &amp; images">
            <a:extLst>
              <a:ext uri="{FF2B5EF4-FFF2-40B4-BE49-F238E27FC236}">
                <a16:creationId xmlns:a16="http://schemas.microsoft.com/office/drawing/2014/main" id="{302F5AD7-E4FB-5921-3DC8-E325E3DAE9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7" y="3818722"/>
            <a:ext cx="9707335" cy="59674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99E09DB-9EE2-2981-08AC-D7B99D3DF5B8}"/>
              </a:ext>
            </a:extLst>
          </p:cNvPr>
          <p:cNvSpPr txBox="1"/>
          <p:nvPr/>
        </p:nvSpPr>
        <p:spPr>
          <a:xfrm>
            <a:off x="9574673" y="7352546"/>
            <a:ext cx="3675969" cy="2308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00000"/>
              </a:lnSpc>
            </a:pPr>
            <a:r>
              <a:rPr lang="en-US" sz="4800" dirty="0">
                <a:ln w="22225">
                  <a:solidFill>
                    <a:schemeClr val="bg1"/>
                  </a:solidFill>
                </a:ln>
                <a:solidFill>
                  <a:srgbClr val="FFFF00"/>
                </a:solidFill>
                <a:latin typeface="VAGRounded BT" panose="020F0702020204020204" pitchFamily="34" charset="0"/>
              </a:rPr>
              <a:t>Beer Pong</a:t>
            </a:r>
          </a:p>
          <a:p>
            <a:pPr>
              <a:lnSpc>
                <a:spcPct val="100000"/>
              </a:lnSpc>
            </a:pPr>
            <a:r>
              <a:rPr lang="en-US" sz="4800" dirty="0">
                <a:ln w="22225">
                  <a:solidFill>
                    <a:schemeClr val="bg1"/>
                  </a:solidFill>
                </a:ln>
                <a:solidFill>
                  <a:srgbClr val="FFFF00"/>
                </a:solidFill>
                <a:latin typeface="VAGRounded BT" panose="020F0702020204020204" pitchFamily="34" charset="0"/>
              </a:rPr>
              <a:t>Drinking</a:t>
            </a:r>
          </a:p>
          <a:p>
            <a:pPr>
              <a:lnSpc>
                <a:spcPct val="100000"/>
              </a:lnSpc>
            </a:pPr>
            <a:r>
              <a:rPr lang="en-US" sz="4800" dirty="0">
                <a:ln w="22225">
                  <a:solidFill>
                    <a:schemeClr val="bg1"/>
                  </a:solidFill>
                </a:ln>
                <a:solidFill>
                  <a:srgbClr val="FFFF00"/>
                </a:solidFill>
                <a:latin typeface="VAGRounded BT" panose="020F0702020204020204" pitchFamily="34" charset="0"/>
              </a:rPr>
              <a:t>Game</a:t>
            </a:r>
            <a:endParaRPr lang="en-CA" sz="4800" dirty="0">
              <a:ln w="22225">
                <a:solidFill>
                  <a:schemeClr val="bg1"/>
                </a:solidFill>
              </a:ln>
              <a:solidFill>
                <a:srgbClr val="FFFF00"/>
              </a:solidFill>
            </a:endParaRPr>
          </a:p>
        </p:txBody>
      </p:sp>
    </p:spTree>
    <p:extLst>
      <p:ext uri="{BB962C8B-B14F-4D97-AF65-F5344CB8AC3E}">
        <p14:creationId xmlns:p14="http://schemas.microsoft.com/office/powerpoint/2010/main" val="1216463705"/>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Homer"/>
          <p:cNvSpPr txBox="1"/>
          <p:nvPr/>
        </p:nvSpPr>
        <p:spPr>
          <a:xfrm>
            <a:off x="-32053" y="82598"/>
            <a:ext cx="12540226"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marL="0" marR="457200" algn="ctr">
              <a:lnSpc>
                <a:spcPct val="100000"/>
              </a:lnSpc>
              <a:spcBef>
                <a:spcPts val="500"/>
              </a:spcBef>
              <a:tabLst/>
              <a:defRPr sz="4800" b="1">
                <a:solidFill>
                  <a:srgbClr val="FFFFFF"/>
                </a:solidFill>
                <a:effectLst>
                  <a:outerShdw blurRad="38100" dist="38100" dir="18900000" rotWithShape="0">
                    <a:srgbClr val="000000"/>
                  </a:outerShdw>
                </a:effectLst>
                <a:latin typeface="Helvetica"/>
                <a:ea typeface="Helvetica"/>
                <a:cs typeface="Helvetica"/>
                <a:sym typeface="Helvetica"/>
              </a:defRPr>
            </a:lvl1pPr>
          </a:lstStyle>
          <a:p>
            <a:endParaRPr sz="6000" dirty="0"/>
          </a:p>
        </p:txBody>
      </p:sp>
      <p:sp>
        <p:nvSpPr>
          <p:cNvPr id="174" name="In civilized Greek society, Homer mentions a ratio of twenty parts water to one part wine.…"/>
          <p:cNvSpPr txBox="1"/>
          <p:nvPr/>
        </p:nvSpPr>
        <p:spPr>
          <a:xfrm>
            <a:off x="7159700" y="3289300"/>
            <a:ext cx="6196687"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0" marR="457200">
              <a:lnSpc>
                <a:spcPct val="100000"/>
              </a:lnSpc>
              <a:tabLst/>
              <a:defRPr b="1">
                <a:solidFill>
                  <a:srgbClr val="FFFFFF"/>
                </a:solidFill>
                <a:effectLst>
                  <a:outerShdw blurRad="12700" dist="12700" dir="18900000" rotWithShape="0">
                    <a:srgbClr val="000000"/>
                  </a:outerShdw>
                </a:effectLst>
                <a:latin typeface="Helvetica"/>
                <a:ea typeface="Helvetica"/>
                <a:cs typeface="Helvetica"/>
                <a:sym typeface="Helvetica"/>
              </a:defRPr>
            </a:pPr>
            <a:endParaRPr dirty="0"/>
          </a:p>
        </p:txBody>
      </p:sp>
      <p:sp>
        <p:nvSpPr>
          <p:cNvPr id="5" name="TextBox 4">
            <a:extLst>
              <a:ext uri="{FF2B5EF4-FFF2-40B4-BE49-F238E27FC236}">
                <a16:creationId xmlns:a16="http://schemas.microsoft.com/office/drawing/2014/main" id="{734B6A70-976B-9412-7B39-60C221A07C87}"/>
              </a:ext>
            </a:extLst>
          </p:cNvPr>
          <p:cNvSpPr txBox="1"/>
          <p:nvPr/>
        </p:nvSpPr>
        <p:spPr>
          <a:xfrm>
            <a:off x="-56890" y="222912"/>
            <a:ext cx="12565063" cy="665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5400" dirty="0">
                <a:solidFill>
                  <a:srgbClr val="F1F1F1"/>
                </a:solidFill>
                <a:effectLst/>
                <a:latin typeface="VAGRounded BT" panose="020F0702020204020204" pitchFamily="34" charset="0"/>
                <a:ea typeface="Calibri" panose="020F0502020204030204" pitchFamily="34" charset="0"/>
                <a:cs typeface="Calibri" panose="020F0502020204030204" pitchFamily="34" charset="0"/>
              </a:rPr>
              <a:t>Symposia idolatrous drinking parties</a:t>
            </a:r>
            <a:endParaRPr lang="en-CA" sz="5400" dirty="0">
              <a:solidFill>
                <a:srgbClr val="F1F1F1"/>
              </a:solidFill>
              <a:latin typeface="VAGRounded BT" panose="020F070202020402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C6FE199A-6E91-9224-8B58-2D18D9C96E8D}"/>
              </a:ext>
            </a:extLst>
          </p:cNvPr>
          <p:cNvPicPr>
            <a:picLocks noChangeAspect="1"/>
          </p:cNvPicPr>
          <p:nvPr/>
        </p:nvPicPr>
        <p:blipFill rotWithShape="1">
          <a:blip r:embed="rId2"/>
          <a:srcRect t="4082"/>
          <a:stretch/>
        </p:blipFill>
        <p:spPr>
          <a:xfrm>
            <a:off x="0" y="3510643"/>
            <a:ext cx="13004800" cy="6242957"/>
          </a:xfrm>
          <a:prstGeom prst="rect">
            <a:avLst/>
          </a:prstGeom>
        </p:spPr>
      </p:pic>
      <p:sp>
        <p:nvSpPr>
          <p:cNvPr id="3" name="TextBox 2">
            <a:extLst>
              <a:ext uri="{FF2B5EF4-FFF2-40B4-BE49-F238E27FC236}">
                <a16:creationId xmlns:a16="http://schemas.microsoft.com/office/drawing/2014/main" id="{AF109466-7B19-F0B6-D1CD-AF238BBE1AC2}"/>
              </a:ext>
            </a:extLst>
          </p:cNvPr>
          <p:cNvSpPr txBox="1"/>
          <p:nvPr/>
        </p:nvSpPr>
        <p:spPr>
          <a:xfrm>
            <a:off x="155117" y="861079"/>
            <a:ext cx="12785276" cy="25545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a:lnSpc>
                <a:spcPct val="100000"/>
              </a:lnSpc>
            </a:pPr>
            <a:r>
              <a:rPr lang="en-US" sz="4000" dirty="0">
                <a:solidFill>
                  <a:srgbClr val="FFFF00"/>
                </a:solidFill>
                <a:effectLst/>
                <a:latin typeface="VAGRounded BT" panose="020F0702020204020204" pitchFamily="34" charset="0"/>
                <a:ea typeface="Calibri" panose="020F0502020204030204" pitchFamily="34" charset="0"/>
                <a:cs typeface="Times New Roman" panose="02020603050405020304" pitchFamily="18" charset="0"/>
              </a:rPr>
              <a:t>1 Peter 4:3</a:t>
            </a:r>
            <a:r>
              <a:rPr lang="en-US" sz="4000" dirty="0">
                <a:solidFill>
                  <a:srgbClr val="FFFF00"/>
                </a:solidFill>
                <a:latin typeface="VAGRounded BT" panose="020F0702020204020204" pitchFamily="34" charset="0"/>
                <a:ea typeface="Calibri" panose="020F0502020204030204" pitchFamily="34" charset="0"/>
                <a:cs typeface="Times New Roman" panose="02020603050405020304" pitchFamily="18" charset="0"/>
              </a:rPr>
              <a:t>: </a:t>
            </a:r>
            <a:r>
              <a:rPr lang="en-US" sz="4000" dirty="0">
                <a:solidFill>
                  <a:srgbClr val="F1F1F1"/>
                </a:solidFill>
                <a:latin typeface="VAGRounded BT" panose="020F0702020204020204" pitchFamily="34" charset="0"/>
                <a:ea typeface="Calibri" panose="020F0502020204030204" pitchFamily="34" charset="0"/>
                <a:cs typeface="Times New Roman" panose="02020603050405020304" pitchFamily="18" charset="0"/>
              </a:rPr>
              <a:t>Greek symposia were wild drinking </a:t>
            </a:r>
            <a:r>
              <a:rPr lang="en-US" sz="4000" dirty="0">
                <a:solidFill>
                  <a:srgbClr val="F1F1F1"/>
                </a:solidFill>
                <a:effectLst/>
                <a:latin typeface="VAGRounded BT" panose="020F0702020204020204" pitchFamily="34" charset="0"/>
                <a:ea typeface="Calibri" panose="020F0502020204030204" pitchFamily="34" charset="0"/>
                <a:cs typeface="Times New Roman" panose="02020603050405020304" pitchFamily="18" charset="0"/>
              </a:rPr>
              <a:t>parties hosted in private homes with up to 20 men reclining on </a:t>
            </a:r>
            <a:r>
              <a:rPr lang="en-US" sz="4000" dirty="0">
                <a:solidFill>
                  <a:srgbClr val="F1F1F1"/>
                </a:solidFill>
                <a:latin typeface="VAGRounded BT" panose="020F0702020204020204" pitchFamily="34" charset="0"/>
                <a:ea typeface="Calibri" panose="020F0502020204030204" pitchFamily="34" charset="0"/>
                <a:cs typeface="Times New Roman" panose="02020603050405020304" pitchFamily="18" charset="0"/>
              </a:rPr>
              <a:t>boxes who toasted the god Dionysus with </a:t>
            </a:r>
            <a:r>
              <a:rPr lang="en-US" sz="4000" dirty="0">
                <a:solidFill>
                  <a:srgbClr val="F1F1F1"/>
                </a:solidFill>
                <a:effectLst/>
                <a:latin typeface="VAGRounded BT" panose="020F0702020204020204" pitchFamily="34" charset="0"/>
                <a:ea typeface="Calibri" panose="020F0502020204030204" pitchFamily="34" charset="0"/>
                <a:cs typeface="Times New Roman" panose="02020603050405020304" pitchFamily="18" charset="0"/>
              </a:rPr>
              <a:t>water-mixed wine.</a:t>
            </a:r>
            <a:endParaRPr lang="en-CA" sz="4800" dirty="0">
              <a:solidFill>
                <a:srgbClr val="F1F1F1"/>
              </a:solidFill>
              <a:effectLst/>
              <a:latin typeface="VAGRounded BT" panose="020F070202020402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2D61DC0-0799-0AEE-FE29-33F4E394F607}"/>
              </a:ext>
            </a:extLst>
          </p:cNvPr>
          <p:cNvSpPr txBox="1"/>
          <p:nvPr/>
        </p:nvSpPr>
        <p:spPr>
          <a:xfrm>
            <a:off x="-262164" y="8097365"/>
            <a:ext cx="13266964" cy="11995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4800" dirty="0">
                <a:ln cmpd="sng">
                  <a:solidFill>
                    <a:srgbClr val="F1F1F1"/>
                  </a:solidFill>
                </a:ln>
                <a:solidFill>
                  <a:schemeClr val="bg1"/>
                </a:solidFill>
                <a:latin typeface="VAGRounded BT" panose="020F0702020204020204" pitchFamily="34" charset="0"/>
              </a:rPr>
              <a:t>“drinking parties and abominable idolatries” </a:t>
            </a:r>
          </a:p>
          <a:p>
            <a:pPr algn="ctr"/>
            <a:r>
              <a:rPr lang="en-US" sz="4800" dirty="0">
                <a:ln cmpd="sng">
                  <a:solidFill>
                    <a:srgbClr val="F1F1F1"/>
                  </a:solidFill>
                </a:ln>
                <a:solidFill>
                  <a:schemeClr val="bg1"/>
                </a:solidFill>
                <a:latin typeface="VAGRounded BT" panose="020F0702020204020204" pitchFamily="34" charset="0"/>
              </a:rPr>
              <a:t>(1 Pe 4:3)</a:t>
            </a:r>
            <a:endParaRPr lang="en-CA" sz="4800" dirty="0">
              <a:ln cmpd="sng">
                <a:solidFill>
                  <a:srgbClr val="F1F1F1"/>
                </a:solidFill>
              </a:ln>
              <a:solidFill>
                <a:schemeClr val="bg1"/>
              </a:solidFill>
              <a:latin typeface="VAGRounded BT" panose="020F0702020204020204" pitchFamily="34" charset="0"/>
            </a:endParaRPr>
          </a:p>
        </p:txBody>
      </p:sp>
    </p:spTree>
    <p:extLst>
      <p:ext uri="{BB962C8B-B14F-4D97-AF65-F5344CB8AC3E}">
        <p14:creationId xmlns:p14="http://schemas.microsoft.com/office/powerpoint/2010/main" val="404743564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6A6DC3-79D8-F822-D85D-2C774D76312A}"/>
              </a:ext>
            </a:extLst>
          </p:cNvPr>
          <p:cNvSpPr txBox="1"/>
          <p:nvPr/>
        </p:nvSpPr>
        <p:spPr>
          <a:xfrm>
            <a:off x="287654" y="681043"/>
            <a:ext cx="6798945" cy="78123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spcBef>
                <a:spcPts val="0"/>
              </a:spcBef>
              <a:spcAft>
                <a:spcPts val="0"/>
              </a:spcAft>
            </a:pPr>
            <a:r>
              <a:rPr lang="en-CA" dirty="0">
                <a:solidFill>
                  <a:srgbClr val="FFFFFF"/>
                </a:solidFill>
                <a:latin typeface="VAGRounded BT" panose="020F0702020204020204" pitchFamily="34" charset="0"/>
                <a:ea typeface="Calibri" panose="020F0502020204030204" pitchFamily="34" charset="0"/>
                <a:cs typeface="Calibri" panose="020F0502020204030204" pitchFamily="34" charset="0"/>
              </a:rPr>
              <a:t>“</a:t>
            </a:r>
            <a:r>
              <a:rPr lang="en-US" sz="36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The deeds of the flesh are evident, </a:t>
            </a:r>
            <a:r>
              <a:rPr lang="en-US" sz="3600" dirty="0">
                <a:solidFill>
                  <a:srgbClr val="FFFF00"/>
                </a:solidFill>
                <a:effectLst/>
                <a:latin typeface="VAGRounded BT" panose="020F0702020204020204" pitchFamily="34" charset="0"/>
                <a:ea typeface="Calibri" panose="020F0502020204030204" pitchFamily="34" charset="0"/>
                <a:cs typeface="Calibri" panose="020F0502020204030204" pitchFamily="34" charset="0"/>
              </a:rPr>
              <a:t>drunkenness and carousing, and things like these</a:t>
            </a:r>
            <a:r>
              <a:rPr lang="en-US" sz="36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 of which I forewarn you that those who practice such things will not inherit the kingdom of God.</a:t>
            </a:r>
            <a:r>
              <a:rPr lang="en-CA" dirty="0">
                <a:solidFill>
                  <a:srgbClr val="FFFFFF"/>
                </a:solidFill>
                <a:latin typeface="VAGRounded BT" panose="020F0702020204020204" pitchFamily="34" charset="0"/>
                <a:ea typeface="Calibri" panose="020F0502020204030204" pitchFamily="34" charset="0"/>
                <a:cs typeface="Calibri" panose="020F0502020204030204" pitchFamily="34" charset="0"/>
              </a:rPr>
              <a:t>”</a:t>
            </a:r>
            <a:r>
              <a:rPr lang="en-CA" sz="36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 (</a:t>
            </a:r>
            <a:r>
              <a:rPr lang="en-US" sz="36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Gal 5:19</a:t>
            </a:r>
            <a:r>
              <a:rPr lang="en-CA" sz="36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a:t>
            </a:r>
            <a:endParaRPr lang="en-CA" sz="3600" dirty="0">
              <a:solidFill>
                <a:srgbClr val="FFFFFF"/>
              </a:solidFill>
              <a:effectLst/>
              <a:latin typeface="VAGRounded BT" panose="020F0702020204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CA" sz="36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 </a:t>
            </a:r>
            <a:endParaRPr lang="en-CA" sz="3600" dirty="0">
              <a:solidFill>
                <a:srgbClr val="FFFFFF"/>
              </a:solidFill>
              <a:effectLst/>
              <a:latin typeface="VAGRounded BT" panose="020F0702020204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6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“Do not be deceived, </a:t>
            </a:r>
            <a:r>
              <a:rPr lang="en-US" sz="3600" dirty="0">
                <a:solidFill>
                  <a:srgbClr val="FFFF00"/>
                </a:solidFill>
                <a:effectLst/>
                <a:latin typeface="VAGRounded BT" panose="020F0702020204020204" pitchFamily="34" charset="0"/>
                <a:ea typeface="Calibri" panose="020F0502020204030204" pitchFamily="34" charset="0"/>
                <a:cs typeface="Calibri" panose="020F0502020204030204" pitchFamily="34" charset="0"/>
              </a:rPr>
              <a:t>drunkards</a:t>
            </a:r>
            <a:r>
              <a:rPr lang="en-US" sz="36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 will not inherit the kingdom of God. </a:t>
            </a:r>
            <a:r>
              <a:rPr lang="en-US" sz="3600" dirty="0">
                <a:solidFill>
                  <a:srgbClr val="FFFF00"/>
                </a:solidFill>
                <a:effectLst/>
                <a:latin typeface="VAGRounded BT" panose="020F0702020204020204" pitchFamily="34" charset="0"/>
                <a:ea typeface="Calibri" panose="020F0502020204030204" pitchFamily="34" charset="0"/>
                <a:cs typeface="Calibri" panose="020F0502020204030204" pitchFamily="34" charset="0"/>
              </a:rPr>
              <a:t>Such were some of you</a:t>
            </a:r>
            <a:r>
              <a:rPr lang="en-US" sz="36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 but you were </a:t>
            </a:r>
            <a:r>
              <a:rPr lang="en-US" sz="3600" dirty="0">
                <a:solidFill>
                  <a:srgbClr val="FFFF00"/>
                </a:solidFill>
                <a:effectLst/>
                <a:latin typeface="VAGRounded BT" panose="020F0702020204020204" pitchFamily="34" charset="0"/>
                <a:ea typeface="Calibri" panose="020F0502020204030204" pitchFamily="34" charset="0"/>
                <a:cs typeface="Calibri" panose="020F0502020204030204" pitchFamily="34" charset="0"/>
              </a:rPr>
              <a:t>washed, sanctified, justified </a:t>
            </a:r>
            <a:r>
              <a:rPr lang="en-US" sz="36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in the name of Jesus.</a:t>
            </a:r>
            <a:r>
              <a:rPr lang="en-CA" dirty="0">
                <a:solidFill>
                  <a:srgbClr val="FFFFFF"/>
                </a:solidFill>
                <a:latin typeface="VAGRounded BT" panose="020F0702020204020204" pitchFamily="34" charset="0"/>
                <a:ea typeface="Calibri" panose="020F0502020204030204" pitchFamily="34" charset="0"/>
                <a:cs typeface="Calibri" panose="020F0502020204030204" pitchFamily="34" charset="0"/>
              </a:rPr>
              <a:t>”</a:t>
            </a:r>
            <a:r>
              <a:rPr lang="en-CA" sz="36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 (</a:t>
            </a:r>
            <a:r>
              <a:rPr lang="en-US" sz="36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1 Cor 6:9</a:t>
            </a:r>
            <a:r>
              <a:rPr lang="en-CA" sz="36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a:t>
            </a:r>
            <a:endParaRPr lang="en-CA" sz="3600" dirty="0">
              <a:solidFill>
                <a:srgbClr val="FFFFFF"/>
              </a:solidFill>
              <a:effectLst/>
              <a:latin typeface="VAGRounded BT" panose="020F0702020204020204" pitchFamily="34" charset="0"/>
              <a:ea typeface="Calibri" panose="020F0502020204030204" pitchFamily="34" charset="0"/>
              <a:cs typeface="Times New Roman" panose="02020603050405020304" pitchFamily="18" charset="0"/>
            </a:endParaRPr>
          </a:p>
        </p:txBody>
      </p:sp>
      <p:pic>
        <p:nvPicPr>
          <p:cNvPr id="9218" name="Picture 2" descr="Drunken Man Royalty-Free Images, Stock Photos &amp; Pictures | Shutterstock">
            <a:extLst>
              <a:ext uri="{FF2B5EF4-FFF2-40B4-BE49-F238E27FC236}">
                <a16:creationId xmlns:a16="http://schemas.microsoft.com/office/drawing/2014/main" id="{98FDBEE7-8981-45C7-D403-1C9BC0B079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778" t="5255" r="15956" b="5820"/>
          <a:stretch/>
        </p:blipFill>
        <p:spPr bwMode="auto">
          <a:xfrm>
            <a:off x="7059005" y="0"/>
            <a:ext cx="5945795" cy="9342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61732"/>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8512FE-FE11-6512-0FEE-43FB7F3A1291}"/>
              </a:ext>
            </a:extLst>
          </p:cNvPr>
          <p:cNvSpPr txBox="1"/>
          <p:nvPr/>
        </p:nvSpPr>
        <p:spPr>
          <a:xfrm>
            <a:off x="83684" y="-32687"/>
            <a:ext cx="12880295" cy="59684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15000"/>
              </a:lnSpc>
              <a:spcBef>
                <a:spcPts val="0"/>
              </a:spcBef>
              <a:spcAft>
                <a:spcPts val="0"/>
              </a:spcAft>
            </a:pPr>
            <a:r>
              <a:rPr lang="en-CA" sz="4800" dirty="0">
                <a:solidFill>
                  <a:srgbClr val="FFFFFF"/>
                </a:solidFill>
                <a:latin typeface="VAGRounded BT" panose="020F0702020204020204" pitchFamily="34" charset="0"/>
                <a:ea typeface="Calibri" panose="020F0502020204030204" pitchFamily="34" charset="0"/>
              </a:rPr>
              <a:t>“</a:t>
            </a:r>
            <a:r>
              <a:rPr lang="en-US" sz="4800" dirty="0">
                <a:solidFill>
                  <a:srgbClr val="FFFFFF"/>
                </a:solidFill>
                <a:effectLst/>
                <a:latin typeface="VAGRounded BT" panose="020F0702020204020204" pitchFamily="34" charset="0"/>
                <a:ea typeface="Calibri" panose="020F0502020204030204" pitchFamily="34" charset="0"/>
              </a:rPr>
              <a:t>Let us behave properly as in the day, </a:t>
            </a:r>
            <a:r>
              <a:rPr lang="en-US" sz="4800" dirty="0">
                <a:solidFill>
                  <a:srgbClr val="FFFF00"/>
                </a:solidFill>
                <a:effectLst/>
                <a:latin typeface="VAGRounded BT" panose="020F0702020204020204" pitchFamily="34" charset="0"/>
                <a:ea typeface="Calibri" panose="020F0502020204030204" pitchFamily="34" charset="0"/>
              </a:rPr>
              <a:t>not in carousing and drunkenness, not in sexual promiscuity and sensuality, not in strife and jealousy</a:t>
            </a:r>
            <a:r>
              <a:rPr lang="en-US" sz="4800" dirty="0">
                <a:solidFill>
                  <a:srgbClr val="FFFFFF"/>
                </a:solidFill>
                <a:effectLst/>
                <a:latin typeface="VAGRounded BT" panose="020F0702020204020204" pitchFamily="34" charset="0"/>
                <a:ea typeface="Calibri" panose="020F0502020204030204" pitchFamily="34" charset="0"/>
              </a:rPr>
              <a:t>. But put on the Lord Jesus Christ, and make </a:t>
            </a:r>
            <a:r>
              <a:rPr lang="en-US" sz="4800" dirty="0">
                <a:solidFill>
                  <a:srgbClr val="FFFF00"/>
                </a:solidFill>
                <a:effectLst/>
                <a:latin typeface="VAGRounded BT" panose="020F0702020204020204" pitchFamily="34" charset="0"/>
                <a:ea typeface="Calibri" panose="020F0502020204030204" pitchFamily="34" charset="0"/>
              </a:rPr>
              <a:t>no provision for the flesh in regard to its lusts</a:t>
            </a:r>
            <a:r>
              <a:rPr lang="en-US" sz="4800" dirty="0">
                <a:solidFill>
                  <a:srgbClr val="FFFFFF"/>
                </a:solidFill>
                <a:effectLst/>
                <a:latin typeface="VAGRounded BT" panose="020F0702020204020204" pitchFamily="34" charset="0"/>
                <a:ea typeface="Calibri" panose="020F0502020204030204" pitchFamily="34" charset="0"/>
              </a:rPr>
              <a:t>.</a:t>
            </a:r>
            <a:r>
              <a:rPr lang="en-CA" sz="4800" dirty="0">
                <a:solidFill>
                  <a:srgbClr val="FFFFFF"/>
                </a:solidFill>
                <a:latin typeface="VAGRounded BT" panose="020F0702020204020204" pitchFamily="34" charset="0"/>
                <a:ea typeface="Calibri" panose="020F0502020204030204" pitchFamily="34" charset="0"/>
              </a:rPr>
              <a:t>”</a:t>
            </a:r>
          </a:p>
          <a:p>
            <a:pPr marL="0" marR="0">
              <a:lnSpc>
                <a:spcPct val="115000"/>
              </a:lnSpc>
              <a:spcBef>
                <a:spcPts val="0"/>
              </a:spcBef>
              <a:spcAft>
                <a:spcPts val="0"/>
              </a:spcAft>
            </a:pPr>
            <a:r>
              <a:rPr lang="en-CA" sz="4800" dirty="0">
                <a:solidFill>
                  <a:srgbClr val="FFFFFF"/>
                </a:solidFill>
                <a:effectLst/>
                <a:latin typeface="VAGRounded BT" panose="020F0702020204020204" pitchFamily="34" charset="0"/>
                <a:ea typeface="Calibri" panose="020F0502020204030204" pitchFamily="34" charset="0"/>
              </a:rPr>
              <a:t>(</a:t>
            </a:r>
            <a:r>
              <a:rPr lang="en-US" sz="4800" dirty="0">
                <a:solidFill>
                  <a:srgbClr val="FFFFFF"/>
                </a:solidFill>
                <a:effectLst/>
                <a:latin typeface="VAGRounded BT" panose="020F0702020204020204" pitchFamily="34" charset="0"/>
                <a:ea typeface="Calibri" panose="020F0502020204030204" pitchFamily="34" charset="0"/>
              </a:rPr>
              <a:t>Romans 13:13–14</a:t>
            </a:r>
            <a:r>
              <a:rPr lang="en-CA" sz="4800" dirty="0">
                <a:solidFill>
                  <a:srgbClr val="FFFFFF"/>
                </a:solidFill>
                <a:effectLst/>
                <a:latin typeface="VAGRounded BT" panose="020F0702020204020204" pitchFamily="34" charset="0"/>
                <a:ea typeface="Calibri" panose="020F0502020204030204" pitchFamily="34" charset="0"/>
              </a:rPr>
              <a:t>)</a:t>
            </a:r>
            <a:endParaRPr lang="en-CA" sz="4400" dirty="0">
              <a:solidFill>
                <a:srgbClr val="FFFFFF"/>
              </a:solidFill>
              <a:effectLst/>
              <a:latin typeface="VAGRounded BT" panose="020F0702020204020204" pitchFamily="34" charset="0"/>
              <a:ea typeface="Times New Roman" panose="02020603050405020304" pitchFamily="18" charset="0"/>
            </a:endParaRPr>
          </a:p>
        </p:txBody>
      </p:sp>
      <p:pic>
        <p:nvPicPr>
          <p:cNvPr id="18434" name="Picture 2" descr="It's time we ask the question which everybody is thinking: Is the Leeds  club scene dying out?">
            <a:extLst>
              <a:ext uri="{FF2B5EF4-FFF2-40B4-BE49-F238E27FC236}">
                <a16:creationId xmlns:a16="http://schemas.microsoft.com/office/drawing/2014/main" id="{0959A0B3-412C-9874-C61F-A5216D5270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220"/>
          <a:stretch/>
        </p:blipFill>
        <p:spPr bwMode="auto">
          <a:xfrm>
            <a:off x="5682183" y="4229101"/>
            <a:ext cx="7350739" cy="548367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Sad, worried woman checking her recent pregnancy test, sitting on couch at  home. Maternity, child birth and family problems concept. unwanted  pregnancy 36254391 Stock Photo at Vecteezy">
            <a:extLst>
              <a:ext uri="{FF2B5EF4-FFF2-40B4-BE49-F238E27FC236}">
                <a16:creationId xmlns:a16="http://schemas.microsoft.com/office/drawing/2014/main" id="{A598F4A4-1619-31D7-CADE-82EB84E4AE4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781" r="24414"/>
          <a:stretch/>
        </p:blipFill>
        <p:spPr bwMode="auto">
          <a:xfrm>
            <a:off x="-1" y="5923848"/>
            <a:ext cx="3788229" cy="3896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294905"/>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CC7F0D-CA99-A1C6-74AF-912EC7E6CF3C}"/>
              </a:ext>
            </a:extLst>
          </p:cNvPr>
          <p:cNvSpPr txBox="1"/>
          <p:nvPr/>
        </p:nvSpPr>
        <p:spPr>
          <a:xfrm>
            <a:off x="33473" y="602435"/>
            <a:ext cx="6806565"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0000"/>
              </a:lnSpc>
              <a:spcBef>
                <a:spcPts val="0"/>
              </a:spcBef>
              <a:spcAft>
                <a:spcPts val="0"/>
              </a:spcAft>
            </a:pPr>
            <a:r>
              <a:rPr lang="en-CA" sz="4800" dirty="0">
                <a:solidFill>
                  <a:srgbClr val="FFFFFF"/>
                </a:solidFill>
                <a:effectLst/>
                <a:latin typeface="VAGRounded BT" panose="020F0702020204020204" pitchFamily="34" charset="0"/>
                <a:ea typeface="Calibri" panose="020F0502020204030204" pitchFamily="34" charset="0"/>
                <a:cs typeface="Times New Roman" panose="02020603050405020304" pitchFamily="18" charset="0"/>
              </a:rPr>
              <a:t>“</a:t>
            </a:r>
            <a:r>
              <a:rPr lang="en-US" sz="4800" dirty="0">
                <a:solidFill>
                  <a:srgbClr val="FFFFFF"/>
                </a:solidFill>
                <a:latin typeface="VAGRounded BT" panose="020F0702020204020204" pitchFamily="34" charset="0"/>
                <a:ea typeface="Calibri" panose="020F0502020204030204" pitchFamily="34" charset="0"/>
                <a:cs typeface="Times New Roman" panose="02020603050405020304" pitchFamily="18" charset="0"/>
              </a:rPr>
              <a:t>D</a:t>
            </a:r>
            <a:r>
              <a:rPr lang="en-US" sz="4800" dirty="0">
                <a:solidFill>
                  <a:srgbClr val="FFFFFF"/>
                </a:solidFill>
                <a:effectLst/>
                <a:latin typeface="VAGRounded BT" panose="020F0702020204020204" pitchFamily="34" charset="0"/>
                <a:ea typeface="Calibri" panose="020F0502020204030204" pitchFamily="34" charset="0"/>
                <a:cs typeface="Times New Roman" panose="02020603050405020304" pitchFamily="18" charset="0"/>
              </a:rPr>
              <a:t>o not get drunk with wine spirits, singing carnal songs, for that is debauchery.</a:t>
            </a:r>
          </a:p>
          <a:p>
            <a:pPr marL="0" marR="0">
              <a:lnSpc>
                <a:spcPct val="100000"/>
              </a:lnSpc>
              <a:spcBef>
                <a:spcPts val="0"/>
              </a:spcBef>
              <a:spcAft>
                <a:spcPts val="0"/>
              </a:spcAft>
            </a:pPr>
            <a:endParaRPr lang="en-US" sz="4800" dirty="0">
              <a:solidFill>
                <a:srgbClr val="FFFFFF"/>
              </a:solidFill>
              <a:latin typeface="VAGRounded BT" panose="020F070202020402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endParaRPr lang="en-US" sz="4800" dirty="0">
              <a:solidFill>
                <a:srgbClr val="FFFFFF"/>
              </a:solidFill>
              <a:effectLst/>
              <a:latin typeface="VAGRounded BT" panose="020F070202020402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endParaRPr lang="en-US" sz="4800" dirty="0">
              <a:solidFill>
                <a:srgbClr val="FFFFFF"/>
              </a:solidFill>
              <a:latin typeface="VAGRounded BT" panose="020F070202020402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4800" dirty="0">
                <a:solidFill>
                  <a:srgbClr val="FFFFFF"/>
                </a:solidFill>
                <a:latin typeface="VAGRounded BT" panose="020F0702020204020204" pitchFamily="34" charset="0"/>
                <a:ea typeface="Calibri" panose="020F0502020204030204" pitchFamily="34" charset="0"/>
                <a:cs typeface="Times New Roman" panose="02020603050405020304" pitchFamily="18" charset="0"/>
              </a:rPr>
              <a:t>Instead, </a:t>
            </a:r>
            <a:r>
              <a:rPr lang="en-US" sz="4800" dirty="0">
                <a:solidFill>
                  <a:srgbClr val="FFFFFF"/>
                </a:solidFill>
                <a:effectLst/>
                <a:latin typeface="VAGRounded BT" panose="020F0702020204020204" pitchFamily="34" charset="0"/>
                <a:ea typeface="Calibri" panose="020F0502020204030204" pitchFamily="34" charset="0"/>
                <a:cs typeface="Times New Roman" panose="02020603050405020304" pitchFamily="18" charset="0"/>
              </a:rPr>
              <a:t>be filled with </a:t>
            </a:r>
            <a:r>
              <a:rPr lang="en-US" sz="4800">
                <a:solidFill>
                  <a:srgbClr val="FFFFFF"/>
                </a:solidFill>
                <a:effectLst/>
                <a:latin typeface="VAGRounded BT" panose="020F0702020204020204" pitchFamily="34" charset="0"/>
                <a:ea typeface="Calibri" panose="020F0502020204030204" pitchFamily="34" charset="0"/>
                <a:cs typeface="Times New Roman" panose="02020603050405020304" pitchFamily="18" charset="0"/>
              </a:rPr>
              <a:t>the Holy Spirit </a:t>
            </a:r>
            <a:r>
              <a:rPr lang="en-US" sz="4800" dirty="0">
                <a:solidFill>
                  <a:srgbClr val="FFFFFF"/>
                </a:solidFill>
                <a:effectLst/>
                <a:latin typeface="VAGRounded BT" panose="020F0702020204020204" pitchFamily="34" charset="0"/>
                <a:ea typeface="Calibri" panose="020F0502020204030204" pitchFamily="34" charset="0"/>
                <a:cs typeface="Times New Roman" panose="02020603050405020304" pitchFamily="18" charset="0"/>
              </a:rPr>
              <a:t>with </a:t>
            </a:r>
            <a:r>
              <a:rPr lang="en-US" sz="4800" dirty="0">
                <a:solidFill>
                  <a:srgbClr val="FFFFFF"/>
                </a:solidFill>
                <a:latin typeface="VAGRounded BT" panose="020F0702020204020204" pitchFamily="34" charset="0"/>
                <a:ea typeface="Calibri" panose="020F0502020204030204" pitchFamily="34" charset="0"/>
                <a:cs typeface="Times New Roman" panose="02020603050405020304" pitchFamily="18" charset="0"/>
              </a:rPr>
              <a:t>psalms</a:t>
            </a:r>
            <a:r>
              <a:rPr lang="en-US" sz="4800" dirty="0">
                <a:solidFill>
                  <a:srgbClr val="FFFFFF"/>
                </a:solidFill>
                <a:effectLst/>
                <a:latin typeface="VAGRounded BT" panose="020F0702020204020204" pitchFamily="34" charset="0"/>
                <a:ea typeface="Calibri" panose="020F0502020204030204" pitchFamily="34" charset="0"/>
                <a:cs typeface="Times New Roman" panose="02020603050405020304" pitchFamily="18" charset="0"/>
              </a:rPr>
              <a:t>, hymns, and spiritual songs</a:t>
            </a:r>
            <a:r>
              <a:rPr lang="en-CA" sz="4800" dirty="0">
                <a:solidFill>
                  <a:srgbClr val="FFFFFF"/>
                </a:solidFill>
                <a:latin typeface="VAGRounded BT" panose="020F0702020204020204" pitchFamily="34" charset="0"/>
                <a:ea typeface="Calibri" panose="020F0502020204030204" pitchFamily="34" charset="0"/>
                <a:cs typeface="Times New Roman" panose="02020603050405020304" pitchFamily="18" charset="0"/>
              </a:rPr>
              <a:t>”.</a:t>
            </a:r>
            <a:r>
              <a:rPr lang="en-CA" sz="4800" dirty="0">
                <a:solidFill>
                  <a:srgbClr val="FFFFFF"/>
                </a:solidFill>
                <a:effectLst/>
                <a:latin typeface="VAGRounded BT" panose="020F0702020204020204" pitchFamily="34" charset="0"/>
                <a:ea typeface="Calibri" panose="020F0502020204030204" pitchFamily="34" charset="0"/>
                <a:cs typeface="Times New Roman" panose="02020603050405020304" pitchFamily="18" charset="0"/>
              </a:rPr>
              <a:t> (</a:t>
            </a:r>
            <a:r>
              <a:rPr lang="en-US" sz="4800" dirty="0">
                <a:solidFill>
                  <a:srgbClr val="FFFFFF"/>
                </a:solidFill>
                <a:effectLst/>
                <a:latin typeface="VAGRounded BT" panose="020F0702020204020204" pitchFamily="34" charset="0"/>
                <a:ea typeface="Calibri" panose="020F0502020204030204" pitchFamily="34" charset="0"/>
                <a:cs typeface="Times New Roman" panose="02020603050405020304" pitchFamily="18" charset="0"/>
              </a:rPr>
              <a:t>Eph 5:18</a:t>
            </a:r>
            <a:r>
              <a:rPr lang="en-CA" sz="4800" dirty="0">
                <a:solidFill>
                  <a:srgbClr val="FFFFFF"/>
                </a:solidFill>
                <a:effectLst/>
                <a:latin typeface="VAGRounded BT" panose="020F0702020204020204" pitchFamily="34" charset="0"/>
                <a:ea typeface="Calibri" panose="020F0502020204030204" pitchFamily="34" charset="0"/>
                <a:cs typeface="Times New Roman" panose="02020603050405020304" pitchFamily="18" charset="0"/>
              </a:rPr>
              <a:t>) </a:t>
            </a:r>
          </a:p>
        </p:txBody>
      </p:sp>
      <p:pic>
        <p:nvPicPr>
          <p:cNvPr id="12294" name="Picture 6" descr="WHAT!?! Instructions to Not Sing at Church?!">
            <a:extLst>
              <a:ext uri="{FF2B5EF4-FFF2-40B4-BE49-F238E27FC236}">
                <a16:creationId xmlns:a16="http://schemas.microsoft.com/office/drawing/2014/main" id="{CF4E0FDB-AA5D-DB9A-C5A0-4E4B6F542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1280" y="5369620"/>
            <a:ext cx="6573520" cy="43823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068667B-1856-5F1C-2CCA-23CD85F6C7EB}"/>
              </a:ext>
            </a:extLst>
          </p:cNvPr>
          <p:cNvPicPr>
            <a:picLocks noChangeAspect="1"/>
          </p:cNvPicPr>
          <p:nvPr/>
        </p:nvPicPr>
        <p:blipFill>
          <a:blip r:embed="rId3"/>
          <a:stretch>
            <a:fillRect/>
          </a:stretch>
        </p:blipFill>
        <p:spPr>
          <a:xfrm>
            <a:off x="7193281" y="-15241"/>
            <a:ext cx="5811520" cy="4406327"/>
          </a:xfrm>
          <a:prstGeom prst="rect">
            <a:avLst/>
          </a:prstGeom>
        </p:spPr>
      </p:pic>
    </p:spTree>
    <p:extLst>
      <p:ext uri="{BB962C8B-B14F-4D97-AF65-F5344CB8AC3E}">
        <p14:creationId xmlns:p14="http://schemas.microsoft.com/office/powerpoint/2010/main" val="377743026"/>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B4A24B-83BD-5DDD-B4AC-CDF7DD180CD6}"/>
              </a:ext>
            </a:extLst>
          </p:cNvPr>
          <p:cNvSpPr txBox="1"/>
          <p:nvPr/>
        </p:nvSpPr>
        <p:spPr>
          <a:xfrm>
            <a:off x="541835" y="429843"/>
            <a:ext cx="12300586" cy="40010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0000"/>
              </a:lnSpc>
              <a:spcBef>
                <a:spcPts val="0"/>
              </a:spcBef>
              <a:spcAft>
                <a:spcPts val="0"/>
              </a:spcAft>
            </a:pPr>
            <a:r>
              <a:rPr lang="en-US" sz="5400" dirty="0">
                <a:solidFill>
                  <a:schemeClr val="bg1"/>
                </a:solidFill>
                <a:latin typeface="VAGRounded BT" panose="020F0702020204020204" pitchFamily="34" charset="0"/>
                <a:ea typeface="Calibri" panose="020F0502020204030204" pitchFamily="34" charset="0"/>
                <a:cs typeface="Calibri" panose="020F0502020204030204" pitchFamily="34" charset="0"/>
              </a:rPr>
              <a:t>The wicked drink unmixed wine:</a:t>
            </a:r>
          </a:p>
          <a:p>
            <a:pPr marL="0" marR="0">
              <a:lnSpc>
                <a:spcPct val="100000"/>
              </a:lnSpc>
              <a:spcBef>
                <a:spcPts val="0"/>
              </a:spcBef>
              <a:spcAft>
                <a:spcPts val="0"/>
              </a:spcAft>
            </a:pPr>
            <a:r>
              <a:rPr lang="en-US" sz="4000" dirty="0">
                <a:solidFill>
                  <a:schemeClr val="bg1"/>
                </a:solidFill>
                <a:latin typeface="VAGRounded BT" panose="020F0702020204020204" pitchFamily="34" charset="0"/>
                <a:ea typeface="Calibri" panose="020F0502020204030204" pitchFamily="34" charset="0"/>
                <a:cs typeface="Calibri" panose="020F0502020204030204" pitchFamily="34" charset="0"/>
              </a:rPr>
              <a:t>“If anyone </a:t>
            </a:r>
            <a:r>
              <a:rPr lang="en-US" sz="4000" dirty="0">
                <a:solidFill>
                  <a:srgbClr val="FF0000"/>
                </a:solidFill>
                <a:latin typeface="VAGRounded BT" panose="020F0702020204020204" pitchFamily="34" charset="0"/>
                <a:ea typeface="Calibri" panose="020F0502020204030204" pitchFamily="34" charset="0"/>
                <a:cs typeface="Calibri" panose="020F0502020204030204" pitchFamily="34" charset="0"/>
              </a:rPr>
              <a:t>worships the beast </a:t>
            </a:r>
            <a:r>
              <a:rPr lang="en-US" sz="4000" dirty="0">
                <a:solidFill>
                  <a:schemeClr val="bg1"/>
                </a:solidFill>
                <a:latin typeface="VAGRounded BT" panose="020F0702020204020204" pitchFamily="34" charset="0"/>
                <a:ea typeface="Calibri" panose="020F0502020204030204" pitchFamily="34" charset="0"/>
                <a:cs typeface="Calibri" panose="020F0502020204030204" pitchFamily="34" charset="0"/>
              </a:rPr>
              <a:t>and receives a </a:t>
            </a:r>
            <a:r>
              <a:rPr lang="en-US" sz="4000" dirty="0">
                <a:solidFill>
                  <a:srgbClr val="FF0000"/>
                </a:solidFill>
                <a:latin typeface="VAGRounded BT" panose="020F0702020204020204" pitchFamily="34" charset="0"/>
                <a:ea typeface="Calibri" panose="020F0502020204030204" pitchFamily="34" charset="0"/>
                <a:cs typeface="Calibri" panose="020F0502020204030204" pitchFamily="34" charset="0"/>
              </a:rPr>
              <a:t>mark on his forehead </a:t>
            </a:r>
            <a:r>
              <a:rPr lang="en-US" sz="4000" dirty="0">
                <a:solidFill>
                  <a:schemeClr val="bg1"/>
                </a:solidFill>
                <a:latin typeface="VAGRounded BT" panose="020F0702020204020204" pitchFamily="34" charset="0"/>
                <a:ea typeface="Calibri" panose="020F0502020204030204" pitchFamily="34" charset="0"/>
                <a:cs typeface="Calibri" panose="020F0502020204030204" pitchFamily="34" charset="0"/>
              </a:rPr>
              <a:t>or on his hand,</a:t>
            </a:r>
            <a:r>
              <a:rPr lang="en-US" sz="4000" dirty="0">
                <a:solidFill>
                  <a:srgbClr val="FF0000"/>
                </a:solidFill>
                <a:latin typeface="VAGRounded BT" panose="020F0702020204020204" pitchFamily="34" charset="0"/>
                <a:ea typeface="Calibri" panose="020F0502020204030204" pitchFamily="34" charset="0"/>
                <a:cs typeface="Calibri" panose="020F0502020204030204" pitchFamily="34" charset="0"/>
              </a:rPr>
              <a:t> </a:t>
            </a:r>
            <a:r>
              <a:rPr lang="en-US" sz="4000" dirty="0">
                <a:solidFill>
                  <a:schemeClr val="bg1"/>
                </a:solidFill>
                <a:latin typeface="VAGRounded BT" panose="020F0702020204020204" pitchFamily="34" charset="0"/>
                <a:ea typeface="Calibri" panose="020F0502020204030204" pitchFamily="34" charset="0"/>
                <a:cs typeface="Calibri" panose="020F0502020204030204" pitchFamily="34" charset="0"/>
              </a:rPr>
              <a:t>he also will drink of the wine of the wrath of God, </a:t>
            </a:r>
            <a:r>
              <a:rPr lang="en-US" sz="4000" dirty="0">
                <a:solidFill>
                  <a:srgbClr val="FF0000"/>
                </a:solidFill>
                <a:latin typeface="VAGRounded BT" panose="020F0702020204020204" pitchFamily="34" charset="0"/>
                <a:ea typeface="Calibri" panose="020F0502020204030204" pitchFamily="34" charset="0"/>
                <a:cs typeface="Calibri" panose="020F0502020204030204" pitchFamily="34" charset="0"/>
              </a:rPr>
              <a:t>which is unmixed  in full strength </a:t>
            </a:r>
            <a:r>
              <a:rPr lang="en-US" sz="4000" dirty="0">
                <a:solidFill>
                  <a:schemeClr val="bg1"/>
                </a:solidFill>
                <a:latin typeface="VAGRounded BT" panose="020F0702020204020204" pitchFamily="34" charset="0"/>
                <a:ea typeface="Calibri" panose="020F0502020204030204" pitchFamily="34" charset="0"/>
                <a:cs typeface="Calibri" panose="020F0502020204030204" pitchFamily="34" charset="0"/>
              </a:rPr>
              <a:t>in the cup of His anger; and he will be tormented with fire and brimstone." (Rev 14:9)</a:t>
            </a:r>
          </a:p>
        </p:txBody>
      </p:sp>
      <p:pic>
        <p:nvPicPr>
          <p:cNvPr id="2050" name="Picture 2" descr="Mark of the Beast">
            <a:extLst>
              <a:ext uri="{FF2B5EF4-FFF2-40B4-BE49-F238E27FC236}">
                <a16:creationId xmlns:a16="http://schemas.microsoft.com/office/drawing/2014/main" id="{CDC2A9A0-D6AC-C006-A71E-7EBF0F6419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8312" y="4373788"/>
            <a:ext cx="7996488" cy="532266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Baby Duck Sparkling – Newfoundland Labrador Liquor Corporation">
            <a:extLst>
              <a:ext uri="{FF2B5EF4-FFF2-40B4-BE49-F238E27FC236}">
                <a16:creationId xmlns:a16="http://schemas.microsoft.com/office/drawing/2014/main" id="{D178F95F-0FFB-D313-0756-1454B4CA0A3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066" r="26200"/>
          <a:stretch/>
        </p:blipFill>
        <p:spPr bwMode="auto">
          <a:xfrm>
            <a:off x="432707" y="4479385"/>
            <a:ext cx="1763489" cy="51413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EINEKEN- 330ml Bottle – The Imperial Tandoor">
            <a:extLst>
              <a:ext uri="{FF2B5EF4-FFF2-40B4-BE49-F238E27FC236}">
                <a16:creationId xmlns:a16="http://schemas.microsoft.com/office/drawing/2014/main" id="{F1EBD6E2-1A87-C2C3-88F1-97533E1D71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211" t="9294" r="32665" b="7910"/>
          <a:stretch/>
        </p:blipFill>
        <p:spPr bwMode="auto">
          <a:xfrm>
            <a:off x="2952003" y="4465865"/>
            <a:ext cx="1611834" cy="5221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031967"/>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5C3807-0587-3F47-1A64-B3088D7F32CB}"/>
              </a:ext>
            </a:extLst>
          </p:cNvPr>
          <p:cNvSpPr txBox="1"/>
          <p:nvPr/>
        </p:nvSpPr>
        <p:spPr>
          <a:xfrm>
            <a:off x="107694" y="39569"/>
            <a:ext cx="12793346" cy="95410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gn="ctr">
              <a:lnSpc>
                <a:spcPct val="100000"/>
              </a:lnSpc>
              <a:spcBef>
                <a:spcPts val="0"/>
              </a:spcBef>
              <a:spcAft>
                <a:spcPts val="0"/>
              </a:spcAft>
            </a:pPr>
            <a:r>
              <a:rPr lang="en-CA" sz="5400" dirty="0">
                <a:solidFill>
                  <a:srgbClr val="FFFFFF"/>
                </a:solidFill>
                <a:latin typeface="VAGRounded BT" panose="020F0702020204020204" pitchFamily="34" charset="0"/>
                <a:ea typeface="Calibri" panose="020F0502020204030204" pitchFamily="34" charset="0"/>
                <a:cs typeface="Calibri" panose="020F0502020204030204" pitchFamily="34" charset="0"/>
              </a:rPr>
              <a:t>Seven B</a:t>
            </a:r>
            <a:r>
              <a:rPr lang="en-CA" sz="54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ible Examples of Drunkenness</a:t>
            </a:r>
          </a:p>
          <a:p>
            <a:pPr marL="0" marR="0" algn="ctr">
              <a:lnSpc>
                <a:spcPct val="100000"/>
              </a:lnSpc>
              <a:spcBef>
                <a:spcPts val="0"/>
              </a:spcBef>
              <a:spcAft>
                <a:spcPts val="0"/>
              </a:spcAft>
            </a:pPr>
            <a:r>
              <a:rPr lang="en-CA" sz="44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that resulted death and destruction</a:t>
            </a:r>
          </a:p>
          <a:p>
            <a:pPr marL="0" marR="0" algn="ctr">
              <a:lnSpc>
                <a:spcPct val="100000"/>
              </a:lnSpc>
              <a:spcBef>
                <a:spcPts val="0"/>
              </a:spcBef>
              <a:spcAft>
                <a:spcPts val="0"/>
              </a:spcAft>
            </a:pPr>
            <a:endParaRPr lang="en-CA" sz="1400" dirty="0">
              <a:solidFill>
                <a:srgbClr val="FFFFFF"/>
              </a:solidFill>
              <a:effectLst/>
              <a:latin typeface="VAGRounded BT" panose="020F0702020204020204" pitchFamily="34" charset="0"/>
              <a:ea typeface="Calibri" panose="020F0502020204030204" pitchFamily="34" charset="0"/>
              <a:cs typeface="Times New Roman" panose="02020603050405020304" pitchFamily="18" charset="0"/>
            </a:endParaRPr>
          </a:p>
          <a:p>
            <a:pPr marL="742950" marR="0" lvl="0" indent="-742950">
              <a:lnSpc>
                <a:spcPct val="100000"/>
              </a:lnSpc>
              <a:spcBef>
                <a:spcPts val="1200"/>
              </a:spcBef>
              <a:spcAft>
                <a:spcPts val="0"/>
              </a:spcAft>
              <a:buFont typeface="+mj-lt"/>
              <a:buAutoNum type="arabicPeriod"/>
            </a:pPr>
            <a:r>
              <a:rPr lang="en-CA" sz="3600" dirty="0">
                <a:solidFill>
                  <a:srgbClr val="FFFF00"/>
                </a:solidFill>
                <a:effectLst/>
                <a:latin typeface="VAGRounded BT" panose="020F0702020204020204" pitchFamily="34" charset="0"/>
                <a:ea typeface="Calibri" panose="020F0502020204030204" pitchFamily="34" charset="0"/>
                <a:cs typeface="Calibri" panose="020F0502020204030204" pitchFamily="34" charset="0"/>
              </a:rPr>
              <a:t>Noah</a:t>
            </a:r>
            <a:r>
              <a:rPr lang="en-CA" sz="36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 </a:t>
            </a:r>
            <a:r>
              <a:rPr lang="en-CA" sz="3600" dirty="0" err="1">
                <a:solidFill>
                  <a:srgbClr val="FFFFFF"/>
                </a:solidFill>
                <a:effectLst/>
                <a:latin typeface="VAGRounded BT" panose="020F0702020204020204" pitchFamily="34" charset="0"/>
                <a:ea typeface="Calibri" panose="020F0502020204030204" pitchFamily="34" charset="0"/>
                <a:cs typeface="Calibri" panose="020F0502020204030204" pitchFamily="34" charset="0"/>
              </a:rPr>
              <a:t>Caanan</a:t>
            </a:r>
            <a:r>
              <a:rPr lang="en-CA" sz="36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 eternally cursed: Gen 9:21-25; </a:t>
            </a:r>
            <a:r>
              <a:rPr lang="en-CA" sz="3600" dirty="0" err="1">
                <a:solidFill>
                  <a:srgbClr val="FFFFFF"/>
                </a:solidFill>
                <a:effectLst/>
                <a:latin typeface="VAGRounded BT" panose="020F0702020204020204" pitchFamily="34" charset="0"/>
                <a:ea typeface="Calibri" panose="020F0502020204030204" pitchFamily="34" charset="0"/>
                <a:cs typeface="Calibri" panose="020F0502020204030204" pitchFamily="34" charset="0"/>
              </a:rPr>
              <a:t>Neh</a:t>
            </a:r>
            <a:r>
              <a:rPr lang="en-CA" sz="36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 9:24</a:t>
            </a:r>
            <a:endParaRPr lang="en-CA" sz="3600" dirty="0">
              <a:solidFill>
                <a:srgbClr val="FFFFFF"/>
              </a:solidFill>
              <a:effectLst/>
              <a:latin typeface="VAGRounded BT" panose="020F0702020204020204" pitchFamily="34" charset="0"/>
              <a:ea typeface="Calibri" panose="020F0502020204030204" pitchFamily="34" charset="0"/>
              <a:cs typeface="Times New Roman" panose="02020603050405020304" pitchFamily="18" charset="0"/>
            </a:endParaRPr>
          </a:p>
          <a:p>
            <a:pPr marL="742950" marR="0" lvl="0" indent="-742950">
              <a:lnSpc>
                <a:spcPct val="100000"/>
              </a:lnSpc>
              <a:spcBef>
                <a:spcPts val="1200"/>
              </a:spcBef>
              <a:spcAft>
                <a:spcPts val="0"/>
              </a:spcAft>
              <a:buFont typeface="+mj-lt"/>
              <a:buAutoNum type="arabicPeriod"/>
            </a:pPr>
            <a:r>
              <a:rPr lang="en-CA" sz="3600" dirty="0">
                <a:solidFill>
                  <a:srgbClr val="FFFF00"/>
                </a:solidFill>
                <a:effectLst/>
                <a:latin typeface="VAGRounded BT" panose="020F0702020204020204" pitchFamily="34" charset="0"/>
                <a:ea typeface="Calibri" panose="020F0502020204030204" pitchFamily="34" charset="0"/>
                <a:cs typeface="Calibri" panose="020F0502020204030204" pitchFamily="34" charset="0"/>
              </a:rPr>
              <a:t>Lot</a:t>
            </a:r>
            <a:r>
              <a:rPr lang="en-CA" sz="36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 Incestuous origin of Moab and Ammon who became the enemies of Jews: Gen 19:32–38; </a:t>
            </a:r>
            <a:r>
              <a:rPr lang="en-CA" sz="3600" dirty="0" err="1">
                <a:solidFill>
                  <a:srgbClr val="FFFFFF"/>
                </a:solidFill>
                <a:effectLst/>
                <a:latin typeface="VAGRounded BT" panose="020F0702020204020204" pitchFamily="34" charset="0"/>
                <a:ea typeface="Calibri" panose="020F0502020204030204" pitchFamily="34" charset="0"/>
                <a:cs typeface="Calibri" panose="020F0502020204030204" pitchFamily="34" charset="0"/>
              </a:rPr>
              <a:t>Zeph</a:t>
            </a:r>
            <a:r>
              <a:rPr lang="en-CA" sz="36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 2:9</a:t>
            </a:r>
            <a:endParaRPr lang="en-CA" sz="3600" dirty="0">
              <a:solidFill>
                <a:srgbClr val="FFFFFF"/>
              </a:solidFill>
              <a:effectLst/>
              <a:latin typeface="VAGRounded BT" panose="020F0702020204020204" pitchFamily="34" charset="0"/>
              <a:ea typeface="Calibri" panose="020F0502020204030204" pitchFamily="34" charset="0"/>
              <a:cs typeface="Times New Roman" panose="02020603050405020304" pitchFamily="18" charset="0"/>
            </a:endParaRPr>
          </a:p>
          <a:p>
            <a:pPr marL="742950" indent="-742950">
              <a:lnSpc>
                <a:spcPct val="100000"/>
              </a:lnSpc>
              <a:spcBef>
                <a:spcPts val="1200"/>
              </a:spcBef>
              <a:buFont typeface="+mj-lt"/>
              <a:buAutoNum type="arabicPeriod"/>
            </a:pPr>
            <a:r>
              <a:rPr lang="en-CA" sz="3600" dirty="0">
                <a:solidFill>
                  <a:srgbClr val="FFFF00"/>
                </a:solidFill>
                <a:effectLst/>
                <a:latin typeface="VAGRounded BT" panose="020F0702020204020204" pitchFamily="34" charset="0"/>
                <a:ea typeface="Calibri" panose="020F0502020204030204" pitchFamily="34" charset="0"/>
                <a:cs typeface="Calibri" panose="020F0502020204030204" pitchFamily="34" charset="0"/>
              </a:rPr>
              <a:t>Nadab and Abihu</a:t>
            </a:r>
            <a:r>
              <a:rPr lang="en-CA" sz="36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 Killed for offering strange fire while drunk: Lev 10:1-11</a:t>
            </a:r>
          </a:p>
          <a:p>
            <a:pPr marL="742950" indent="-742950">
              <a:lnSpc>
                <a:spcPct val="100000"/>
              </a:lnSpc>
              <a:spcBef>
                <a:spcPts val="1200"/>
              </a:spcBef>
              <a:buFont typeface="+mj-lt"/>
              <a:buAutoNum type="arabicPeriod"/>
            </a:pPr>
            <a:r>
              <a:rPr lang="en-CA" sz="3600" dirty="0" err="1">
                <a:solidFill>
                  <a:srgbClr val="FFFF00"/>
                </a:solidFill>
                <a:effectLst/>
                <a:latin typeface="VAGRounded BT" panose="020F0702020204020204" pitchFamily="34" charset="0"/>
                <a:ea typeface="Calibri" panose="020F0502020204030204" pitchFamily="34" charset="0"/>
                <a:cs typeface="Times New Roman" panose="02020603050405020304" pitchFamily="18" charset="0"/>
              </a:rPr>
              <a:t>Nabal</a:t>
            </a:r>
            <a:r>
              <a:rPr lang="en-CA" sz="3600" dirty="0">
                <a:solidFill>
                  <a:srgbClr val="FFFFFF"/>
                </a:solidFill>
                <a:effectLst/>
                <a:latin typeface="VAGRounded BT" panose="020F0702020204020204" pitchFamily="34" charset="0"/>
                <a:ea typeface="Calibri" panose="020F0502020204030204" pitchFamily="34" charset="0"/>
                <a:cs typeface="Times New Roman" panose="02020603050405020304" pitchFamily="18" charset="0"/>
              </a:rPr>
              <a:t>: Turned David away during a drunken feast day of sheep shearing: 1 Samuel 25:8,11,36-38</a:t>
            </a:r>
          </a:p>
          <a:p>
            <a:pPr marL="742950" indent="-742950">
              <a:lnSpc>
                <a:spcPct val="100000"/>
              </a:lnSpc>
              <a:spcBef>
                <a:spcPts val="1200"/>
              </a:spcBef>
              <a:buFont typeface="+mj-lt"/>
              <a:buAutoNum type="arabicPeriod"/>
            </a:pPr>
            <a:r>
              <a:rPr lang="en-CA" sz="3600" dirty="0">
                <a:solidFill>
                  <a:srgbClr val="FFFF00"/>
                </a:solidFill>
                <a:effectLst/>
                <a:latin typeface="VAGRounded BT" panose="020F0702020204020204" pitchFamily="34" charset="0"/>
                <a:ea typeface="Calibri" panose="020F0502020204030204" pitchFamily="34" charset="0"/>
                <a:cs typeface="Calibri" panose="020F0502020204030204" pitchFamily="34" charset="0"/>
              </a:rPr>
              <a:t>Amnon</a:t>
            </a:r>
            <a:r>
              <a:rPr lang="en-CA" sz="36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  Executed while drunk for raping Tamar, the sister of Absalom: 2 Samuel 13:28</a:t>
            </a:r>
            <a:endParaRPr lang="en-CA" sz="3600" dirty="0">
              <a:solidFill>
                <a:srgbClr val="FFFF00"/>
              </a:solidFill>
              <a:effectLst/>
              <a:latin typeface="VAGRounded BT" panose="020F0702020204020204" pitchFamily="34" charset="0"/>
              <a:ea typeface="Calibri" panose="020F0502020204030204" pitchFamily="34" charset="0"/>
              <a:cs typeface="Calibri" panose="020F0502020204030204" pitchFamily="34" charset="0"/>
            </a:endParaRPr>
          </a:p>
          <a:p>
            <a:pPr marL="742950" marR="0" lvl="0" indent="-742950">
              <a:lnSpc>
                <a:spcPct val="100000"/>
              </a:lnSpc>
              <a:spcBef>
                <a:spcPts val="1200"/>
              </a:spcBef>
              <a:spcAft>
                <a:spcPts val="0"/>
              </a:spcAft>
              <a:buFont typeface="+mj-lt"/>
              <a:buAutoNum type="arabicPeriod"/>
            </a:pPr>
            <a:r>
              <a:rPr lang="en-CA" sz="3600" dirty="0">
                <a:solidFill>
                  <a:srgbClr val="FFFF00"/>
                </a:solidFill>
                <a:effectLst/>
                <a:latin typeface="VAGRounded BT" panose="020F0702020204020204" pitchFamily="34" charset="0"/>
                <a:ea typeface="Calibri" panose="020F0502020204030204" pitchFamily="34" charset="0"/>
                <a:cs typeface="Calibri" panose="020F0502020204030204" pitchFamily="34" charset="0"/>
              </a:rPr>
              <a:t>Belshazzar</a:t>
            </a:r>
            <a:r>
              <a:rPr lang="en-CA" sz="36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 Died and Babylonian kingdom defeated by Persians in 539 BC: Dan 5:4</a:t>
            </a:r>
          </a:p>
          <a:p>
            <a:pPr marL="742950" marR="0" lvl="0" indent="-742950">
              <a:lnSpc>
                <a:spcPct val="100000"/>
              </a:lnSpc>
              <a:spcBef>
                <a:spcPts val="1200"/>
              </a:spcBef>
              <a:spcAft>
                <a:spcPts val="0"/>
              </a:spcAft>
              <a:buFont typeface="+mj-lt"/>
              <a:buAutoNum type="arabicPeriod"/>
            </a:pPr>
            <a:r>
              <a:rPr lang="en-CA" dirty="0">
                <a:solidFill>
                  <a:srgbClr val="FFFF00"/>
                </a:solidFill>
                <a:latin typeface="VAGRounded BT" panose="020F0702020204020204" pitchFamily="34" charset="0"/>
                <a:ea typeface="Calibri" panose="020F0502020204030204" pitchFamily="34" charset="0"/>
                <a:cs typeface="Calibri" panose="020F0502020204030204" pitchFamily="34" charset="0"/>
              </a:rPr>
              <a:t>Harlot</a:t>
            </a:r>
            <a:r>
              <a:rPr lang="en-CA" dirty="0">
                <a:solidFill>
                  <a:srgbClr val="FFFFFF"/>
                </a:solidFill>
                <a:latin typeface="VAGRounded BT" panose="020F0702020204020204" pitchFamily="34" charset="0"/>
                <a:ea typeface="Calibri" panose="020F0502020204030204" pitchFamily="34" charset="0"/>
                <a:cs typeface="Calibri" panose="020F0502020204030204" pitchFamily="34" charset="0"/>
              </a:rPr>
              <a:t>: Was drunk when she killed Christians: Rev 17:2-6</a:t>
            </a:r>
            <a:endParaRPr lang="en-CA" sz="3600" dirty="0">
              <a:solidFill>
                <a:srgbClr val="FFFFFF"/>
              </a:solidFill>
              <a:effectLst/>
              <a:latin typeface="VAGRounded BT" panose="020F0702020204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07001307"/>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6BA0E5-DE31-8C03-0A61-45B8B8BBA0A2}"/>
              </a:ext>
            </a:extLst>
          </p:cNvPr>
          <p:cNvSpPr txBox="1"/>
          <p:nvPr/>
        </p:nvSpPr>
        <p:spPr>
          <a:xfrm>
            <a:off x="233249" y="157655"/>
            <a:ext cx="12685259" cy="19593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15000"/>
              </a:lnSpc>
              <a:spcBef>
                <a:spcPts val="0"/>
              </a:spcBef>
              <a:spcAft>
                <a:spcPts val="0"/>
              </a:spcAft>
            </a:pPr>
            <a:r>
              <a:rPr lang="en-CA" sz="11500" dirty="0">
                <a:solidFill>
                  <a:srgbClr val="FFFFFF"/>
                </a:solidFill>
                <a:latin typeface="VAGRounded BT" panose="020F0702020204020204" pitchFamily="34" charset="0"/>
                <a:ea typeface="Calibri" panose="020F0502020204030204" pitchFamily="34" charset="0"/>
              </a:rPr>
              <a:t>Wine in the Bible</a:t>
            </a:r>
          </a:p>
        </p:txBody>
      </p:sp>
      <p:sp>
        <p:nvSpPr>
          <p:cNvPr id="9" name="TextBox 8">
            <a:extLst>
              <a:ext uri="{FF2B5EF4-FFF2-40B4-BE49-F238E27FC236}">
                <a16:creationId xmlns:a16="http://schemas.microsoft.com/office/drawing/2014/main" id="{E6B78B0D-2CEF-8CF9-20D7-7E98B8F048FE}"/>
              </a:ext>
            </a:extLst>
          </p:cNvPr>
          <p:cNvSpPr txBox="1"/>
          <p:nvPr/>
        </p:nvSpPr>
        <p:spPr>
          <a:xfrm>
            <a:off x="396535" y="2539033"/>
            <a:ext cx="11923372" cy="21282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15000"/>
              </a:lnSpc>
              <a:spcBef>
                <a:spcPts val="0"/>
              </a:spcBef>
              <a:spcAft>
                <a:spcPts val="0"/>
              </a:spcAft>
            </a:pPr>
            <a:r>
              <a:rPr lang="en-CA" sz="6000" dirty="0">
                <a:solidFill>
                  <a:srgbClr val="FFFFFF"/>
                </a:solidFill>
                <a:latin typeface="VAGRounded BT" panose="020F0702020204020204" pitchFamily="34" charset="0"/>
                <a:ea typeface="Calibri" panose="020F0502020204030204" pitchFamily="34" charset="0"/>
              </a:rPr>
              <a:t>Part 4: Marijuana and recreational drugs</a:t>
            </a:r>
          </a:p>
        </p:txBody>
      </p:sp>
      <p:pic>
        <p:nvPicPr>
          <p:cNvPr id="11266" name="Picture 2" descr="The 4 Stages of Growing Weed (from Germination to Harvest) | NuggMD">
            <a:extLst>
              <a:ext uri="{FF2B5EF4-FFF2-40B4-BE49-F238E27FC236}">
                <a16:creationId xmlns:a16="http://schemas.microsoft.com/office/drawing/2014/main" id="{13FFF782-BFB9-03A0-D6C1-48691CFD15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8418"/>
          <a:stretch/>
        </p:blipFill>
        <p:spPr bwMode="auto">
          <a:xfrm>
            <a:off x="3967161" y="4797198"/>
            <a:ext cx="5282973" cy="4911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3287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050" name="Picture 2" descr="TRUE Big Swig: Full Bottle Wine Glass - Walmart.com">
            <a:extLst>
              <a:ext uri="{FF2B5EF4-FFF2-40B4-BE49-F238E27FC236}">
                <a16:creationId xmlns:a16="http://schemas.microsoft.com/office/drawing/2014/main" id="{5B370094-921F-AD39-73A3-62D7F7905DE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539" t="5357" r="29613" b="6836"/>
          <a:stretch/>
        </p:blipFill>
        <p:spPr bwMode="auto">
          <a:xfrm>
            <a:off x="530678" y="4397827"/>
            <a:ext cx="1747111" cy="37555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glass of red wine&#10;&#10;Description automatically generated">
            <a:extLst>
              <a:ext uri="{FF2B5EF4-FFF2-40B4-BE49-F238E27FC236}">
                <a16:creationId xmlns:a16="http://schemas.microsoft.com/office/drawing/2014/main" id="{7BEF12B3-0E2B-87AA-1D6C-556393BCD9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3722" y="4397827"/>
            <a:ext cx="1762922" cy="3782786"/>
          </a:xfrm>
          <a:prstGeom prst="rect">
            <a:avLst/>
          </a:prstGeom>
        </p:spPr>
      </p:pic>
      <p:pic>
        <p:nvPicPr>
          <p:cNvPr id="12" name="Picture 11" descr="A glass of red wine&#10;&#10;Description automatically generated">
            <a:extLst>
              <a:ext uri="{FF2B5EF4-FFF2-40B4-BE49-F238E27FC236}">
                <a16:creationId xmlns:a16="http://schemas.microsoft.com/office/drawing/2014/main" id="{EEF4AB01-6E36-10A5-C789-871439D137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8016" y="4397827"/>
            <a:ext cx="1762922" cy="3782786"/>
          </a:xfrm>
          <a:prstGeom prst="rect">
            <a:avLst/>
          </a:prstGeom>
        </p:spPr>
      </p:pic>
      <p:pic>
        <p:nvPicPr>
          <p:cNvPr id="13" name="Picture 12" descr="A glass of red wine&#10;&#10;Description automatically generated">
            <a:extLst>
              <a:ext uri="{FF2B5EF4-FFF2-40B4-BE49-F238E27FC236}">
                <a16:creationId xmlns:a16="http://schemas.microsoft.com/office/drawing/2014/main" id="{C08D427D-1000-22D8-C705-173D88D8E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9650" y="4397827"/>
            <a:ext cx="1762922" cy="3782786"/>
          </a:xfrm>
          <a:prstGeom prst="rect">
            <a:avLst/>
          </a:prstGeom>
        </p:spPr>
      </p:pic>
      <p:pic>
        <p:nvPicPr>
          <p:cNvPr id="14" name="Picture 13" descr="A glass of red wine&#10;&#10;Description automatically generated">
            <a:extLst>
              <a:ext uri="{FF2B5EF4-FFF2-40B4-BE49-F238E27FC236}">
                <a16:creationId xmlns:a16="http://schemas.microsoft.com/office/drawing/2014/main" id="{00073E0C-7D15-071A-1C65-69373C5919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5587" y="4397827"/>
            <a:ext cx="1762922" cy="3782786"/>
          </a:xfrm>
          <a:prstGeom prst="rect">
            <a:avLst/>
          </a:prstGeom>
        </p:spPr>
      </p:pic>
      <p:sp>
        <p:nvSpPr>
          <p:cNvPr id="16" name="TextBox 15">
            <a:extLst>
              <a:ext uri="{FF2B5EF4-FFF2-40B4-BE49-F238E27FC236}">
                <a16:creationId xmlns:a16="http://schemas.microsoft.com/office/drawing/2014/main" id="{4C880533-FFCB-84C2-271D-668972027D11}"/>
              </a:ext>
            </a:extLst>
          </p:cNvPr>
          <p:cNvSpPr txBox="1"/>
          <p:nvPr/>
        </p:nvSpPr>
        <p:spPr>
          <a:xfrm>
            <a:off x="2399280" y="5160433"/>
            <a:ext cx="1704294" cy="26468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algn="ctr">
              <a:lnSpc>
                <a:spcPct val="100000"/>
              </a:lnSpc>
            </a:pPr>
            <a:r>
              <a:rPr lang="en-US" sz="16600" dirty="0">
                <a:solidFill>
                  <a:schemeClr val="bg1"/>
                </a:solidFill>
                <a:latin typeface="VAGRounded BT" panose="020F0702020204020204" pitchFamily="34" charset="0"/>
                <a:ea typeface="Calibri" panose="020F0502020204030204" pitchFamily="34" charset="0"/>
              </a:rPr>
              <a:t>=</a:t>
            </a:r>
            <a:endParaRPr lang="en-CA" sz="16600" dirty="0">
              <a:solidFill>
                <a:schemeClr val="bg1"/>
              </a:solidFill>
            </a:endParaRPr>
          </a:p>
        </p:txBody>
      </p:sp>
      <p:sp>
        <p:nvSpPr>
          <p:cNvPr id="17" name="TextBox 16">
            <a:extLst>
              <a:ext uri="{FF2B5EF4-FFF2-40B4-BE49-F238E27FC236}">
                <a16:creationId xmlns:a16="http://schemas.microsoft.com/office/drawing/2014/main" id="{EBA7CBE7-2FD8-9DCB-4E79-641DFE4214E9}"/>
              </a:ext>
            </a:extLst>
          </p:cNvPr>
          <p:cNvSpPr txBox="1"/>
          <p:nvPr/>
        </p:nvSpPr>
        <p:spPr>
          <a:xfrm>
            <a:off x="1253557" y="115976"/>
            <a:ext cx="11196978" cy="24314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algn="ctr">
              <a:lnSpc>
                <a:spcPct val="100000"/>
              </a:lnSpc>
            </a:pPr>
            <a:r>
              <a:rPr lang="en-US" sz="7200" dirty="0">
                <a:solidFill>
                  <a:schemeClr val="bg1"/>
                </a:solidFill>
                <a:latin typeface="VAGRounded BT" panose="020F0702020204020204" pitchFamily="34" charset="0"/>
                <a:ea typeface="Calibri" panose="020F0502020204030204" pitchFamily="34" charset="0"/>
              </a:rPr>
              <a:t>Water-Mixed Wine</a:t>
            </a:r>
          </a:p>
          <a:p>
            <a:pPr marL="0" algn="ctr">
              <a:lnSpc>
                <a:spcPct val="100000"/>
              </a:lnSpc>
            </a:pPr>
            <a:r>
              <a:rPr lang="en-US" sz="4800" dirty="0">
                <a:solidFill>
                  <a:schemeClr val="bg1"/>
                </a:solidFill>
                <a:latin typeface="VAGRounded BT" panose="020F0702020204020204" pitchFamily="34" charset="0"/>
                <a:ea typeface="Calibri" panose="020F0502020204030204" pitchFamily="34" charset="0"/>
              </a:rPr>
              <a:t>1 part wine + 3 parts water</a:t>
            </a:r>
          </a:p>
          <a:p>
            <a:pPr marL="0" algn="ctr">
              <a:lnSpc>
                <a:spcPct val="100000"/>
              </a:lnSpc>
            </a:pPr>
            <a:r>
              <a:rPr lang="en-CA" sz="3200" dirty="0">
                <a:solidFill>
                  <a:schemeClr val="bg1"/>
                </a:solidFill>
                <a:latin typeface="VAGRounded BT" panose="020F0702020204020204" pitchFamily="34" charset="0"/>
                <a:ea typeface="Calibri" panose="020F0502020204030204" pitchFamily="34" charset="0"/>
              </a:rPr>
              <a:t>Drinking 1 glass of wine = drinking 4 glasses mixed wine</a:t>
            </a:r>
            <a:endParaRPr lang="en-US" sz="3200" dirty="0">
              <a:solidFill>
                <a:schemeClr val="bg1"/>
              </a:solidFill>
              <a:latin typeface="VAGRounded BT" panose="020F0702020204020204" pitchFamily="34" charset="0"/>
              <a:ea typeface="Calibri" panose="020F0502020204030204" pitchFamily="34" charset="0"/>
            </a:endParaRPr>
          </a:p>
        </p:txBody>
      </p:sp>
      <p:sp>
        <p:nvSpPr>
          <p:cNvPr id="18" name="TextBox 17">
            <a:extLst>
              <a:ext uri="{FF2B5EF4-FFF2-40B4-BE49-F238E27FC236}">
                <a16:creationId xmlns:a16="http://schemas.microsoft.com/office/drawing/2014/main" id="{82576AF5-DA09-F1E1-5859-4E42D98CAFB8}"/>
              </a:ext>
            </a:extLst>
          </p:cNvPr>
          <p:cNvSpPr txBox="1"/>
          <p:nvPr/>
        </p:nvSpPr>
        <p:spPr>
          <a:xfrm>
            <a:off x="581024" y="7998279"/>
            <a:ext cx="1704294" cy="1446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algn="ctr">
              <a:lnSpc>
                <a:spcPct val="100000"/>
              </a:lnSpc>
            </a:pPr>
            <a:r>
              <a:rPr lang="en-US" sz="8800" dirty="0">
                <a:solidFill>
                  <a:schemeClr val="bg1"/>
                </a:solidFill>
                <a:latin typeface="VAGRounded BT" panose="020F0702020204020204" pitchFamily="34" charset="0"/>
                <a:ea typeface="Calibri" panose="020F0502020204030204" pitchFamily="34" charset="0"/>
              </a:rPr>
              <a:t>8%</a:t>
            </a:r>
            <a:endParaRPr lang="en-CA" sz="8800" dirty="0">
              <a:solidFill>
                <a:schemeClr val="bg1"/>
              </a:solidFill>
            </a:endParaRPr>
          </a:p>
        </p:txBody>
      </p:sp>
      <p:sp>
        <p:nvSpPr>
          <p:cNvPr id="19" name="TextBox 18">
            <a:extLst>
              <a:ext uri="{FF2B5EF4-FFF2-40B4-BE49-F238E27FC236}">
                <a16:creationId xmlns:a16="http://schemas.microsoft.com/office/drawing/2014/main" id="{F2529C1E-197D-0285-8F23-2D7B2E049AEF}"/>
              </a:ext>
            </a:extLst>
          </p:cNvPr>
          <p:cNvSpPr txBox="1"/>
          <p:nvPr/>
        </p:nvSpPr>
        <p:spPr>
          <a:xfrm>
            <a:off x="4479084" y="8180614"/>
            <a:ext cx="8925766"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a:lnSpc>
                <a:spcPct val="100000"/>
              </a:lnSpc>
            </a:pPr>
            <a:r>
              <a:rPr lang="en-US" sz="7000" dirty="0">
                <a:solidFill>
                  <a:schemeClr val="bg1"/>
                </a:solidFill>
                <a:latin typeface="VAGRounded BT" panose="020F0702020204020204" pitchFamily="34" charset="0"/>
                <a:ea typeface="Calibri" panose="020F0502020204030204" pitchFamily="34" charset="0"/>
              </a:rPr>
              <a:t>2% + 2% + 2% + 2%</a:t>
            </a:r>
            <a:endParaRPr lang="en-CA" sz="7000" dirty="0">
              <a:solidFill>
                <a:schemeClr val="bg1"/>
              </a:solidFill>
            </a:endParaRPr>
          </a:p>
        </p:txBody>
      </p:sp>
      <p:sp>
        <p:nvSpPr>
          <p:cNvPr id="23" name="TextBox 22">
            <a:extLst>
              <a:ext uri="{FF2B5EF4-FFF2-40B4-BE49-F238E27FC236}">
                <a16:creationId xmlns:a16="http://schemas.microsoft.com/office/drawing/2014/main" id="{75A8491E-02FB-7379-C3FE-512EDFED00E5}"/>
              </a:ext>
            </a:extLst>
          </p:cNvPr>
          <p:cNvSpPr txBox="1"/>
          <p:nvPr/>
        </p:nvSpPr>
        <p:spPr>
          <a:xfrm>
            <a:off x="733423" y="2951277"/>
            <a:ext cx="10786383" cy="1446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algn="ctr">
              <a:lnSpc>
                <a:spcPct val="100000"/>
              </a:lnSpc>
            </a:pPr>
            <a:r>
              <a:rPr lang="en-US" sz="8800" dirty="0">
                <a:solidFill>
                  <a:schemeClr val="bg1"/>
                </a:solidFill>
                <a:latin typeface="VAGRounded BT" panose="020F0702020204020204" pitchFamily="34" charset="0"/>
                <a:ea typeface="Calibri" panose="020F0502020204030204" pitchFamily="34" charset="0"/>
              </a:rPr>
              <a:t>1 glass = 4 glasses</a:t>
            </a:r>
            <a:endParaRPr lang="en-CA" sz="8800" dirty="0">
              <a:solidFill>
                <a:schemeClr val="bg1"/>
              </a:solidFill>
            </a:endParaRPr>
          </a:p>
        </p:txBody>
      </p:sp>
    </p:spTree>
    <p:extLst>
      <p:ext uri="{BB962C8B-B14F-4D97-AF65-F5344CB8AC3E}">
        <p14:creationId xmlns:p14="http://schemas.microsoft.com/office/powerpoint/2010/main" val="334323886"/>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40" name="Picture 16" descr="cannabis leaves? | Cannabis Glossary ...">
            <a:extLst>
              <a:ext uri="{FF2B5EF4-FFF2-40B4-BE49-F238E27FC236}">
                <a16:creationId xmlns:a16="http://schemas.microsoft.com/office/drawing/2014/main" id="{4690C277-217C-7ACA-DDAC-7E0FD0777C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3628" y="5280790"/>
            <a:ext cx="2705100" cy="23392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gic mushroom extract changes brains ...">
            <a:extLst>
              <a:ext uri="{FF2B5EF4-FFF2-40B4-BE49-F238E27FC236}">
                <a16:creationId xmlns:a16="http://schemas.microsoft.com/office/drawing/2014/main" id="{3ECE6D65-AD71-5AE7-F009-00A8821C1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945384" flipH="1">
            <a:off x="3346179" y="2586891"/>
            <a:ext cx="4872615" cy="275272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6B78B0D-2CEF-8CF9-20D7-7E98B8F048FE}"/>
              </a:ext>
            </a:extLst>
          </p:cNvPr>
          <p:cNvSpPr txBox="1"/>
          <p:nvPr/>
        </p:nvSpPr>
        <p:spPr>
          <a:xfrm>
            <a:off x="135277" y="-89866"/>
            <a:ext cx="7669780" cy="37240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0000"/>
              </a:lnSpc>
              <a:spcBef>
                <a:spcPts val="0"/>
              </a:spcBef>
              <a:spcAft>
                <a:spcPts val="0"/>
              </a:spcAft>
            </a:pPr>
            <a:r>
              <a:rPr lang="en-CA" sz="6000" dirty="0">
                <a:solidFill>
                  <a:srgbClr val="FFFFFF"/>
                </a:solidFill>
                <a:latin typeface="VAGRounded BT" panose="020F0702020204020204" pitchFamily="34" charset="0"/>
                <a:ea typeface="Calibri" panose="020F0502020204030204" pitchFamily="34" charset="0"/>
              </a:rPr>
              <a:t>Mind Altering Drugs:</a:t>
            </a:r>
          </a:p>
          <a:p>
            <a:pPr marL="0" marR="0">
              <a:lnSpc>
                <a:spcPct val="100000"/>
              </a:lnSpc>
              <a:spcBef>
                <a:spcPts val="0"/>
              </a:spcBef>
              <a:spcAft>
                <a:spcPts val="0"/>
              </a:spcAft>
            </a:pPr>
            <a:r>
              <a:rPr lang="en-CA" sz="4400" dirty="0">
                <a:solidFill>
                  <a:srgbClr val="FFFFFF"/>
                </a:solidFill>
                <a:latin typeface="VAGRounded BT" panose="020F0702020204020204" pitchFamily="34" charset="0"/>
                <a:ea typeface="Calibri" panose="020F0502020204030204" pitchFamily="34" charset="0"/>
              </a:rPr>
              <a:t>Recreational drugs like </a:t>
            </a:r>
            <a:r>
              <a:rPr lang="en-CA" sz="4400" dirty="0">
                <a:solidFill>
                  <a:srgbClr val="FFFF00"/>
                </a:solidFill>
                <a:latin typeface="VAGRounded BT" panose="020F0702020204020204" pitchFamily="34" charset="0"/>
                <a:ea typeface="Calibri" panose="020F0502020204030204" pitchFamily="34" charset="0"/>
              </a:rPr>
              <a:t>Marijuana</a:t>
            </a:r>
            <a:r>
              <a:rPr lang="en-CA" sz="4400" dirty="0">
                <a:solidFill>
                  <a:srgbClr val="FFFFFF"/>
                </a:solidFill>
                <a:latin typeface="VAGRounded BT" panose="020F0702020204020204" pitchFamily="34" charset="0"/>
                <a:ea typeface="Calibri" panose="020F0502020204030204" pitchFamily="34" charset="0"/>
              </a:rPr>
              <a:t> are condemned without a prescription from a doctor.</a:t>
            </a:r>
          </a:p>
        </p:txBody>
      </p:sp>
      <p:sp>
        <p:nvSpPr>
          <p:cNvPr id="4" name="TextBox 3">
            <a:extLst>
              <a:ext uri="{FF2B5EF4-FFF2-40B4-BE49-F238E27FC236}">
                <a16:creationId xmlns:a16="http://schemas.microsoft.com/office/drawing/2014/main" id="{E5337649-8664-2744-8116-F56F05E72972}"/>
              </a:ext>
            </a:extLst>
          </p:cNvPr>
          <p:cNvSpPr txBox="1"/>
          <p:nvPr/>
        </p:nvSpPr>
        <p:spPr>
          <a:xfrm>
            <a:off x="135277" y="6111342"/>
            <a:ext cx="11651342" cy="3785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0000"/>
              </a:lnSpc>
              <a:spcBef>
                <a:spcPts val="0"/>
              </a:spcBef>
              <a:spcAft>
                <a:spcPts val="0"/>
              </a:spcAft>
            </a:pPr>
            <a:r>
              <a:rPr lang="en-CA" sz="4800" dirty="0">
                <a:solidFill>
                  <a:srgbClr val="FFFFFF"/>
                </a:solidFill>
                <a:latin typeface="VAGRounded BT" panose="020F0702020204020204" pitchFamily="34" charset="0"/>
                <a:ea typeface="Calibri" panose="020F0502020204030204" pitchFamily="34" charset="0"/>
                <a:cs typeface="Calibri" panose="020F0502020204030204" pitchFamily="34" charset="0"/>
              </a:rPr>
              <a:t>“</a:t>
            </a:r>
            <a:r>
              <a:rPr lang="en-US" sz="48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The deeds of the flesh are evident,</a:t>
            </a:r>
            <a:r>
              <a:rPr lang="en-US" sz="4800" dirty="0">
                <a:solidFill>
                  <a:srgbClr val="FFFF00"/>
                </a:solidFill>
                <a:latin typeface="VAGRounded BT" panose="020F0702020204020204" pitchFamily="34" charset="0"/>
                <a:ea typeface="Calibri" panose="020F0502020204030204" pitchFamily="34" charset="0"/>
                <a:cs typeface="Calibri" panose="020F0502020204030204" pitchFamily="34" charset="0"/>
              </a:rPr>
              <a:t> sorcery [</a:t>
            </a:r>
            <a:r>
              <a:rPr lang="en-US" sz="4800" dirty="0" err="1">
                <a:solidFill>
                  <a:srgbClr val="FFFF00"/>
                </a:solidFill>
                <a:latin typeface="VAGRounded BT" panose="020F0702020204020204" pitchFamily="34" charset="0"/>
                <a:ea typeface="Calibri" panose="020F0502020204030204" pitchFamily="34" charset="0"/>
                <a:cs typeface="Calibri" panose="020F0502020204030204" pitchFamily="34" charset="0"/>
              </a:rPr>
              <a:t>pharakeia</a:t>
            </a:r>
            <a:r>
              <a:rPr lang="en-US" sz="4800" dirty="0">
                <a:solidFill>
                  <a:srgbClr val="FFFF00"/>
                </a:solidFill>
                <a:latin typeface="VAGRounded BT" panose="020F0702020204020204" pitchFamily="34" charset="0"/>
                <a:ea typeface="Calibri" panose="020F0502020204030204" pitchFamily="34" charset="0"/>
                <a:cs typeface="Calibri" panose="020F0502020204030204" pitchFamily="34" charset="0"/>
              </a:rPr>
              <a:t> = pharmacy = drugs] </a:t>
            </a:r>
            <a:r>
              <a:rPr lang="en-US" sz="48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of which I forewarn you that those who practice such things will not inherit the kingdom of God.</a:t>
            </a:r>
            <a:r>
              <a:rPr lang="en-CA" sz="4800" dirty="0">
                <a:solidFill>
                  <a:srgbClr val="FFFFFF"/>
                </a:solidFill>
                <a:latin typeface="VAGRounded BT" panose="020F0702020204020204" pitchFamily="34" charset="0"/>
                <a:ea typeface="Calibri" panose="020F0502020204030204" pitchFamily="34" charset="0"/>
                <a:cs typeface="Calibri" panose="020F0502020204030204" pitchFamily="34" charset="0"/>
              </a:rPr>
              <a:t>”</a:t>
            </a:r>
            <a:r>
              <a:rPr lang="en-CA" sz="48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 (</a:t>
            </a:r>
            <a:r>
              <a:rPr lang="en-US" sz="48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Gal 5:19</a:t>
            </a:r>
            <a:r>
              <a:rPr lang="en-CA" sz="48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a:t>
            </a:r>
            <a:endParaRPr lang="en-CA" sz="4800" dirty="0">
              <a:solidFill>
                <a:srgbClr val="FFFFFF"/>
              </a:solidFill>
              <a:effectLst/>
              <a:latin typeface="VAGRounded BT" panose="020F0702020204020204" pitchFamily="34" charset="0"/>
              <a:ea typeface="Calibri" panose="020F0502020204030204" pitchFamily="34" charset="0"/>
              <a:cs typeface="Times New Roman" panose="02020603050405020304" pitchFamily="18" charset="0"/>
            </a:endParaRPr>
          </a:p>
        </p:txBody>
      </p:sp>
      <p:pic>
        <p:nvPicPr>
          <p:cNvPr id="22532" name="Picture 4" descr="BOB MARLEY SMOKING WEED POSTER 24 X 36 INCH SWEET! POT MARIJUANA - Picture 1 of 1">
            <a:extLst>
              <a:ext uri="{FF2B5EF4-FFF2-40B4-BE49-F238E27FC236}">
                <a16:creationId xmlns:a16="http://schemas.microsoft.com/office/drawing/2014/main" id="{341B6749-2634-41AB-28E0-A8B966248DB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735" r="16755"/>
          <a:stretch/>
        </p:blipFill>
        <p:spPr bwMode="auto">
          <a:xfrm flipH="1">
            <a:off x="7805056" y="9"/>
            <a:ext cx="5199742" cy="40118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62D8532-3F7B-693A-66FC-C7DD5E573916}"/>
              </a:ext>
            </a:extLst>
          </p:cNvPr>
          <p:cNvSpPr txBox="1"/>
          <p:nvPr/>
        </p:nvSpPr>
        <p:spPr>
          <a:xfrm>
            <a:off x="8078561" y="4119371"/>
            <a:ext cx="6621234"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a:lnSpc>
                <a:spcPct val="100000"/>
              </a:lnSpc>
            </a:pPr>
            <a:r>
              <a:rPr lang="en-CA" sz="2400" dirty="0">
                <a:solidFill>
                  <a:srgbClr val="FFFFFF"/>
                </a:solidFill>
                <a:latin typeface="VAGRounded BT" panose="020F0702020204020204" pitchFamily="34" charset="0"/>
                <a:ea typeface="Calibri" panose="020F0502020204030204" pitchFamily="34" charset="0"/>
              </a:rPr>
              <a:t>Right now, Bob Marley wishes he</a:t>
            </a:r>
          </a:p>
          <a:p>
            <a:pPr marL="0">
              <a:lnSpc>
                <a:spcPct val="100000"/>
              </a:lnSpc>
            </a:pPr>
            <a:r>
              <a:rPr lang="en-CA" sz="2400" dirty="0">
                <a:solidFill>
                  <a:srgbClr val="FFFFFF"/>
                </a:solidFill>
                <a:latin typeface="VAGRounded BT" panose="020F0702020204020204" pitchFamily="34" charset="0"/>
                <a:ea typeface="Calibri" panose="020F0502020204030204" pitchFamily="34" charset="0"/>
              </a:rPr>
              <a:t>had spent more time in church</a:t>
            </a:r>
          </a:p>
          <a:p>
            <a:pPr marL="0">
              <a:lnSpc>
                <a:spcPct val="100000"/>
              </a:lnSpc>
            </a:pPr>
            <a:r>
              <a:rPr lang="en-CA" sz="2400" dirty="0">
                <a:solidFill>
                  <a:srgbClr val="FFFFFF"/>
                </a:solidFill>
                <a:latin typeface="VAGRounded BT" panose="020F0702020204020204" pitchFamily="34" charset="0"/>
                <a:ea typeface="Calibri" panose="020F0502020204030204" pitchFamily="34" charset="0"/>
              </a:rPr>
              <a:t>and less time smoking pot.</a:t>
            </a:r>
            <a:endParaRPr lang="en-CA" sz="2400" dirty="0"/>
          </a:p>
        </p:txBody>
      </p:sp>
      <p:pic>
        <p:nvPicPr>
          <p:cNvPr id="1038" name="Picture 14" descr="Cocaine addiction: what is it and how can I treat it? - Which Rehab">
            <a:extLst>
              <a:ext uri="{FF2B5EF4-FFF2-40B4-BE49-F238E27FC236}">
                <a16:creationId xmlns:a16="http://schemas.microsoft.com/office/drawing/2014/main" id="{D7F5E1C9-EC35-CED6-58E1-AFF7BD34037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1263"/>
          <a:stretch/>
        </p:blipFill>
        <p:spPr bwMode="auto">
          <a:xfrm>
            <a:off x="76912" y="3546096"/>
            <a:ext cx="2737624" cy="2656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085180"/>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6BA0E5-DE31-8C03-0A61-45B8B8BBA0A2}"/>
              </a:ext>
            </a:extLst>
          </p:cNvPr>
          <p:cNvSpPr txBox="1"/>
          <p:nvPr/>
        </p:nvSpPr>
        <p:spPr>
          <a:xfrm>
            <a:off x="233249" y="157655"/>
            <a:ext cx="12685259" cy="19593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15000"/>
              </a:lnSpc>
              <a:spcBef>
                <a:spcPts val="0"/>
              </a:spcBef>
              <a:spcAft>
                <a:spcPts val="0"/>
              </a:spcAft>
            </a:pPr>
            <a:r>
              <a:rPr lang="en-CA" sz="11500" dirty="0">
                <a:solidFill>
                  <a:srgbClr val="FFFFFF"/>
                </a:solidFill>
                <a:latin typeface="VAGRounded BT" panose="020F0702020204020204" pitchFamily="34" charset="0"/>
                <a:ea typeface="Calibri" panose="020F0502020204030204" pitchFamily="34" charset="0"/>
              </a:rPr>
              <a:t>Wine in the Bible</a:t>
            </a:r>
          </a:p>
        </p:txBody>
      </p:sp>
      <p:sp>
        <p:nvSpPr>
          <p:cNvPr id="9" name="TextBox 8">
            <a:extLst>
              <a:ext uri="{FF2B5EF4-FFF2-40B4-BE49-F238E27FC236}">
                <a16:creationId xmlns:a16="http://schemas.microsoft.com/office/drawing/2014/main" id="{E6B78B0D-2CEF-8CF9-20D7-7E98B8F048FE}"/>
              </a:ext>
            </a:extLst>
          </p:cNvPr>
          <p:cNvSpPr txBox="1"/>
          <p:nvPr/>
        </p:nvSpPr>
        <p:spPr>
          <a:xfrm>
            <a:off x="404699" y="2746216"/>
            <a:ext cx="11923372" cy="10664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15000"/>
              </a:lnSpc>
              <a:spcBef>
                <a:spcPts val="0"/>
              </a:spcBef>
              <a:spcAft>
                <a:spcPts val="0"/>
              </a:spcAft>
            </a:pPr>
            <a:r>
              <a:rPr lang="en-CA" sz="6000" dirty="0">
                <a:solidFill>
                  <a:srgbClr val="FFFFFF"/>
                </a:solidFill>
                <a:latin typeface="VAGRounded BT" panose="020F0702020204020204" pitchFamily="34" charset="0"/>
                <a:ea typeface="Calibri" panose="020F0502020204030204" pitchFamily="34" charset="0"/>
              </a:rPr>
              <a:t>Part 5: Modern Science</a:t>
            </a:r>
          </a:p>
        </p:txBody>
      </p:sp>
      <p:pic>
        <p:nvPicPr>
          <p:cNvPr id="10242" name="Picture 2" descr="Nuclear Physics | The Schools' Observatory">
            <a:extLst>
              <a:ext uri="{FF2B5EF4-FFF2-40B4-BE49-F238E27FC236}">
                <a16:creationId xmlns:a16="http://schemas.microsoft.com/office/drawing/2014/main" id="{AD3FA6AD-A722-E4CD-3D95-4158A89001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7264" y="4136574"/>
            <a:ext cx="4743449" cy="5421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960652"/>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8196" name="Picture 4" descr="Premium Photo | Smiling woman looking at the camera with red wine glass">
            <a:extLst>
              <a:ext uri="{FF2B5EF4-FFF2-40B4-BE49-F238E27FC236}">
                <a16:creationId xmlns:a16="http://schemas.microsoft.com/office/drawing/2014/main" id="{B0C6C4FE-65E3-2B8D-7932-36A9E8BBAD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91" t="4456" r="12607"/>
          <a:stretch/>
        </p:blipFill>
        <p:spPr bwMode="auto">
          <a:xfrm>
            <a:off x="8939893" y="1983921"/>
            <a:ext cx="3959678" cy="78118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9B4A24B-83BD-5DDD-B4AC-CDF7DD180CD6}"/>
              </a:ext>
            </a:extLst>
          </p:cNvPr>
          <p:cNvSpPr txBox="1"/>
          <p:nvPr/>
        </p:nvSpPr>
        <p:spPr>
          <a:xfrm>
            <a:off x="370385" y="193079"/>
            <a:ext cx="12026266" cy="28007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0000"/>
              </a:lnSpc>
              <a:spcBef>
                <a:spcPts val="0"/>
              </a:spcBef>
              <a:spcAft>
                <a:spcPts val="0"/>
              </a:spcAft>
            </a:pPr>
            <a:r>
              <a:rPr lang="en-CA" sz="8800" dirty="0">
                <a:solidFill>
                  <a:schemeClr val="bg1"/>
                </a:solidFill>
                <a:effectLst/>
                <a:latin typeface="VAGRounded BT" panose="020F0702020204020204" pitchFamily="34" charset="0"/>
                <a:ea typeface="Calibri" panose="020F0502020204030204" pitchFamily="34" charset="0"/>
                <a:cs typeface="Calibri" panose="020F0502020204030204" pitchFamily="34" charset="0"/>
              </a:rPr>
              <a:t>“</a:t>
            </a:r>
            <a:r>
              <a:rPr lang="en-US" sz="8800" dirty="0">
                <a:solidFill>
                  <a:schemeClr val="bg1"/>
                </a:solidFill>
                <a:latin typeface="VAGRounded BT" panose="020F0702020204020204" pitchFamily="34" charset="0"/>
                <a:ea typeface="Calibri" panose="020F0502020204030204" pitchFamily="34" charset="0"/>
                <a:cs typeface="Calibri" panose="020F0502020204030204" pitchFamily="34" charset="0"/>
              </a:rPr>
              <a:t>A</a:t>
            </a:r>
            <a:r>
              <a:rPr lang="en-US" sz="8800" dirty="0">
                <a:solidFill>
                  <a:schemeClr val="bg1"/>
                </a:solidFill>
                <a:effectLst/>
                <a:latin typeface="VAGRounded BT" panose="020F0702020204020204" pitchFamily="34" charset="0"/>
                <a:ea typeface="Calibri" panose="020F0502020204030204" pitchFamily="34" charset="0"/>
                <a:cs typeface="Calibri" panose="020F0502020204030204" pitchFamily="34" charset="0"/>
              </a:rPr>
              <a:t> glass a day keeps</a:t>
            </a:r>
          </a:p>
          <a:p>
            <a:pPr marL="0" marR="0">
              <a:lnSpc>
                <a:spcPct val="100000"/>
              </a:lnSpc>
              <a:spcBef>
                <a:spcPts val="0"/>
              </a:spcBef>
              <a:spcAft>
                <a:spcPts val="0"/>
              </a:spcAft>
            </a:pPr>
            <a:r>
              <a:rPr lang="en-US" sz="8800" dirty="0">
                <a:solidFill>
                  <a:schemeClr val="bg1"/>
                </a:solidFill>
                <a:latin typeface="VAGRounded BT" panose="020F0702020204020204" pitchFamily="34" charset="0"/>
                <a:ea typeface="Calibri" panose="020F0502020204030204" pitchFamily="34" charset="0"/>
                <a:cs typeface="Calibri" panose="020F0502020204030204" pitchFamily="34" charset="0"/>
              </a:rPr>
              <a:t>  </a:t>
            </a:r>
            <a:r>
              <a:rPr lang="en-US" sz="8800" dirty="0">
                <a:solidFill>
                  <a:schemeClr val="bg1"/>
                </a:solidFill>
                <a:effectLst/>
                <a:latin typeface="VAGRounded BT" panose="020F0702020204020204" pitchFamily="34" charset="0"/>
                <a:ea typeface="Calibri" panose="020F0502020204030204" pitchFamily="34" charset="0"/>
                <a:cs typeface="Calibri" panose="020F0502020204030204" pitchFamily="34" charset="0"/>
              </a:rPr>
              <a:t>th</a:t>
            </a:r>
            <a:r>
              <a:rPr lang="en-US" sz="8800" dirty="0">
                <a:solidFill>
                  <a:schemeClr val="bg1"/>
                </a:solidFill>
                <a:latin typeface="VAGRounded BT" panose="020F0702020204020204" pitchFamily="34" charset="0"/>
                <a:ea typeface="Calibri" panose="020F0502020204030204" pitchFamily="34" charset="0"/>
                <a:cs typeface="Calibri" panose="020F0502020204030204" pitchFamily="34" charset="0"/>
              </a:rPr>
              <a:t>e </a:t>
            </a:r>
            <a:r>
              <a:rPr lang="en-US" sz="8800" dirty="0">
                <a:solidFill>
                  <a:schemeClr val="bg1"/>
                </a:solidFill>
                <a:effectLst/>
                <a:latin typeface="VAGRounded BT" panose="020F0702020204020204" pitchFamily="34" charset="0"/>
                <a:ea typeface="Calibri" panose="020F0502020204030204" pitchFamily="34" charset="0"/>
                <a:cs typeface="Calibri" panose="020F0502020204030204" pitchFamily="34" charset="0"/>
              </a:rPr>
              <a:t>doctor away.</a:t>
            </a:r>
            <a:r>
              <a:rPr lang="en-CA" sz="8800" dirty="0">
                <a:solidFill>
                  <a:schemeClr val="bg1"/>
                </a:solidFill>
                <a:effectLst/>
                <a:latin typeface="VAGRounded BT" panose="020F0702020204020204" pitchFamily="34" charset="0"/>
                <a:ea typeface="Calibri" panose="020F0502020204030204" pitchFamily="34" charset="0"/>
                <a:cs typeface="Calibri" panose="020F0502020204030204" pitchFamily="34" charset="0"/>
              </a:rPr>
              <a:t>”</a:t>
            </a:r>
            <a:endParaRPr lang="en-CA" sz="8800" dirty="0">
              <a:solidFill>
                <a:schemeClr val="bg1"/>
              </a:solidFill>
              <a:effectLst/>
              <a:latin typeface="VAGRounded BT" panose="020F0702020204020204" pitchFamily="34" charset="0"/>
              <a:ea typeface="Calibri" panose="020F0502020204030204" pitchFamily="34" charset="0"/>
              <a:cs typeface="Times New Roman" panose="02020603050405020304" pitchFamily="18" charset="0"/>
            </a:endParaRPr>
          </a:p>
        </p:txBody>
      </p:sp>
      <p:pic>
        <p:nvPicPr>
          <p:cNvPr id="8198" name="Picture 6" descr="False Stamp Images – Browse 5,456 Stock Photos, Vectors, and ...">
            <a:extLst>
              <a:ext uri="{FF2B5EF4-FFF2-40B4-BE49-F238E27FC236}">
                <a16:creationId xmlns:a16="http://schemas.microsoft.com/office/drawing/2014/main" id="{D86F97A3-0A68-1091-B36D-9E3FE94508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954" y="4204335"/>
            <a:ext cx="8239548" cy="4467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412094"/>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A new scientific study concludes there is no safe level of drinking alcohol. …”…"/>
          <p:cNvSpPr txBox="1"/>
          <p:nvPr/>
        </p:nvSpPr>
        <p:spPr>
          <a:xfrm>
            <a:off x="282223" y="2783201"/>
            <a:ext cx="12437151" cy="50885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0" marR="457200">
              <a:lnSpc>
                <a:spcPct val="90000"/>
              </a:lnSpc>
              <a:tabLst/>
              <a:defRPr sz="2400">
                <a:solidFill>
                  <a:srgbClr val="FFFFFF"/>
                </a:solidFill>
                <a:latin typeface="New Century Schoolbook Roman"/>
                <a:ea typeface="New Century Schoolbook Roman"/>
                <a:cs typeface="New Century Schoolbook Roman"/>
                <a:sym typeface="New Century Schoolbook Roman"/>
              </a:defRPr>
            </a:pPr>
            <a:endParaRPr dirty="0"/>
          </a:p>
          <a:p>
            <a:pPr marL="0" marR="457200">
              <a:lnSpc>
                <a:spcPct val="90000"/>
              </a:lnSpc>
              <a:tabLst/>
              <a:defRPr sz="3400" spc="-102">
                <a:solidFill>
                  <a:srgbClr val="FFFFFF"/>
                </a:solidFill>
                <a:latin typeface="New Century Schoolbook Roman"/>
                <a:ea typeface="New Century Schoolbook Roman"/>
                <a:cs typeface="New Century Schoolbook Roman"/>
                <a:sym typeface="New Century Schoolbook Roman"/>
              </a:defRPr>
            </a:pPr>
            <a:r>
              <a:rPr sz="4800" dirty="0"/>
              <a:t>“The </a:t>
            </a:r>
            <a:r>
              <a:rPr sz="4800" dirty="0">
                <a:solidFill>
                  <a:srgbClr val="FFFB00"/>
                </a:solidFill>
              </a:rPr>
              <a:t>health risks</a:t>
            </a:r>
            <a:r>
              <a:rPr sz="4800" dirty="0"/>
              <a:t> associated with alcohol are </a:t>
            </a:r>
            <a:r>
              <a:rPr sz="4800" dirty="0">
                <a:solidFill>
                  <a:srgbClr val="FFFB00"/>
                </a:solidFill>
              </a:rPr>
              <a:t>massive</a:t>
            </a:r>
            <a:r>
              <a:rPr sz="4800" dirty="0"/>
              <a:t>… </a:t>
            </a:r>
            <a:r>
              <a:rPr sz="4800" dirty="0">
                <a:solidFill>
                  <a:srgbClr val="FFFF00"/>
                </a:solidFill>
              </a:rPr>
              <a:t>Zero alcohol consumption </a:t>
            </a:r>
            <a:r>
              <a:rPr sz="4800" dirty="0"/>
              <a:t>minimizes the overall risk of health loss. …</a:t>
            </a:r>
            <a:r>
              <a:rPr sz="4800" dirty="0">
                <a:solidFill>
                  <a:srgbClr val="FFFF00"/>
                </a:solidFill>
              </a:rPr>
              <a:t>The myth that one or two drinks a day are good for you is just that -- a myth</a:t>
            </a:r>
            <a:r>
              <a:rPr sz="4800" dirty="0"/>
              <a:t>. </a:t>
            </a:r>
            <a:r>
              <a:rPr lang="en-CA" sz="4800" dirty="0"/>
              <a:t>…</a:t>
            </a:r>
          </a:p>
          <a:p>
            <a:pPr marL="0" marR="457200">
              <a:lnSpc>
                <a:spcPct val="90000"/>
              </a:lnSpc>
              <a:tabLst/>
              <a:defRPr sz="3400" spc="-102">
                <a:solidFill>
                  <a:srgbClr val="FFFFFF"/>
                </a:solidFill>
                <a:latin typeface="New Century Schoolbook Roman"/>
                <a:ea typeface="New Century Schoolbook Roman"/>
                <a:cs typeface="New Century Schoolbook Roman"/>
                <a:sym typeface="New Century Schoolbook Roman"/>
              </a:defRPr>
            </a:pPr>
            <a:endParaRPr lang="en-US" sz="4800" dirty="0"/>
          </a:p>
          <a:p>
            <a:pPr marL="0" marR="457200">
              <a:lnSpc>
                <a:spcPct val="90000"/>
              </a:lnSpc>
              <a:tabLst/>
              <a:defRPr sz="3400" spc="-102">
                <a:solidFill>
                  <a:srgbClr val="FFFFFF"/>
                </a:solidFill>
                <a:latin typeface="New Century Schoolbook Roman"/>
                <a:ea typeface="New Century Schoolbook Roman"/>
                <a:cs typeface="New Century Schoolbook Roman"/>
                <a:sym typeface="New Century Schoolbook Roman"/>
              </a:defRPr>
            </a:pPr>
            <a:r>
              <a:rPr sz="4800" dirty="0"/>
              <a:t>This study </a:t>
            </a:r>
            <a:r>
              <a:rPr sz="4800" dirty="0">
                <a:solidFill>
                  <a:srgbClr val="FFFF00"/>
                </a:solidFill>
              </a:rPr>
              <a:t>shatters that myth</a:t>
            </a:r>
            <a:r>
              <a:rPr sz="4800" dirty="0"/>
              <a:t>.” </a:t>
            </a:r>
          </a:p>
        </p:txBody>
      </p:sp>
      <p:sp>
        <p:nvSpPr>
          <p:cNvPr id="207" name="August 24, 2018"/>
          <p:cNvSpPr txBox="1"/>
          <p:nvPr/>
        </p:nvSpPr>
        <p:spPr>
          <a:xfrm>
            <a:off x="930953" y="8663938"/>
            <a:ext cx="3498838" cy="63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0" marR="457200">
              <a:lnSpc>
                <a:spcPct val="100000"/>
              </a:lnSpc>
              <a:tabLst/>
              <a:defRPr sz="3500" b="1">
                <a:solidFill>
                  <a:srgbClr val="FFFFFF"/>
                </a:solidFill>
                <a:latin typeface="Helvetica"/>
                <a:ea typeface="Helvetica"/>
                <a:cs typeface="Helvetica"/>
                <a:sym typeface="Helvetica"/>
              </a:defRPr>
            </a:lvl1pPr>
          </a:lstStyle>
          <a:p>
            <a:r>
              <a:rPr dirty="0"/>
              <a:t>August 24, 2018</a:t>
            </a:r>
          </a:p>
        </p:txBody>
      </p:sp>
      <p:pic>
        <p:nvPicPr>
          <p:cNvPr id="2" name="Image" descr="Image">
            <a:extLst>
              <a:ext uri="{FF2B5EF4-FFF2-40B4-BE49-F238E27FC236}">
                <a16:creationId xmlns:a16="http://schemas.microsoft.com/office/drawing/2014/main" id="{406CF14E-5FCC-5BCD-9B1E-6E51442FBD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80372" y="0"/>
            <a:ext cx="7481748" cy="2579914"/>
          </a:xfrm>
          <a:prstGeom prst="rect">
            <a:avLst/>
          </a:prstGeom>
          <a:ln w="12700">
            <a:miter lim="400000"/>
          </a:ln>
        </p:spPr>
      </p:pic>
      <p:pic>
        <p:nvPicPr>
          <p:cNvPr id="6146" name="Picture 2" descr="2,200+ Refusing Drink Stock Photos, Pictures &amp; Royalty-Free Images - iStock  | Woman refusing drink">
            <a:extLst>
              <a:ext uri="{FF2B5EF4-FFF2-40B4-BE49-F238E27FC236}">
                <a16:creationId xmlns:a16="http://schemas.microsoft.com/office/drawing/2014/main" id="{431F61BF-8BEE-1869-841B-4151ABD79F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7744" y="5935437"/>
            <a:ext cx="5317055" cy="3814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010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05" name="Image" descr="Image"/>
          <p:cNvPicPr>
            <a:picLocks noChangeAspect="1"/>
          </p:cNvPicPr>
          <p:nvPr/>
        </p:nvPicPr>
        <p:blipFill rotWithShape="1">
          <a:blip r:embed="rId2" cstate="email">
            <a:extLst>
              <a:ext uri="{28A0092B-C50C-407E-A947-70E740481C1C}">
                <a14:useLocalDpi xmlns:a14="http://schemas.microsoft.com/office/drawing/2010/main"/>
              </a:ext>
            </a:extLst>
          </a:blip>
          <a:srcRect l="5423"/>
          <a:stretch/>
        </p:blipFill>
        <p:spPr>
          <a:xfrm>
            <a:off x="3086100" y="0"/>
            <a:ext cx="7076020" cy="2579914"/>
          </a:xfrm>
          <a:prstGeom prst="rect">
            <a:avLst/>
          </a:prstGeom>
          <a:ln w="12700">
            <a:miter lim="400000"/>
          </a:ln>
        </p:spPr>
      </p:pic>
      <p:sp>
        <p:nvSpPr>
          <p:cNvPr id="206" name="“A new scientific study concludes there is no safe level of drinking alcohol. …”…"/>
          <p:cNvSpPr txBox="1"/>
          <p:nvPr/>
        </p:nvSpPr>
        <p:spPr>
          <a:xfrm>
            <a:off x="127103" y="3515710"/>
            <a:ext cx="12437151" cy="5566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0" marR="457200">
              <a:lnSpc>
                <a:spcPct val="90000"/>
              </a:lnSpc>
              <a:spcBef>
                <a:spcPts val="500"/>
              </a:spcBef>
              <a:tabLst/>
              <a:defRPr sz="3400" spc="-102">
                <a:solidFill>
                  <a:srgbClr val="FFFFFF"/>
                </a:solidFill>
                <a:latin typeface="New Century Schoolbook Roman"/>
                <a:ea typeface="New Century Schoolbook Roman"/>
                <a:cs typeface="New Century Schoolbook Roman"/>
                <a:sym typeface="New Century Schoolbook Roman"/>
              </a:defRPr>
            </a:pPr>
            <a:r>
              <a:rPr sz="4400" dirty="0">
                <a:solidFill>
                  <a:schemeClr val="bg1"/>
                </a:solidFill>
                <a:latin typeface="VAGRounded BT" panose="020F0702020204020204" pitchFamily="34" charset="0"/>
              </a:rPr>
              <a:t>“A new scientific study concludes</a:t>
            </a:r>
            <a:r>
              <a:rPr lang="en-CA" sz="4400" dirty="0">
                <a:solidFill>
                  <a:schemeClr val="bg1"/>
                </a:solidFill>
                <a:latin typeface="VAGRounded BT" panose="020F0702020204020204" pitchFamily="34" charset="0"/>
              </a:rPr>
              <a:t> </a:t>
            </a:r>
            <a:r>
              <a:rPr sz="4400" dirty="0">
                <a:solidFill>
                  <a:schemeClr val="bg1"/>
                </a:solidFill>
                <a:latin typeface="VAGRounded BT" panose="020F0702020204020204" pitchFamily="34" charset="0"/>
              </a:rPr>
              <a:t>there</a:t>
            </a:r>
            <a:endParaRPr lang="en-CA" sz="4400" dirty="0">
              <a:solidFill>
                <a:schemeClr val="bg1"/>
              </a:solidFill>
              <a:latin typeface="VAGRounded BT" panose="020F0702020204020204" pitchFamily="34" charset="0"/>
            </a:endParaRPr>
          </a:p>
          <a:p>
            <a:pPr marL="0" marR="457200">
              <a:lnSpc>
                <a:spcPct val="90000"/>
              </a:lnSpc>
              <a:spcBef>
                <a:spcPts val="500"/>
              </a:spcBef>
              <a:tabLst/>
              <a:defRPr sz="3400" spc="-102">
                <a:solidFill>
                  <a:srgbClr val="FFFFFF"/>
                </a:solidFill>
                <a:latin typeface="New Century Schoolbook Roman"/>
                <a:ea typeface="New Century Schoolbook Roman"/>
                <a:cs typeface="New Century Schoolbook Roman"/>
                <a:sym typeface="New Century Schoolbook Roman"/>
              </a:defRPr>
            </a:pPr>
            <a:r>
              <a:rPr lang="en-CA" sz="4400" dirty="0">
                <a:solidFill>
                  <a:schemeClr val="bg1"/>
                </a:solidFill>
                <a:latin typeface="VAGRounded BT" panose="020F0702020204020204" pitchFamily="34" charset="0"/>
              </a:rPr>
              <a:t>  </a:t>
            </a:r>
            <a:r>
              <a:rPr sz="4400" dirty="0">
                <a:solidFill>
                  <a:schemeClr val="bg1"/>
                </a:solidFill>
                <a:latin typeface="VAGRounded BT" panose="020F0702020204020204" pitchFamily="34" charset="0"/>
              </a:rPr>
              <a:t>is </a:t>
            </a:r>
            <a:r>
              <a:rPr sz="4400" dirty="0">
                <a:solidFill>
                  <a:srgbClr val="FF0000"/>
                </a:solidFill>
                <a:latin typeface="VAGRounded BT" panose="020F0702020204020204" pitchFamily="34" charset="0"/>
              </a:rPr>
              <a:t>no safe level of drinking alcohol</a:t>
            </a:r>
            <a:r>
              <a:rPr sz="4400" dirty="0">
                <a:solidFill>
                  <a:schemeClr val="bg1"/>
                </a:solidFill>
                <a:latin typeface="VAGRounded BT" panose="020F0702020204020204" pitchFamily="34" charset="0"/>
              </a:rPr>
              <a:t>.”</a:t>
            </a:r>
          </a:p>
          <a:p>
            <a:pPr marL="0" marR="457200">
              <a:lnSpc>
                <a:spcPct val="90000"/>
              </a:lnSpc>
              <a:spcBef>
                <a:spcPts val="500"/>
              </a:spcBef>
              <a:tabLst/>
              <a:defRPr sz="2400" spc="-72">
                <a:solidFill>
                  <a:srgbClr val="FFFFFF"/>
                </a:solidFill>
                <a:latin typeface="New Century Schoolbook Roman"/>
                <a:ea typeface="New Century Schoolbook Roman"/>
                <a:cs typeface="New Century Schoolbook Roman"/>
                <a:sym typeface="New Century Schoolbook Roman"/>
              </a:defRPr>
            </a:pPr>
            <a:endParaRPr lang="en-CA" sz="4400" dirty="0">
              <a:solidFill>
                <a:schemeClr val="bg1"/>
              </a:solidFill>
              <a:latin typeface="VAGRounded BT" panose="020F0702020204020204" pitchFamily="34" charset="0"/>
            </a:endParaRPr>
          </a:p>
          <a:p>
            <a:pPr marL="0" marR="457200">
              <a:lnSpc>
                <a:spcPct val="90000"/>
              </a:lnSpc>
              <a:spcBef>
                <a:spcPts val="500"/>
              </a:spcBef>
              <a:tabLst/>
              <a:defRPr sz="2400" spc="-72">
                <a:solidFill>
                  <a:srgbClr val="FFFFFF"/>
                </a:solidFill>
                <a:latin typeface="New Century Schoolbook Roman"/>
                <a:ea typeface="New Century Schoolbook Roman"/>
                <a:cs typeface="New Century Schoolbook Roman"/>
                <a:sym typeface="New Century Schoolbook Roman"/>
              </a:defRPr>
            </a:pPr>
            <a:endParaRPr sz="4400" dirty="0">
              <a:solidFill>
                <a:schemeClr val="bg1"/>
              </a:solidFill>
              <a:latin typeface="VAGRounded BT" panose="020F0702020204020204" pitchFamily="34" charset="0"/>
            </a:endParaRPr>
          </a:p>
          <a:p>
            <a:pPr marL="0" marR="457200">
              <a:lnSpc>
                <a:spcPct val="90000"/>
              </a:lnSpc>
              <a:spcBef>
                <a:spcPts val="500"/>
              </a:spcBef>
              <a:tabLst/>
              <a:defRPr sz="3400" spc="-102">
                <a:solidFill>
                  <a:srgbClr val="FFFFFF"/>
                </a:solidFill>
                <a:latin typeface="New Century Schoolbook Roman"/>
                <a:ea typeface="New Century Schoolbook Roman"/>
                <a:cs typeface="New Century Schoolbook Roman"/>
                <a:sym typeface="New Century Schoolbook Roman"/>
              </a:defRPr>
            </a:pPr>
            <a:r>
              <a:rPr sz="4400" dirty="0">
                <a:solidFill>
                  <a:schemeClr val="bg1"/>
                </a:solidFill>
                <a:latin typeface="VAGRounded BT" panose="020F0702020204020204" pitchFamily="34" charset="0"/>
              </a:rPr>
              <a:t>“The study, published today in the international medical journal </a:t>
            </a:r>
            <a:r>
              <a:rPr sz="4400" i="1" dirty="0">
                <a:solidFill>
                  <a:schemeClr val="bg1"/>
                </a:solidFill>
                <a:latin typeface="VAGRounded BT" panose="020F0702020204020204" pitchFamily="34" charset="0"/>
              </a:rPr>
              <a:t>The Lancet</a:t>
            </a:r>
            <a:r>
              <a:rPr sz="4400" dirty="0">
                <a:solidFill>
                  <a:schemeClr val="bg1"/>
                </a:solidFill>
                <a:latin typeface="VAGRounded BT" panose="020F0702020204020204" pitchFamily="34" charset="0"/>
              </a:rPr>
              <a:t>, shows that in 2016, nearly </a:t>
            </a:r>
            <a:r>
              <a:rPr sz="4400" dirty="0">
                <a:solidFill>
                  <a:srgbClr val="FF0000"/>
                </a:solidFill>
                <a:latin typeface="VAGRounded BT" panose="020F0702020204020204" pitchFamily="34" charset="0"/>
              </a:rPr>
              <a:t>3 million deaths </a:t>
            </a:r>
            <a:r>
              <a:rPr sz="4400" dirty="0">
                <a:solidFill>
                  <a:schemeClr val="bg1"/>
                </a:solidFill>
                <a:latin typeface="VAGRounded BT" panose="020F0702020204020204" pitchFamily="34" charset="0"/>
              </a:rPr>
              <a:t>globally were attributed to alcohol use…”</a:t>
            </a:r>
          </a:p>
          <a:p>
            <a:pPr marL="0" marR="457200">
              <a:lnSpc>
                <a:spcPct val="90000"/>
              </a:lnSpc>
              <a:tabLst/>
              <a:defRPr sz="2400" b="1" spc="-72">
                <a:solidFill>
                  <a:srgbClr val="FFFFFF"/>
                </a:solidFill>
                <a:latin typeface="New Century Schoolbook Roman"/>
                <a:ea typeface="New Century Schoolbook Roman"/>
                <a:cs typeface="New Century Schoolbook Roman"/>
                <a:sym typeface="New Century Schoolbook Roman"/>
              </a:defRPr>
            </a:pPr>
            <a:endParaRPr dirty="0"/>
          </a:p>
        </p:txBody>
      </p:sp>
      <p:sp>
        <p:nvSpPr>
          <p:cNvPr id="207" name="August 24, 2018"/>
          <p:cNvSpPr txBox="1"/>
          <p:nvPr/>
        </p:nvSpPr>
        <p:spPr>
          <a:xfrm>
            <a:off x="5036806" y="8981439"/>
            <a:ext cx="3498838" cy="63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0" marR="457200">
              <a:lnSpc>
                <a:spcPct val="100000"/>
              </a:lnSpc>
              <a:tabLst/>
              <a:defRPr sz="3500" b="1">
                <a:solidFill>
                  <a:srgbClr val="FFFFFF"/>
                </a:solidFill>
                <a:latin typeface="Helvetica"/>
                <a:ea typeface="Helvetica"/>
                <a:cs typeface="Helvetica"/>
                <a:sym typeface="Helvetica"/>
              </a:defRPr>
            </a:lvl1pPr>
          </a:lstStyle>
          <a:p>
            <a:r>
              <a:t>August 24, 2018</a:t>
            </a:r>
          </a:p>
        </p:txBody>
      </p:sp>
      <p:pic>
        <p:nvPicPr>
          <p:cNvPr id="5122" name="Picture 2" descr="Just Say No To Goals - Manage By Walking Around">
            <a:extLst>
              <a:ext uri="{FF2B5EF4-FFF2-40B4-BE49-F238E27FC236}">
                <a16:creationId xmlns:a16="http://schemas.microsoft.com/office/drawing/2014/main" id="{436F1F0B-01F3-EA1B-D5BA-F2FBA03D56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9921" y="2904563"/>
            <a:ext cx="3184879" cy="3227725"/>
          </a:xfrm>
          <a:prstGeom prst="rect">
            <a:avLst/>
          </a:prstGeom>
          <a:noFill/>
          <a:extLst>
            <a:ext uri="{909E8E84-426E-40DD-AFC4-6F175D3DCCD1}">
              <a14:hiddenFill xmlns:a14="http://schemas.microsoft.com/office/drawing/2010/main">
                <a:solidFill>
                  <a:srgbClr val="FFFFFF"/>
                </a:solidFill>
              </a14:hiddenFill>
            </a:ext>
          </a:extLst>
        </p:spPr>
      </p:pic>
      <p:sp>
        <p:nvSpPr>
          <p:cNvPr id="2" name="August 24, 2018">
            <a:extLst>
              <a:ext uri="{FF2B5EF4-FFF2-40B4-BE49-F238E27FC236}">
                <a16:creationId xmlns:a16="http://schemas.microsoft.com/office/drawing/2014/main" id="{4A4A734A-EB7B-CFA5-A551-3DAC502738A5}"/>
              </a:ext>
            </a:extLst>
          </p:cNvPr>
          <p:cNvSpPr txBox="1"/>
          <p:nvPr/>
        </p:nvSpPr>
        <p:spPr>
          <a:xfrm>
            <a:off x="8810357" y="8881331"/>
            <a:ext cx="3985065" cy="64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0" marR="457200">
              <a:lnSpc>
                <a:spcPct val="100000"/>
              </a:lnSpc>
              <a:tabLst/>
              <a:defRPr sz="3500" b="1">
                <a:solidFill>
                  <a:srgbClr val="FFFFFF"/>
                </a:solidFill>
                <a:latin typeface="Helvetica"/>
                <a:ea typeface="Helvetica"/>
                <a:cs typeface="Helvetica"/>
                <a:sym typeface="Helvetica"/>
              </a:defRPr>
            </a:lvl1pPr>
          </a:lstStyle>
          <a:p>
            <a:r>
              <a:rPr dirty="0">
                <a:solidFill>
                  <a:srgbClr val="000000"/>
                </a:solidFill>
              </a:rPr>
              <a:t>August 24, 2018</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A new scientific study concludes there is no safe level of drinking alcohol. …”…"/>
          <p:cNvSpPr txBox="1"/>
          <p:nvPr/>
        </p:nvSpPr>
        <p:spPr>
          <a:xfrm>
            <a:off x="127103" y="2884085"/>
            <a:ext cx="10943670" cy="47561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0" marR="457200">
              <a:lnSpc>
                <a:spcPct val="90000"/>
              </a:lnSpc>
              <a:tabLst/>
              <a:defRPr sz="2400" b="1" spc="-72">
                <a:solidFill>
                  <a:srgbClr val="FFFFFF"/>
                </a:solidFill>
                <a:latin typeface="New Century Schoolbook Roman"/>
                <a:ea typeface="New Century Schoolbook Roman"/>
                <a:cs typeface="New Century Schoolbook Roman"/>
                <a:sym typeface="New Century Schoolbook Roman"/>
              </a:defRPr>
            </a:pPr>
            <a:endParaRPr dirty="0"/>
          </a:p>
          <a:p>
            <a:pPr marL="0" marR="457200">
              <a:lnSpc>
                <a:spcPct val="90000"/>
              </a:lnSpc>
              <a:tabLst/>
              <a:defRPr sz="3400">
                <a:solidFill>
                  <a:srgbClr val="FFFFFF"/>
                </a:solidFill>
                <a:latin typeface="New Century Schoolbook Roman"/>
                <a:ea typeface="New Century Schoolbook Roman"/>
                <a:cs typeface="New Century Schoolbook Roman"/>
                <a:sym typeface="New Century Schoolbook Roman"/>
              </a:defRPr>
            </a:pPr>
            <a:r>
              <a:rPr sz="4800" dirty="0"/>
              <a:t>“With the </a:t>
            </a:r>
            <a:r>
              <a:rPr sz="4800" dirty="0">
                <a:solidFill>
                  <a:srgbClr val="FFFB00"/>
                </a:solidFill>
              </a:rPr>
              <a:t>largest collected evidence base to date</a:t>
            </a:r>
            <a:r>
              <a:rPr sz="4800" dirty="0"/>
              <a:t>…</a:t>
            </a:r>
            <a:r>
              <a:rPr lang="en-US" sz="4800" dirty="0"/>
              <a:t> </a:t>
            </a:r>
            <a:r>
              <a:rPr sz="4800" dirty="0"/>
              <a:t>(more than 40 nations contributed to the study) we now understand that alcohol is one of the </a:t>
            </a:r>
            <a:r>
              <a:rPr sz="4800" dirty="0">
                <a:solidFill>
                  <a:srgbClr val="FFFB00"/>
                </a:solidFill>
              </a:rPr>
              <a:t>major causes of death in the world today</a:t>
            </a:r>
            <a:r>
              <a:rPr sz="4800" dirty="0"/>
              <a:t>," said </a:t>
            </a:r>
            <a:r>
              <a:rPr sz="4800" i="1" dirty="0"/>
              <a:t>Lancet</a:t>
            </a:r>
            <a:r>
              <a:rPr sz="4800" dirty="0"/>
              <a:t> Editor…”  </a:t>
            </a:r>
          </a:p>
          <a:p>
            <a:pPr marL="0" marR="457200">
              <a:lnSpc>
                <a:spcPct val="90000"/>
              </a:lnSpc>
              <a:tabLst/>
              <a:defRPr sz="2400">
                <a:solidFill>
                  <a:srgbClr val="FFFFFF"/>
                </a:solidFill>
                <a:latin typeface="New Century Schoolbook Roman"/>
                <a:ea typeface="New Century Schoolbook Roman"/>
                <a:cs typeface="New Century Schoolbook Roman"/>
                <a:sym typeface="New Century Schoolbook Roman"/>
              </a:defRPr>
            </a:pPr>
            <a:endParaRPr dirty="0"/>
          </a:p>
        </p:txBody>
      </p:sp>
      <p:sp>
        <p:nvSpPr>
          <p:cNvPr id="207" name="August 24, 2018"/>
          <p:cNvSpPr txBox="1"/>
          <p:nvPr/>
        </p:nvSpPr>
        <p:spPr>
          <a:xfrm>
            <a:off x="5036806" y="8981439"/>
            <a:ext cx="3498838"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L="0" marR="457200">
              <a:lnSpc>
                <a:spcPct val="100000"/>
              </a:lnSpc>
              <a:tabLst/>
              <a:defRPr sz="3500" b="1">
                <a:solidFill>
                  <a:srgbClr val="FFFFFF"/>
                </a:solidFill>
                <a:latin typeface="Helvetica"/>
                <a:ea typeface="Helvetica"/>
                <a:cs typeface="Helvetica"/>
                <a:sym typeface="Helvetica"/>
              </a:defRPr>
            </a:lvl1pPr>
          </a:lstStyle>
          <a:p>
            <a:r>
              <a:t>August 24, 2018</a:t>
            </a:r>
          </a:p>
        </p:txBody>
      </p:sp>
      <p:pic>
        <p:nvPicPr>
          <p:cNvPr id="2" name="Image" descr="Image">
            <a:extLst>
              <a:ext uri="{FF2B5EF4-FFF2-40B4-BE49-F238E27FC236}">
                <a16:creationId xmlns:a16="http://schemas.microsoft.com/office/drawing/2014/main" id="{4A651432-35F8-9A10-36CA-42175D53AF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64395" y="0"/>
            <a:ext cx="7481748" cy="2579914"/>
          </a:xfrm>
          <a:prstGeom prst="rect">
            <a:avLst/>
          </a:prstGeom>
          <a:ln w="12700">
            <a:miter lim="400000"/>
          </a:ln>
        </p:spPr>
      </p:pic>
      <p:pic>
        <p:nvPicPr>
          <p:cNvPr id="3" name="Picture 4" descr="  A computer rendering of a liver with cirrhosis">
            <a:extLst>
              <a:ext uri="{FF2B5EF4-FFF2-40B4-BE49-F238E27FC236}">
                <a16:creationId xmlns:a16="http://schemas.microsoft.com/office/drawing/2014/main" id="{6EE3B0CF-4D08-9280-18DF-34A12CEE4F0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042" t="4000" r="14458" b="4445"/>
          <a:stretch/>
        </p:blipFill>
        <p:spPr bwMode="auto">
          <a:xfrm>
            <a:off x="9341048" y="4090307"/>
            <a:ext cx="3344106" cy="2343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FF4579C-2A91-887A-E087-D85EEB741E4A}"/>
              </a:ext>
            </a:extLst>
          </p:cNvPr>
          <p:cNvSpPr txBox="1"/>
          <p:nvPr/>
        </p:nvSpPr>
        <p:spPr>
          <a:xfrm>
            <a:off x="9491985" y="5789691"/>
            <a:ext cx="3512815" cy="6437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CA" b="0" dirty="0">
                <a:solidFill>
                  <a:srgbClr val="FFFFFF"/>
                </a:solidFill>
                <a:effectLst/>
                <a:latin typeface="VAGRounded BT" panose="020F0702020204020204" pitchFamily="34" charset="0"/>
              </a:rPr>
              <a:t>Liver Cirrhosis </a:t>
            </a:r>
          </a:p>
        </p:txBody>
      </p:sp>
      <p:pic>
        <p:nvPicPr>
          <p:cNvPr id="5" name="Picture 2" descr="Empty Gravestone Vector Stock Illustration - Download Image Now - Tombstone,  Blank, Empty - iStock">
            <a:extLst>
              <a:ext uri="{FF2B5EF4-FFF2-40B4-BE49-F238E27FC236}">
                <a16:creationId xmlns:a16="http://schemas.microsoft.com/office/drawing/2014/main" id="{A07EBEE2-66D6-447C-7EF8-84784DD002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427" t="18843" r="15834" b="7637"/>
          <a:stretch/>
        </p:blipFill>
        <p:spPr bwMode="auto">
          <a:xfrm>
            <a:off x="1657345" y="57150"/>
            <a:ext cx="2242861" cy="31323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erson helping a person to hit a car&#10;&#10;Description automatically generated">
            <a:extLst>
              <a:ext uri="{FF2B5EF4-FFF2-40B4-BE49-F238E27FC236}">
                <a16:creationId xmlns:a16="http://schemas.microsoft.com/office/drawing/2014/main" id="{1AC1E793-19E6-48D4-0C7D-60D923DD64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3" y="7320966"/>
            <a:ext cx="4200797" cy="2428279"/>
          </a:xfrm>
          <a:prstGeom prst="rect">
            <a:avLst/>
          </a:prstGeom>
        </p:spPr>
      </p:pic>
    </p:spTree>
    <p:extLst>
      <p:ext uri="{BB962C8B-B14F-4D97-AF65-F5344CB8AC3E}">
        <p14:creationId xmlns:p14="http://schemas.microsoft.com/office/powerpoint/2010/main" val="3228802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B4A24B-83BD-5DDD-B4AC-CDF7DD180CD6}"/>
              </a:ext>
            </a:extLst>
          </p:cNvPr>
          <p:cNvSpPr txBox="1"/>
          <p:nvPr/>
        </p:nvSpPr>
        <p:spPr>
          <a:xfrm>
            <a:off x="142874" y="2015706"/>
            <a:ext cx="12626069" cy="55707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0000"/>
              </a:lnSpc>
              <a:spcBef>
                <a:spcPts val="0"/>
              </a:spcBef>
              <a:spcAft>
                <a:spcPts val="0"/>
              </a:spcAft>
            </a:pPr>
            <a:r>
              <a:rPr lang="en-CA" sz="40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Canada’s Guidance on Alcohol and Health: 2023</a:t>
            </a:r>
            <a:endParaRPr lang="en-CA" sz="4000" dirty="0">
              <a:solidFill>
                <a:srgbClr val="FFFFFF"/>
              </a:solidFill>
              <a:effectLst/>
              <a:latin typeface="VAGRounded BT" panose="020F070202020402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CA" sz="20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 </a:t>
            </a:r>
          </a:p>
          <a:p>
            <a:pPr marL="0" marR="0">
              <a:lnSpc>
                <a:spcPct val="100000"/>
              </a:lnSpc>
              <a:spcBef>
                <a:spcPts val="0"/>
              </a:spcBef>
              <a:spcAft>
                <a:spcPts val="0"/>
              </a:spcAft>
            </a:pPr>
            <a:r>
              <a:rPr lang="en-CA" sz="44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a:t>
            </a:r>
            <a:r>
              <a:rPr lang="en-CA" sz="4400" dirty="0">
                <a:solidFill>
                  <a:srgbClr val="FFFFFF"/>
                </a:solidFill>
                <a:effectLst/>
                <a:latin typeface="VAGRounded BT" panose="020F0702020204020204" pitchFamily="34" charset="0"/>
                <a:ea typeface="Calibri" panose="020F0502020204030204" pitchFamily="34" charset="0"/>
                <a:cs typeface="Times New Roman" panose="02020603050405020304" pitchFamily="18" charset="0"/>
              </a:rPr>
              <a:t>For your health, </a:t>
            </a:r>
            <a:r>
              <a:rPr lang="en-CA" sz="4400" dirty="0">
                <a:solidFill>
                  <a:srgbClr val="FFFF00"/>
                </a:solidFill>
                <a:effectLst/>
                <a:latin typeface="VAGRounded BT" panose="020F0702020204020204" pitchFamily="34" charset="0"/>
                <a:ea typeface="Calibri" panose="020F0502020204030204" pitchFamily="34" charset="0"/>
                <a:cs typeface="Times New Roman" panose="02020603050405020304" pitchFamily="18" charset="0"/>
              </a:rPr>
              <a:t>less alcohol is better</a:t>
            </a:r>
            <a:r>
              <a:rPr lang="en-CA" sz="4400" dirty="0">
                <a:solidFill>
                  <a:srgbClr val="FFFFFF"/>
                </a:solidFill>
                <a:effectLst/>
                <a:latin typeface="VAGRounded BT" panose="020F0702020204020204" pitchFamily="34" charset="0"/>
                <a:ea typeface="Calibri" panose="020F0502020204030204" pitchFamily="34" charset="0"/>
                <a:cs typeface="Times New Roman" panose="02020603050405020304" pitchFamily="18" charset="0"/>
              </a:rPr>
              <a:t>.”</a:t>
            </a:r>
          </a:p>
          <a:p>
            <a:pPr marL="0" marR="0">
              <a:lnSpc>
                <a:spcPct val="100000"/>
              </a:lnSpc>
              <a:spcBef>
                <a:spcPts val="0"/>
              </a:spcBef>
              <a:spcAft>
                <a:spcPts val="0"/>
              </a:spcAft>
            </a:pPr>
            <a:r>
              <a:rPr lang="en-CA" sz="44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a:t>
            </a:r>
            <a:r>
              <a:rPr lang="en-CA" sz="4400" dirty="0">
                <a:solidFill>
                  <a:srgbClr val="FFFF00"/>
                </a:solidFill>
                <a:effectLst/>
                <a:latin typeface="VAGRounded BT" panose="020F0702020204020204" pitchFamily="34" charset="0"/>
                <a:ea typeface="Calibri" panose="020F0502020204030204" pitchFamily="34" charset="0"/>
                <a:cs typeface="Calibri" panose="020F0502020204030204" pitchFamily="34" charset="0"/>
              </a:rPr>
              <a:t>0 drinks per week </a:t>
            </a:r>
            <a:r>
              <a:rPr lang="en-CA" sz="44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 Not drinking has </a:t>
            </a:r>
            <a:r>
              <a:rPr lang="en-CA" sz="4400" dirty="0">
                <a:solidFill>
                  <a:srgbClr val="FFFF00"/>
                </a:solidFill>
                <a:effectLst/>
                <a:latin typeface="VAGRounded BT" panose="020F0702020204020204" pitchFamily="34" charset="0"/>
                <a:ea typeface="Calibri" panose="020F0502020204030204" pitchFamily="34" charset="0"/>
                <a:cs typeface="Calibri" panose="020F0502020204030204" pitchFamily="34" charset="0"/>
              </a:rPr>
              <a:t>benefits</a:t>
            </a:r>
            <a:r>
              <a:rPr lang="en-CA" sz="44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 such as </a:t>
            </a:r>
            <a:r>
              <a:rPr lang="en-CA" sz="4400" dirty="0">
                <a:solidFill>
                  <a:srgbClr val="FFFF00"/>
                </a:solidFill>
                <a:effectLst/>
                <a:latin typeface="VAGRounded BT" panose="020F0702020204020204" pitchFamily="34" charset="0"/>
                <a:ea typeface="Calibri" panose="020F0502020204030204" pitchFamily="34" charset="0"/>
                <a:cs typeface="Calibri" panose="020F0502020204030204" pitchFamily="34" charset="0"/>
              </a:rPr>
              <a:t>better health</a:t>
            </a:r>
            <a:r>
              <a:rPr lang="en-CA" sz="44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 and </a:t>
            </a:r>
            <a:r>
              <a:rPr lang="en-CA" sz="4400" dirty="0">
                <a:solidFill>
                  <a:srgbClr val="FFFF00"/>
                </a:solidFill>
                <a:effectLst/>
                <a:latin typeface="VAGRounded BT" panose="020F0702020204020204" pitchFamily="34" charset="0"/>
                <a:ea typeface="Calibri" panose="020F0502020204030204" pitchFamily="34" charset="0"/>
                <a:cs typeface="Calibri" panose="020F0502020204030204" pitchFamily="34" charset="0"/>
              </a:rPr>
              <a:t>better sleep</a:t>
            </a:r>
            <a:r>
              <a:rPr lang="en-CA" sz="4400" dirty="0">
                <a:solidFill>
                  <a:srgbClr val="FFFFFF"/>
                </a:solidFill>
                <a:effectLst/>
                <a:latin typeface="VAGRounded BT" panose="020F0702020204020204" pitchFamily="34" charset="0"/>
                <a:ea typeface="Calibri" panose="020F0502020204030204" pitchFamily="34" charset="0"/>
                <a:cs typeface="Calibri" panose="020F0502020204030204" pitchFamily="34" charset="0"/>
              </a:rPr>
              <a:t>.”</a:t>
            </a:r>
            <a:endParaRPr lang="en-CA" sz="4400" dirty="0">
              <a:solidFill>
                <a:srgbClr val="FFFFFF"/>
              </a:solidFill>
              <a:effectLst/>
              <a:latin typeface="VAGRounded BT" panose="020F0702020204020204" pitchFamily="34" charset="0"/>
              <a:ea typeface="Calibri" panose="020F0502020204030204" pitchFamily="34" charset="0"/>
              <a:cs typeface="Times New Roman" panose="02020603050405020304" pitchFamily="18" charset="0"/>
            </a:endParaRPr>
          </a:p>
          <a:p>
            <a:pPr marL="0">
              <a:lnSpc>
                <a:spcPct val="100000"/>
              </a:lnSpc>
            </a:pPr>
            <a:endParaRPr lang="en-CA" sz="2400" dirty="0">
              <a:solidFill>
                <a:srgbClr val="FFFFFF"/>
              </a:solidFill>
              <a:latin typeface="VAGRounded BT" panose="020F0702020204020204" pitchFamily="34" charset="0"/>
              <a:ea typeface="Calibri" panose="020F0502020204030204" pitchFamily="34" charset="0"/>
              <a:cs typeface="Calibri" panose="020F0502020204030204" pitchFamily="34" charset="0"/>
            </a:endParaRPr>
          </a:p>
          <a:p>
            <a:pPr marL="0">
              <a:lnSpc>
                <a:spcPct val="100000"/>
              </a:lnSpc>
            </a:pPr>
            <a:endParaRPr lang="en-CA" sz="3200" dirty="0">
              <a:solidFill>
                <a:srgbClr val="FFFFFF"/>
              </a:solidFill>
              <a:latin typeface="VAGRounded BT" panose="020F0702020204020204" pitchFamily="34" charset="0"/>
              <a:ea typeface="Calibri" panose="020F0502020204030204" pitchFamily="34" charset="0"/>
              <a:cs typeface="Calibri" panose="020F0502020204030204" pitchFamily="34" charset="0"/>
            </a:endParaRPr>
          </a:p>
          <a:p>
            <a:pPr marL="0">
              <a:lnSpc>
                <a:spcPct val="100000"/>
              </a:lnSpc>
            </a:pPr>
            <a:endParaRPr lang="en-CA" sz="3200" dirty="0">
              <a:solidFill>
                <a:srgbClr val="FFFFFF"/>
              </a:solidFill>
              <a:latin typeface="VAGRounded BT" panose="020F0702020204020204" pitchFamily="34" charset="0"/>
              <a:ea typeface="Calibri" panose="020F0502020204030204" pitchFamily="34" charset="0"/>
              <a:cs typeface="Calibri" panose="020F0502020204030204" pitchFamily="34" charset="0"/>
            </a:endParaRPr>
          </a:p>
          <a:p>
            <a:pPr marL="0">
              <a:lnSpc>
                <a:spcPct val="100000"/>
              </a:lnSpc>
            </a:pPr>
            <a:r>
              <a:rPr lang="en-CA" sz="3200" dirty="0">
                <a:solidFill>
                  <a:srgbClr val="FFFFFF"/>
                </a:solidFill>
                <a:latin typeface="VAGRounded BT" panose="020F0702020204020204" pitchFamily="34" charset="0"/>
                <a:ea typeface="Calibri" panose="020F0502020204030204" pitchFamily="34" charset="0"/>
                <a:cs typeface="Calibri" panose="020F0502020204030204" pitchFamily="34" charset="0"/>
              </a:rPr>
              <a:t>Publication date: 2023</a:t>
            </a:r>
            <a:endParaRPr lang="en-CA" sz="3200" dirty="0">
              <a:solidFill>
                <a:srgbClr val="FFFFFF"/>
              </a:solidFill>
              <a:latin typeface="VAGRounded BT" panose="020F0702020204020204" pitchFamily="34" charset="0"/>
              <a:ea typeface="Calibri" panose="020F0502020204030204" pitchFamily="34" charset="0"/>
              <a:cs typeface="Times New Roman" panose="02020603050405020304" pitchFamily="18" charset="0"/>
            </a:endParaRPr>
          </a:p>
        </p:txBody>
      </p:sp>
      <p:pic>
        <p:nvPicPr>
          <p:cNvPr id="8194" name="Picture 2" descr="Canadian Centre on Substance Use and Addiction">
            <a:extLst>
              <a:ext uri="{FF2B5EF4-FFF2-40B4-BE49-F238E27FC236}">
                <a16:creationId xmlns:a16="http://schemas.microsoft.com/office/drawing/2014/main" id="{4F847D28-316F-AC99-80D6-6656A37BAB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547" b="13783"/>
          <a:stretch/>
        </p:blipFill>
        <p:spPr bwMode="auto">
          <a:xfrm>
            <a:off x="0" y="0"/>
            <a:ext cx="8457438" cy="20002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Premium Photo | Young man refusing to drink beer showing rejection sign to  bottle of beer no alcohol">
            <a:extLst>
              <a:ext uri="{FF2B5EF4-FFF2-40B4-BE49-F238E27FC236}">
                <a16:creationId xmlns:a16="http://schemas.microsoft.com/office/drawing/2014/main" id="{643E8E5D-528F-BE0A-ED1D-F582A61D09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5630" y="5033236"/>
            <a:ext cx="7146470" cy="4760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907753"/>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6BA0E5-DE31-8C03-0A61-45B8B8BBA0A2}"/>
              </a:ext>
            </a:extLst>
          </p:cNvPr>
          <p:cNvSpPr txBox="1"/>
          <p:nvPr/>
        </p:nvSpPr>
        <p:spPr>
          <a:xfrm>
            <a:off x="233249" y="-62781"/>
            <a:ext cx="12685259" cy="13911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15000"/>
              </a:lnSpc>
              <a:spcBef>
                <a:spcPts val="0"/>
              </a:spcBef>
              <a:spcAft>
                <a:spcPts val="0"/>
              </a:spcAft>
            </a:pPr>
            <a:r>
              <a:rPr lang="en-CA" sz="8000" dirty="0">
                <a:solidFill>
                  <a:srgbClr val="FFFF00"/>
                </a:solidFill>
                <a:latin typeface="VAGRounded BT" panose="020F0702020204020204" pitchFamily="34" charset="0"/>
                <a:ea typeface="Calibri" panose="020F0502020204030204" pitchFamily="34" charset="0"/>
              </a:rPr>
              <a:t>Irony</a:t>
            </a:r>
            <a:endParaRPr lang="en-CA" sz="11500" dirty="0">
              <a:solidFill>
                <a:srgbClr val="FFFF00"/>
              </a:solidFill>
              <a:latin typeface="VAGRounded BT" panose="020F0702020204020204" pitchFamily="34" charset="0"/>
              <a:ea typeface="Calibri" panose="020F0502020204030204" pitchFamily="34" charset="0"/>
            </a:endParaRPr>
          </a:p>
        </p:txBody>
      </p:sp>
      <p:sp>
        <p:nvSpPr>
          <p:cNvPr id="9" name="TextBox 8">
            <a:extLst>
              <a:ext uri="{FF2B5EF4-FFF2-40B4-BE49-F238E27FC236}">
                <a16:creationId xmlns:a16="http://schemas.microsoft.com/office/drawing/2014/main" id="{E6B78B0D-2CEF-8CF9-20D7-7E98B8F048FE}"/>
              </a:ext>
            </a:extLst>
          </p:cNvPr>
          <p:cNvSpPr txBox="1"/>
          <p:nvPr/>
        </p:nvSpPr>
        <p:spPr>
          <a:xfrm>
            <a:off x="233249" y="1183762"/>
            <a:ext cx="12600101" cy="54476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0000"/>
              </a:lnSpc>
              <a:spcBef>
                <a:spcPts val="0"/>
              </a:spcBef>
              <a:spcAft>
                <a:spcPts val="0"/>
              </a:spcAft>
            </a:pPr>
            <a:r>
              <a:rPr lang="en-US" sz="4400" dirty="0">
                <a:solidFill>
                  <a:srgbClr val="FFFFFF"/>
                </a:solidFill>
                <a:latin typeface="VAGRounded BT" panose="020F0702020204020204" pitchFamily="34" charset="0"/>
                <a:ea typeface="Calibri" panose="020F0502020204030204" pitchFamily="34" charset="0"/>
              </a:rPr>
              <a:t>“The sons of darkness are wiser than the sons of light.” (Luke 16:8)</a:t>
            </a:r>
          </a:p>
          <a:p>
            <a:pPr marL="0" marR="0">
              <a:lnSpc>
                <a:spcPct val="100000"/>
              </a:lnSpc>
              <a:spcBef>
                <a:spcPts val="0"/>
              </a:spcBef>
              <a:spcAft>
                <a:spcPts val="0"/>
              </a:spcAft>
            </a:pPr>
            <a:endParaRPr lang="en-CA" sz="4400" dirty="0">
              <a:solidFill>
                <a:srgbClr val="FFFFFF"/>
              </a:solidFill>
              <a:latin typeface="VAGRounded BT" panose="020F0702020204020204" pitchFamily="34" charset="0"/>
              <a:ea typeface="Calibri" panose="020F0502020204030204" pitchFamily="34" charset="0"/>
            </a:endParaRPr>
          </a:p>
          <a:p>
            <a:pPr marL="0" marR="0">
              <a:lnSpc>
                <a:spcPct val="100000"/>
              </a:lnSpc>
              <a:spcBef>
                <a:spcPts val="0"/>
              </a:spcBef>
              <a:spcAft>
                <a:spcPts val="0"/>
              </a:spcAft>
            </a:pPr>
            <a:r>
              <a:rPr lang="en-CA" sz="5400" dirty="0">
                <a:solidFill>
                  <a:srgbClr val="FFFF00"/>
                </a:solidFill>
                <a:latin typeface="VAGRounded BT" panose="020F0702020204020204" pitchFamily="34" charset="0"/>
                <a:ea typeface="Calibri" panose="020F0502020204030204" pitchFamily="34" charset="0"/>
              </a:rPr>
              <a:t>World: </a:t>
            </a:r>
            <a:r>
              <a:rPr lang="en-CA" sz="5400" dirty="0">
                <a:solidFill>
                  <a:srgbClr val="FFFFFF"/>
                </a:solidFill>
                <a:latin typeface="VAGRounded BT" panose="020F0702020204020204" pitchFamily="34" charset="0"/>
                <a:ea typeface="Calibri" panose="020F0502020204030204" pitchFamily="34" charset="0"/>
              </a:rPr>
              <a:t>Be an abstainer</a:t>
            </a:r>
          </a:p>
          <a:p>
            <a:pPr marL="0" marR="0">
              <a:lnSpc>
                <a:spcPct val="100000"/>
              </a:lnSpc>
              <a:spcBef>
                <a:spcPts val="0"/>
              </a:spcBef>
              <a:spcAft>
                <a:spcPts val="0"/>
              </a:spcAft>
            </a:pPr>
            <a:endParaRPr lang="en-CA" sz="5400" dirty="0">
              <a:solidFill>
                <a:srgbClr val="FFFFFF"/>
              </a:solidFill>
              <a:latin typeface="VAGRounded BT" panose="020F0702020204020204" pitchFamily="34" charset="0"/>
              <a:ea typeface="Calibri" panose="020F0502020204030204" pitchFamily="34" charset="0"/>
            </a:endParaRPr>
          </a:p>
          <a:p>
            <a:pPr marL="0" marR="0">
              <a:lnSpc>
                <a:spcPct val="100000"/>
              </a:lnSpc>
              <a:spcBef>
                <a:spcPts val="0"/>
              </a:spcBef>
              <a:spcAft>
                <a:spcPts val="0"/>
              </a:spcAft>
            </a:pPr>
            <a:r>
              <a:rPr lang="en-CA" sz="5400" dirty="0">
                <a:solidFill>
                  <a:srgbClr val="FFFF00"/>
                </a:solidFill>
                <a:latin typeface="VAGRounded BT" panose="020F0702020204020204" pitchFamily="34" charset="0"/>
                <a:ea typeface="Calibri" panose="020F0502020204030204" pitchFamily="34" charset="0"/>
              </a:rPr>
              <a:t>Church: </a:t>
            </a:r>
            <a:r>
              <a:rPr lang="en-CA" sz="5400" dirty="0">
                <a:solidFill>
                  <a:srgbClr val="FFFFFF"/>
                </a:solidFill>
                <a:latin typeface="VAGRounded BT" panose="020F0702020204020204" pitchFamily="34" charset="0"/>
                <a:ea typeface="Calibri" panose="020F0502020204030204" pitchFamily="34" charset="0"/>
              </a:rPr>
              <a:t>Social drinking is ok as long as you don’t get drunk</a:t>
            </a:r>
          </a:p>
        </p:txBody>
      </p:sp>
    </p:spTree>
    <p:extLst>
      <p:ext uri="{BB962C8B-B14F-4D97-AF65-F5344CB8AC3E}">
        <p14:creationId xmlns:p14="http://schemas.microsoft.com/office/powerpoint/2010/main" val="1002624969"/>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6BA0E5-DE31-8C03-0A61-45B8B8BBA0A2}"/>
              </a:ext>
            </a:extLst>
          </p:cNvPr>
          <p:cNvSpPr txBox="1"/>
          <p:nvPr/>
        </p:nvSpPr>
        <p:spPr>
          <a:xfrm>
            <a:off x="233249" y="-62781"/>
            <a:ext cx="12685259" cy="13911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15000"/>
              </a:lnSpc>
              <a:spcBef>
                <a:spcPts val="0"/>
              </a:spcBef>
              <a:spcAft>
                <a:spcPts val="0"/>
              </a:spcAft>
            </a:pPr>
            <a:r>
              <a:rPr lang="en-CA" sz="8000" dirty="0">
                <a:solidFill>
                  <a:schemeClr val="bg1"/>
                </a:solidFill>
                <a:latin typeface="VAGRounded BT" panose="020F0702020204020204" pitchFamily="34" charset="0"/>
                <a:ea typeface="Calibri" panose="020F0502020204030204" pitchFamily="34" charset="0"/>
              </a:rPr>
              <a:t>Conclusions</a:t>
            </a:r>
            <a:endParaRPr lang="en-CA" sz="11500" dirty="0">
              <a:solidFill>
                <a:schemeClr val="bg1"/>
              </a:solidFill>
              <a:latin typeface="VAGRounded BT" panose="020F0702020204020204" pitchFamily="34" charset="0"/>
              <a:ea typeface="Calibri" panose="020F0502020204030204" pitchFamily="34" charset="0"/>
            </a:endParaRPr>
          </a:p>
        </p:txBody>
      </p:sp>
      <p:sp>
        <p:nvSpPr>
          <p:cNvPr id="9" name="TextBox 8">
            <a:extLst>
              <a:ext uri="{FF2B5EF4-FFF2-40B4-BE49-F238E27FC236}">
                <a16:creationId xmlns:a16="http://schemas.microsoft.com/office/drawing/2014/main" id="{E6B78B0D-2CEF-8CF9-20D7-7E98B8F048FE}"/>
              </a:ext>
            </a:extLst>
          </p:cNvPr>
          <p:cNvSpPr txBox="1"/>
          <p:nvPr/>
        </p:nvSpPr>
        <p:spPr>
          <a:xfrm>
            <a:off x="233249" y="1183762"/>
            <a:ext cx="12600101" cy="86485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0000"/>
              </a:lnSpc>
              <a:spcBef>
                <a:spcPts val="0"/>
              </a:spcBef>
              <a:spcAft>
                <a:spcPts val="0"/>
              </a:spcAft>
            </a:pPr>
            <a:r>
              <a:rPr lang="en-CA" sz="4400" dirty="0">
                <a:solidFill>
                  <a:srgbClr val="FF0000"/>
                </a:solidFill>
                <a:latin typeface="VAGRounded BT" panose="020F0702020204020204" pitchFamily="34" charset="0"/>
                <a:ea typeface="Calibri" panose="020F0502020204030204" pitchFamily="34" charset="0"/>
              </a:rPr>
              <a:t>Wine in the Bible:</a:t>
            </a:r>
          </a:p>
          <a:p>
            <a:pPr marL="742950" marR="0" indent="-742950">
              <a:lnSpc>
                <a:spcPct val="100000"/>
              </a:lnSpc>
              <a:spcBef>
                <a:spcPts val="0"/>
              </a:spcBef>
              <a:spcAft>
                <a:spcPts val="0"/>
              </a:spcAft>
              <a:buFont typeface="+mj-lt"/>
              <a:buAutoNum type="arabicPeriod"/>
            </a:pPr>
            <a:r>
              <a:rPr lang="en-CA" sz="3200" dirty="0">
                <a:solidFill>
                  <a:schemeClr val="bg1"/>
                </a:solidFill>
                <a:latin typeface="VAGRounded BT" panose="020F0702020204020204" pitchFamily="34" charset="0"/>
                <a:ea typeface="Calibri" panose="020F0502020204030204" pitchFamily="34" charset="0"/>
              </a:rPr>
              <a:t>Strong drink is unmixed wine, not whisky, vodka etc.</a:t>
            </a:r>
          </a:p>
          <a:p>
            <a:pPr marL="742950" marR="0" indent="-742950">
              <a:lnSpc>
                <a:spcPct val="100000"/>
              </a:lnSpc>
              <a:spcBef>
                <a:spcPts val="0"/>
              </a:spcBef>
              <a:spcAft>
                <a:spcPts val="0"/>
              </a:spcAft>
              <a:buFont typeface="+mj-lt"/>
              <a:buAutoNum type="arabicPeriod"/>
            </a:pPr>
            <a:r>
              <a:rPr lang="en-CA" sz="3200" dirty="0">
                <a:solidFill>
                  <a:schemeClr val="bg1"/>
                </a:solidFill>
                <a:latin typeface="VAGRounded BT" panose="020F0702020204020204" pitchFamily="34" charset="0"/>
                <a:ea typeface="Calibri" panose="020F0502020204030204" pitchFamily="34" charset="0"/>
              </a:rPr>
              <a:t>Biblical wines were 8% alcohol, modern are 12%.</a:t>
            </a:r>
          </a:p>
          <a:p>
            <a:pPr marL="742950" marR="0" indent="-742950">
              <a:lnSpc>
                <a:spcPct val="100000"/>
              </a:lnSpc>
              <a:spcBef>
                <a:spcPts val="0"/>
              </a:spcBef>
              <a:spcAft>
                <a:spcPts val="0"/>
              </a:spcAft>
              <a:buFont typeface="+mj-lt"/>
              <a:buAutoNum type="arabicPeriod"/>
            </a:pPr>
            <a:r>
              <a:rPr lang="en-CA" sz="3200" dirty="0">
                <a:solidFill>
                  <a:schemeClr val="bg1"/>
                </a:solidFill>
                <a:latin typeface="VAGRounded BT" panose="020F0702020204020204" pitchFamily="34" charset="0"/>
                <a:ea typeface="Calibri" panose="020F0502020204030204" pitchFamily="34" charset="0"/>
              </a:rPr>
              <a:t>Modern wine and beer are biblically “strong drink”.</a:t>
            </a:r>
          </a:p>
          <a:p>
            <a:pPr marL="742950" marR="0" indent="-742950">
              <a:lnSpc>
                <a:spcPct val="100000"/>
              </a:lnSpc>
              <a:spcBef>
                <a:spcPts val="0"/>
              </a:spcBef>
              <a:spcAft>
                <a:spcPts val="0"/>
              </a:spcAft>
              <a:buFont typeface="+mj-lt"/>
              <a:buAutoNum type="arabicPeriod"/>
            </a:pPr>
            <a:r>
              <a:rPr lang="en-CA" sz="3200" dirty="0">
                <a:solidFill>
                  <a:schemeClr val="bg1"/>
                </a:solidFill>
                <a:latin typeface="VAGRounded BT" panose="020F0702020204020204" pitchFamily="34" charset="0"/>
                <a:ea typeface="Calibri" panose="020F0502020204030204" pitchFamily="34" charset="0"/>
              </a:rPr>
              <a:t>“Wine” generally means “wine mixed with water” .</a:t>
            </a:r>
          </a:p>
          <a:p>
            <a:pPr marL="742950" marR="0" indent="-742950">
              <a:lnSpc>
                <a:spcPct val="100000"/>
              </a:lnSpc>
              <a:spcBef>
                <a:spcPts val="0"/>
              </a:spcBef>
              <a:spcAft>
                <a:spcPts val="0"/>
              </a:spcAft>
              <a:buFont typeface="+mj-lt"/>
              <a:buAutoNum type="arabicPeriod"/>
            </a:pPr>
            <a:r>
              <a:rPr lang="en-CA" sz="3200" dirty="0">
                <a:solidFill>
                  <a:schemeClr val="bg1"/>
                </a:solidFill>
                <a:latin typeface="VAGRounded BT" panose="020F0702020204020204" pitchFamily="34" charset="0"/>
                <a:ea typeface="Calibri" panose="020F0502020204030204" pitchFamily="34" charset="0"/>
              </a:rPr>
              <a:t>Water to wine ratios were never less than 3:1 with no more than 2% alcohol levels.</a:t>
            </a:r>
          </a:p>
          <a:p>
            <a:pPr marL="742950" marR="0" indent="-742950">
              <a:lnSpc>
                <a:spcPct val="100000"/>
              </a:lnSpc>
              <a:spcBef>
                <a:spcPts val="0"/>
              </a:spcBef>
              <a:spcAft>
                <a:spcPts val="0"/>
              </a:spcAft>
              <a:buFont typeface="+mj-lt"/>
              <a:buAutoNum type="arabicPeriod"/>
            </a:pPr>
            <a:r>
              <a:rPr lang="en-CA" sz="3200" dirty="0">
                <a:solidFill>
                  <a:schemeClr val="bg1"/>
                </a:solidFill>
                <a:latin typeface="VAGRounded BT" panose="020F0702020204020204" pitchFamily="34" charset="0"/>
                <a:ea typeface="Calibri" panose="020F0502020204030204" pitchFamily="34" charset="0"/>
              </a:rPr>
              <a:t>Its ok to buy modern wines and beers if mixed with water.</a:t>
            </a:r>
          </a:p>
          <a:p>
            <a:pPr marL="742950" marR="0" indent="-742950">
              <a:lnSpc>
                <a:spcPct val="100000"/>
              </a:lnSpc>
              <a:spcBef>
                <a:spcPts val="0"/>
              </a:spcBef>
              <a:spcAft>
                <a:spcPts val="0"/>
              </a:spcAft>
              <a:buFont typeface="+mj-lt"/>
              <a:buAutoNum type="arabicPeriod"/>
            </a:pPr>
            <a:r>
              <a:rPr lang="en-CA" sz="3200" dirty="0">
                <a:solidFill>
                  <a:schemeClr val="bg1"/>
                </a:solidFill>
                <a:latin typeface="VAGRounded BT" panose="020F0702020204020204" pitchFamily="34" charset="0"/>
                <a:ea typeface="Calibri" panose="020F0502020204030204" pitchFamily="34" charset="0"/>
              </a:rPr>
              <a:t>Only barbarians and alcoholics drank unmixed wine.</a:t>
            </a:r>
          </a:p>
          <a:p>
            <a:pPr marL="742950" marR="0" indent="-742950">
              <a:lnSpc>
                <a:spcPct val="100000"/>
              </a:lnSpc>
              <a:spcBef>
                <a:spcPts val="0"/>
              </a:spcBef>
              <a:spcAft>
                <a:spcPts val="0"/>
              </a:spcAft>
              <a:buFont typeface="+mj-lt"/>
              <a:buAutoNum type="arabicPeriod"/>
            </a:pPr>
            <a:r>
              <a:rPr lang="en-CA" sz="3200" dirty="0">
                <a:solidFill>
                  <a:schemeClr val="bg1"/>
                </a:solidFill>
                <a:latin typeface="VAGRounded BT" panose="020F0702020204020204" pitchFamily="34" charset="0"/>
                <a:ea typeface="Calibri" panose="020F0502020204030204" pitchFamily="34" charset="0"/>
              </a:rPr>
              <a:t>Winemaking ingredients did not add sugar or yeast with a goal to minimizing fermentation and alcohol levels.</a:t>
            </a:r>
          </a:p>
          <a:p>
            <a:pPr marL="742950" indent="-742950">
              <a:lnSpc>
                <a:spcPct val="100000"/>
              </a:lnSpc>
              <a:buFont typeface="+mj-lt"/>
              <a:buAutoNum type="arabicPeriod"/>
            </a:pPr>
            <a:r>
              <a:rPr lang="en-CA" sz="3200" dirty="0">
                <a:solidFill>
                  <a:schemeClr val="bg1"/>
                </a:solidFill>
                <a:latin typeface="VAGRounded BT" panose="020F0702020204020204" pitchFamily="34" charset="0"/>
                <a:ea typeface="Calibri" panose="020F0502020204030204" pitchFamily="34" charset="0"/>
              </a:rPr>
              <a:t>Non-alcoholic wines made from raisins and grape jelly were widely available as preferred drinks.</a:t>
            </a:r>
          </a:p>
          <a:p>
            <a:pPr marL="742950" marR="0" indent="-742950">
              <a:lnSpc>
                <a:spcPct val="100000"/>
              </a:lnSpc>
              <a:spcBef>
                <a:spcPts val="0"/>
              </a:spcBef>
              <a:spcAft>
                <a:spcPts val="0"/>
              </a:spcAft>
              <a:buFont typeface="+mj-lt"/>
              <a:buAutoNum type="arabicPeriod"/>
            </a:pPr>
            <a:r>
              <a:rPr lang="en-CA" sz="3200" dirty="0">
                <a:solidFill>
                  <a:schemeClr val="bg1"/>
                </a:solidFill>
                <a:latin typeface="VAGRounded BT" panose="020F0702020204020204" pitchFamily="34" charset="0"/>
                <a:ea typeface="Calibri" panose="020F0502020204030204" pitchFamily="34" charset="0"/>
              </a:rPr>
              <a:t>Fruit of the vine used in communion, was often a non-alcoholic wine made daily from water-soaked raisins.</a:t>
            </a:r>
          </a:p>
          <a:p>
            <a:pPr marL="742950" marR="0" indent="-742950">
              <a:lnSpc>
                <a:spcPct val="100000"/>
              </a:lnSpc>
              <a:spcBef>
                <a:spcPts val="0"/>
              </a:spcBef>
              <a:spcAft>
                <a:spcPts val="0"/>
              </a:spcAft>
              <a:buFont typeface="+mj-lt"/>
              <a:buAutoNum type="arabicPeriod"/>
            </a:pPr>
            <a:r>
              <a:rPr lang="en-CA" sz="3200" dirty="0">
                <a:solidFill>
                  <a:schemeClr val="bg1"/>
                </a:solidFill>
                <a:latin typeface="VAGRounded BT" panose="020F0702020204020204" pitchFamily="34" charset="0"/>
                <a:ea typeface="Calibri" panose="020F0502020204030204" pitchFamily="34" charset="0"/>
              </a:rPr>
              <a:t>Modern science recommends zero alcohol consumption.</a:t>
            </a:r>
          </a:p>
          <a:p>
            <a:pPr marL="742950" marR="0" indent="-742950">
              <a:lnSpc>
                <a:spcPct val="100000"/>
              </a:lnSpc>
              <a:spcBef>
                <a:spcPts val="0"/>
              </a:spcBef>
              <a:spcAft>
                <a:spcPts val="0"/>
              </a:spcAft>
              <a:buFont typeface="+mj-lt"/>
              <a:buAutoNum type="arabicPeriod"/>
            </a:pPr>
            <a:r>
              <a:rPr lang="en-CA" sz="3200" dirty="0">
                <a:solidFill>
                  <a:schemeClr val="bg1"/>
                </a:solidFill>
                <a:latin typeface="VAGRounded BT" panose="020F0702020204020204" pitchFamily="34" charset="0"/>
                <a:ea typeface="Calibri" panose="020F0502020204030204" pitchFamily="34" charset="0"/>
              </a:rPr>
              <a:t>The Christian ideal is to be an abstainer from alcohol.</a:t>
            </a:r>
          </a:p>
        </p:txBody>
      </p:sp>
    </p:spTree>
    <p:extLst>
      <p:ext uri="{BB962C8B-B14F-4D97-AF65-F5344CB8AC3E}">
        <p14:creationId xmlns:p14="http://schemas.microsoft.com/office/powerpoint/2010/main" val="2615796737"/>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6BA0E5-DE31-8C03-0A61-45B8B8BBA0A2}"/>
              </a:ext>
            </a:extLst>
          </p:cNvPr>
          <p:cNvSpPr txBox="1"/>
          <p:nvPr/>
        </p:nvSpPr>
        <p:spPr>
          <a:xfrm>
            <a:off x="233249" y="-62781"/>
            <a:ext cx="12685259" cy="19593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15000"/>
              </a:lnSpc>
              <a:spcBef>
                <a:spcPts val="0"/>
              </a:spcBef>
              <a:spcAft>
                <a:spcPts val="0"/>
              </a:spcAft>
            </a:pPr>
            <a:r>
              <a:rPr lang="en-CA" sz="11500" dirty="0">
                <a:solidFill>
                  <a:schemeClr val="bg1"/>
                </a:solidFill>
                <a:latin typeface="VAGRounded BT" panose="020F0702020204020204" pitchFamily="34" charset="0"/>
                <a:ea typeface="Calibri" panose="020F0502020204030204" pitchFamily="34" charset="0"/>
              </a:rPr>
              <a:t>Wine in the Bible</a:t>
            </a:r>
          </a:p>
        </p:txBody>
      </p:sp>
      <p:sp>
        <p:nvSpPr>
          <p:cNvPr id="9" name="TextBox 8">
            <a:extLst>
              <a:ext uri="{FF2B5EF4-FFF2-40B4-BE49-F238E27FC236}">
                <a16:creationId xmlns:a16="http://schemas.microsoft.com/office/drawing/2014/main" id="{E6B78B0D-2CEF-8CF9-20D7-7E98B8F048FE}"/>
              </a:ext>
            </a:extLst>
          </p:cNvPr>
          <p:cNvSpPr txBox="1"/>
          <p:nvPr/>
        </p:nvSpPr>
        <p:spPr>
          <a:xfrm>
            <a:off x="404699" y="1616470"/>
            <a:ext cx="11923372" cy="31901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15000"/>
              </a:lnSpc>
              <a:spcBef>
                <a:spcPts val="0"/>
              </a:spcBef>
              <a:spcAft>
                <a:spcPts val="0"/>
              </a:spcAft>
            </a:pPr>
            <a:r>
              <a:rPr lang="en-CA" sz="6000" dirty="0">
                <a:solidFill>
                  <a:schemeClr val="bg1"/>
                </a:solidFill>
                <a:latin typeface="VAGRounded BT" panose="020F0702020204020204" pitchFamily="34" charset="0"/>
                <a:ea typeface="Calibri" panose="020F0502020204030204" pitchFamily="34" charset="0"/>
              </a:rPr>
              <a:t>Part 6: Time for you to chose</a:t>
            </a:r>
          </a:p>
          <a:p>
            <a:pPr marL="0" marR="0" algn="ctr">
              <a:lnSpc>
                <a:spcPct val="115000"/>
              </a:lnSpc>
              <a:spcBef>
                <a:spcPts val="0"/>
              </a:spcBef>
              <a:spcAft>
                <a:spcPts val="0"/>
              </a:spcAft>
            </a:pPr>
            <a:r>
              <a:rPr lang="en-CA" sz="6000" dirty="0">
                <a:solidFill>
                  <a:schemeClr val="bg1"/>
                </a:solidFill>
                <a:latin typeface="VAGRounded BT" panose="020F0702020204020204" pitchFamily="34" charset="0"/>
                <a:ea typeface="Calibri" panose="020F0502020204030204" pitchFamily="34" charset="0"/>
              </a:rPr>
              <a:t>“</a:t>
            </a:r>
            <a:r>
              <a:rPr lang="en-CA" sz="6000" dirty="0">
                <a:solidFill>
                  <a:srgbClr val="FF0000"/>
                </a:solidFill>
                <a:latin typeface="VAGRounded BT" panose="020F0702020204020204" pitchFamily="34" charset="0"/>
                <a:ea typeface="Calibri" panose="020F0502020204030204" pitchFamily="34" charset="0"/>
              </a:rPr>
              <a:t>The bottle is in your court</a:t>
            </a:r>
            <a:r>
              <a:rPr lang="en-CA" sz="6000" dirty="0">
                <a:solidFill>
                  <a:schemeClr val="bg1"/>
                </a:solidFill>
                <a:latin typeface="VAGRounded BT" panose="020F0702020204020204" pitchFamily="34" charset="0"/>
                <a:ea typeface="Calibri" panose="020F0502020204030204" pitchFamily="34" charset="0"/>
              </a:rPr>
              <a:t>”</a:t>
            </a:r>
          </a:p>
          <a:p>
            <a:pPr marL="0" marR="0" algn="ctr">
              <a:lnSpc>
                <a:spcPct val="115000"/>
              </a:lnSpc>
              <a:spcBef>
                <a:spcPts val="0"/>
              </a:spcBef>
              <a:spcAft>
                <a:spcPts val="0"/>
              </a:spcAft>
            </a:pPr>
            <a:r>
              <a:rPr lang="en-CA" sz="6000" dirty="0">
                <a:solidFill>
                  <a:schemeClr val="bg1"/>
                </a:solidFill>
                <a:latin typeface="VAGRounded BT" panose="020F0702020204020204" pitchFamily="34" charset="0"/>
                <a:ea typeface="Calibri" panose="020F0502020204030204" pitchFamily="34" charset="0"/>
              </a:rPr>
              <a:t>Which will you choose?</a:t>
            </a:r>
          </a:p>
        </p:txBody>
      </p:sp>
      <p:pic>
        <p:nvPicPr>
          <p:cNvPr id="2" name="Picture 4" descr="Baby Duck Sparkling – Newfoundland Labrador Liquor Corporation">
            <a:extLst>
              <a:ext uri="{FF2B5EF4-FFF2-40B4-BE49-F238E27FC236}">
                <a16:creationId xmlns:a16="http://schemas.microsoft.com/office/drawing/2014/main" id="{C6E4EBF3-D759-288F-A927-90314BA4A38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066" r="26200"/>
          <a:stretch/>
        </p:blipFill>
        <p:spPr bwMode="auto">
          <a:xfrm>
            <a:off x="20982" y="5416281"/>
            <a:ext cx="1464922" cy="427087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EINEKEN- 330ml Bottle – The Imperial Tandoor">
            <a:extLst>
              <a:ext uri="{FF2B5EF4-FFF2-40B4-BE49-F238E27FC236}">
                <a16:creationId xmlns:a16="http://schemas.microsoft.com/office/drawing/2014/main" id="{62F10F3D-EEB0-8F7C-9E30-3F14A68633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211" t="9294" r="32665" b="7910"/>
          <a:stretch/>
        </p:blipFill>
        <p:spPr bwMode="auto">
          <a:xfrm>
            <a:off x="1551216" y="5416299"/>
            <a:ext cx="1338943" cy="43373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D4E1656-7C7D-92DD-E641-1ACD2D893432}"/>
              </a:ext>
            </a:extLst>
          </p:cNvPr>
          <p:cNvSpPr txBox="1"/>
          <p:nvPr/>
        </p:nvSpPr>
        <p:spPr>
          <a:xfrm>
            <a:off x="-72456" y="4772515"/>
            <a:ext cx="3247344" cy="6437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dirty="0">
                <a:solidFill>
                  <a:srgbClr val="FFFFFF"/>
                </a:solidFill>
                <a:latin typeface="VAGRounded BT" panose="020F0702020204020204" pitchFamily="34" charset="0"/>
                <a:ea typeface="Calibri" panose="020F0502020204030204" pitchFamily="34" charset="0"/>
              </a:rPr>
              <a:t>Strong Drink</a:t>
            </a:r>
            <a:endParaRPr lang="en-CA" dirty="0"/>
          </a:p>
        </p:txBody>
      </p:sp>
      <p:pic>
        <p:nvPicPr>
          <p:cNvPr id="9220" name="Picture 4" descr="Pure Life® Natural Spring Water 1.5 L Pet Bottle, 1.5L">
            <a:extLst>
              <a:ext uri="{FF2B5EF4-FFF2-40B4-BE49-F238E27FC236}">
                <a16:creationId xmlns:a16="http://schemas.microsoft.com/office/drawing/2014/main" id="{A78D7F2E-B81B-CCA9-A77D-12522F0567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971" r="33535"/>
          <a:stretch/>
        </p:blipFill>
        <p:spPr bwMode="auto">
          <a:xfrm>
            <a:off x="10228937" y="5012870"/>
            <a:ext cx="1547995" cy="476408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6A8C27C-D9C7-221F-BC22-8C18DC88C4C0}"/>
              </a:ext>
            </a:extLst>
          </p:cNvPr>
          <p:cNvSpPr txBox="1"/>
          <p:nvPr/>
        </p:nvSpPr>
        <p:spPr>
          <a:xfrm>
            <a:off x="5284336" y="4850422"/>
            <a:ext cx="2275794" cy="53860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00000"/>
              </a:lnSpc>
            </a:pPr>
            <a:r>
              <a:rPr lang="en-CA" sz="34400" dirty="0">
                <a:solidFill>
                  <a:srgbClr val="FF0000"/>
                </a:solidFill>
                <a:latin typeface="VAGRounded BT" panose="020F0702020204020204" pitchFamily="34" charset="0"/>
                <a:ea typeface="Calibri" panose="020F0502020204030204" pitchFamily="34" charset="0"/>
              </a:rPr>
              <a:t>?</a:t>
            </a:r>
            <a:endParaRPr lang="en-CA" dirty="0">
              <a:solidFill>
                <a:srgbClr val="FF0000"/>
              </a:solidFill>
            </a:endParaRPr>
          </a:p>
        </p:txBody>
      </p:sp>
    </p:spTree>
    <p:extLst>
      <p:ext uri="{BB962C8B-B14F-4D97-AF65-F5344CB8AC3E}">
        <p14:creationId xmlns:p14="http://schemas.microsoft.com/office/powerpoint/2010/main" val="334662485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6BA0E5-DE31-8C03-0A61-45B8B8BBA0A2}"/>
              </a:ext>
            </a:extLst>
          </p:cNvPr>
          <p:cNvSpPr txBox="1"/>
          <p:nvPr/>
        </p:nvSpPr>
        <p:spPr>
          <a:xfrm>
            <a:off x="233249" y="0"/>
            <a:ext cx="12685259" cy="19593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15000"/>
              </a:lnSpc>
              <a:spcBef>
                <a:spcPts val="0"/>
              </a:spcBef>
              <a:spcAft>
                <a:spcPts val="0"/>
              </a:spcAft>
            </a:pPr>
            <a:r>
              <a:rPr lang="en-CA" sz="11500" dirty="0">
                <a:solidFill>
                  <a:srgbClr val="FFFFFF"/>
                </a:solidFill>
                <a:latin typeface="VAGRounded BT" panose="020F0702020204020204" pitchFamily="34" charset="0"/>
                <a:ea typeface="Calibri" panose="020F0502020204030204" pitchFamily="34" charset="0"/>
              </a:rPr>
              <a:t>Wine in the Bible</a:t>
            </a:r>
          </a:p>
        </p:txBody>
      </p:sp>
      <p:sp>
        <p:nvSpPr>
          <p:cNvPr id="9" name="TextBox 8">
            <a:extLst>
              <a:ext uri="{FF2B5EF4-FFF2-40B4-BE49-F238E27FC236}">
                <a16:creationId xmlns:a16="http://schemas.microsoft.com/office/drawing/2014/main" id="{E6B78B0D-2CEF-8CF9-20D7-7E98B8F048FE}"/>
              </a:ext>
            </a:extLst>
          </p:cNvPr>
          <p:cNvSpPr txBox="1"/>
          <p:nvPr/>
        </p:nvSpPr>
        <p:spPr>
          <a:xfrm>
            <a:off x="394392" y="1747908"/>
            <a:ext cx="11923372"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0000"/>
              </a:lnSpc>
              <a:spcBef>
                <a:spcPts val="0"/>
              </a:spcBef>
              <a:spcAft>
                <a:spcPts val="0"/>
              </a:spcAft>
            </a:pPr>
            <a:r>
              <a:rPr lang="en-CA" sz="6000" dirty="0">
                <a:solidFill>
                  <a:srgbClr val="FFFFFF"/>
                </a:solidFill>
                <a:latin typeface="VAGRounded BT" panose="020F0702020204020204" pitchFamily="34" charset="0"/>
                <a:ea typeface="Calibri" panose="020F0502020204030204" pitchFamily="34" charset="0"/>
              </a:rPr>
              <a:t>Part 1: Archaeology and ancient literary sources</a:t>
            </a:r>
          </a:p>
        </p:txBody>
      </p:sp>
      <p:pic>
        <p:nvPicPr>
          <p:cNvPr id="4" name="Picture 3" descr="A person in a wheelchair holding a piece of paper and pen&#10;&#10;Description automatically generated">
            <a:extLst>
              <a:ext uri="{FF2B5EF4-FFF2-40B4-BE49-F238E27FC236}">
                <a16:creationId xmlns:a16="http://schemas.microsoft.com/office/drawing/2014/main" id="{FD7C4016-BD4C-F5B8-C11E-0C9ABAACDD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0077" y="3847798"/>
            <a:ext cx="6966645" cy="5928157"/>
          </a:xfrm>
          <a:prstGeom prst="rect">
            <a:avLst/>
          </a:prstGeom>
        </p:spPr>
      </p:pic>
    </p:spTree>
    <p:extLst>
      <p:ext uri="{BB962C8B-B14F-4D97-AF65-F5344CB8AC3E}">
        <p14:creationId xmlns:p14="http://schemas.microsoft.com/office/powerpoint/2010/main" val="3797931717"/>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B4A24B-83BD-5DDD-B4AC-CDF7DD180CD6}"/>
              </a:ext>
            </a:extLst>
          </p:cNvPr>
          <p:cNvSpPr txBox="1"/>
          <p:nvPr/>
        </p:nvSpPr>
        <p:spPr>
          <a:xfrm>
            <a:off x="0" y="23621"/>
            <a:ext cx="1309306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gn="ctr">
              <a:lnSpc>
                <a:spcPct val="100000"/>
              </a:lnSpc>
              <a:spcBef>
                <a:spcPts val="0"/>
              </a:spcBef>
              <a:spcAft>
                <a:spcPts val="0"/>
              </a:spcAft>
            </a:pPr>
            <a:r>
              <a:rPr lang="en-CA" sz="9600" dirty="0">
                <a:solidFill>
                  <a:srgbClr val="FFFF00"/>
                </a:solidFill>
                <a:latin typeface="VAGRounded BT" panose="020F0702020204020204" pitchFamily="34" charset="0"/>
                <a:ea typeface="Calibri" panose="020F0502020204030204" pitchFamily="34" charset="0"/>
                <a:cs typeface="Calibri" panose="020F0502020204030204" pitchFamily="34" charset="0"/>
              </a:rPr>
              <a:t>Abstain from Alcohol!</a:t>
            </a:r>
            <a:endParaRPr lang="en-CA" sz="9600" dirty="0">
              <a:solidFill>
                <a:srgbClr val="FFFF00"/>
              </a:solidFill>
              <a:effectLst/>
              <a:latin typeface="VAGRounded BT" panose="020F0702020204020204" pitchFamily="34" charset="0"/>
              <a:ea typeface="Calibri" panose="020F0502020204030204" pitchFamily="34" charset="0"/>
              <a:cs typeface="Times New Roman" panose="02020603050405020304" pitchFamily="18" charset="0"/>
            </a:endParaRPr>
          </a:p>
        </p:txBody>
      </p:sp>
      <p:pic>
        <p:nvPicPr>
          <p:cNvPr id="21506" name="Picture 2" descr="Man Drinking Water After Running. Portrait. - Stock Image - Everypixel">
            <a:extLst>
              <a:ext uri="{FF2B5EF4-FFF2-40B4-BE49-F238E27FC236}">
                <a16:creationId xmlns:a16="http://schemas.microsoft.com/office/drawing/2014/main" id="{74C87ABF-A9DB-C37A-31D2-B010CC1E1D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5971" y="5881611"/>
            <a:ext cx="6048829" cy="403255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erson drinking from a bottle&#10;&#10;Description automatically generated">
            <a:extLst>
              <a:ext uri="{FF2B5EF4-FFF2-40B4-BE49-F238E27FC236}">
                <a16:creationId xmlns:a16="http://schemas.microsoft.com/office/drawing/2014/main" id="{A7B6884A-7F23-08DC-BA19-FA2AE5BA8F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0822" y="1774372"/>
            <a:ext cx="7407195" cy="4863651"/>
          </a:xfrm>
          <a:prstGeom prst="rect">
            <a:avLst/>
          </a:prstGeom>
        </p:spPr>
      </p:pic>
      <p:sp>
        <p:nvSpPr>
          <p:cNvPr id="6" name="TextBox 5">
            <a:extLst>
              <a:ext uri="{FF2B5EF4-FFF2-40B4-BE49-F238E27FC236}">
                <a16:creationId xmlns:a16="http://schemas.microsoft.com/office/drawing/2014/main" id="{E34D1FCD-31AE-DD08-F553-740A2BD7EAF2}"/>
              </a:ext>
            </a:extLst>
          </p:cNvPr>
          <p:cNvSpPr txBox="1"/>
          <p:nvPr/>
        </p:nvSpPr>
        <p:spPr>
          <a:xfrm>
            <a:off x="0" y="8615551"/>
            <a:ext cx="6780438" cy="11951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3600" dirty="0">
                <a:solidFill>
                  <a:srgbClr val="FFFFFF"/>
                </a:solidFill>
                <a:latin typeface="VAGRounded BT" panose="020F0702020204020204" pitchFamily="34" charset="0"/>
                <a:ea typeface="Calibri" panose="020F0502020204030204" pitchFamily="34" charset="0"/>
              </a:rPr>
              <a:t>Steven Rudd </a:t>
            </a:r>
            <a:r>
              <a:rPr lang="en-CA" dirty="0">
                <a:solidFill>
                  <a:srgbClr val="FFFFFF"/>
                </a:solidFill>
                <a:latin typeface="VAGRounded BT" panose="020F0702020204020204" pitchFamily="34" charset="0"/>
                <a:ea typeface="Calibri" panose="020F0502020204030204" pitchFamily="34" charset="0"/>
              </a:rPr>
              <a:t>March</a:t>
            </a:r>
            <a:r>
              <a:rPr lang="en-CA" sz="3600" dirty="0">
                <a:solidFill>
                  <a:srgbClr val="FFFFFF"/>
                </a:solidFill>
                <a:latin typeface="VAGRounded BT" panose="020F0702020204020204" pitchFamily="34" charset="0"/>
                <a:ea typeface="Calibri" panose="020F0502020204030204" pitchFamily="34" charset="0"/>
              </a:rPr>
              <a:t> 2024</a:t>
            </a:r>
          </a:p>
          <a:p>
            <a:r>
              <a:rPr lang="en-CA" dirty="0">
                <a:solidFill>
                  <a:srgbClr val="FFFFFF"/>
                </a:solidFill>
                <a:latin typeface="VAGRounded BT" panose="020F0702020204020204" pitchFamily="34" charset="0"/>
                <a:ea typeface="Calibri" panose="020F0502020204030204" pitchFamily="34" charset="0"/>
              </a:rPr>
              <a:t>www.bible.ca</a:t>
            </a:r>
            <a:endParaRPr lang="en-CA" dirty="0"/>
          </a:p>
        </p:txBody>
      </p:sp>
    </p:spTree>
    <p:extLst>
      <p:ext uri="{BB962C8B-B14F-4D97-AF65-F5344CB8AC3E}">
        <p14:creationId xmlns:p14="http://schemas.microsoft.com/office/powerpoint/2010/main" val="3770310599"/>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6BA0E5-DE31-8C03-0A61-45B8B8BBA0A2}"/>
              </a:ext>
            </a:extLst>
          </p:cNvPr>
          <p:cNvSpPr txBox="1"/>
          <p:nvPr/>
        </p:nvSpPr>
        <p:spPr>
          <a:xfrm>
            <a:off x="233249" y="443057"/>
            <a:ext cx="12685259" cy="85869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0000"/>
              </a:lnSpc>
              <a:spcBef>
                <a:spcPts val="0"/>
              </a:spcBef>
              <a:spcAft>
                <a:spcPts val="0"/>
              </a:spcAft>
            </a:pPr>
            <a:r>
              <a:rPr lang="en-CA" sz="8000" dirty="0">
                <a:solidFill>
                  <a:srgbClr val="FFFF00"/>
                </a:solidFill>
                <a:latin typeface="VAGRounded BT" panose="020F0702020204020204" pitchFamily="34" charset="0"/>
                <a:ea typeface="Calibri" panose="020F0502020204030204" pitchFamily="34" charset="0"/>
              </a:rPr>
              <a:t>YouTube</a:t>
            </a:r>
          </a:p>
          <a:p>
            <a:pPr marL="0" marR="0">
              <a:lnSpc>
                <a:spcPct val="100000"/>
              </a:lnSpc>
              <a:spcBef>
                <a:spcPts val="0"/>
              </a:spcBef>
              <a:spcAft>
                <a:spcPts val="0"/>
              </a:spcAft>
            </a:pPr>
            <a:r>
              <a:rPr lang="en-CA" sz="6000" dirty="0">
                <a:solidFill>
                  <a:srgbClr val="FFFFFF"/>
                </a:solidFill>
                <a:latin typeface="VAGRounded BT" panose="020F0702020204020204" pitchFamily="34" charset="0"/>
                <a:ea typeface="Calibri" panose="020F0502020204030204" pitchFamily="34" charset="0"/>
              </a:rPr>
              <a:t>https://youtu.be/NkKzlxdIxS8</a:t>
            </a:r>
          </a:p>
          <a:p>
            <a:pPr marL="0" marR="0">
              <a:lnSpc>
                <a:spcPct val="100000"/>
              </a:lnSpc>
              <a:spcBef>
                <a:spcPts val="0"/>
              </a:spcBef>
              <a:spcAft>
                <a:spcPts val="0"/>
              </a:spcAft>
            </a:pPr>
            <a:endParaRPr lang="en-CA" dirty="0">
              <a:solidFill>
                <a:srgbClr val="FFFFFF"/>
              </a:solidFill>
              <a:latin typeface="VAGRounded BT" panose="020F0702020204020204" pitchFamily="34" charset="0"/>
              <a:ea typeface="Calibri" panose="020F0502020204030204" pitchFamily="34" charset="0"/>
            </a:endParaRPr>
          </a:p>
          <a:p>
            <a:pPr marL="0" marR="0">
              <a:lnSpc>
                <a:spcPct val="100000"/>
              </a:lnSpc>
              <a:spcBef>
                <a:spcPts val="0"/>
              </a:spcBef>
              <a:spcAft>
                <a:spcPts val="0"/>
              </a:spcAft>
            </a:pPr>
            <a:r>
              <a:rPr lang="en-CA" sz="8000" dirty="0">
                <a:solidFill>
                  <a:srgbClr val="FFFF00"/>
                </a:solidFill>
                <a:latin typeface="VAGRounded BT" panose="020F0702020204020204" pitchFamily="34" charset="0"/>
                <a:ea typeface="Calibri" panose="020F0502020204030204" pitchFamily="34" charset="0"/>
              </a:rPr>
              <a:t>PowerPoint</a:t>
            </a:r>
            <a:endParaRPr lang="en-CA" sz="7200" dirty="0">
              <a:solidFill>
                <a:srgbClr val="FFFFFF"/>
              </a:solidFill>
              <a:latin typeface="VAGRounded BT" panose="020F0702020204020204" pitchFamily="34" charset="0"/>
              <a:ea typeface="Calibri" panose="020F0502020204030204" pitchFamily="34" charset="0"/>
            </a:endParaRPr>
          </a:p>
          <a:p>
            <a:pPr marL="0" marR="0">
              <a:lnSpc>
                <a:spcPct val="100000"/>
              </a:lnSpc>
              <a:spcBef>
                <a:spcPts val="0"/>
              </a:spcBef>
              <a:spcAft>
                <a:spcPts val="0"/>
              </a:spcAft>
            </a:pPr>
            <a:r>
              <a:rPr lang="en-CA" sz="6000" dirty="0">
                <a:solidFill>
                  <a:srgbClr val="FFFFFF"/>
                </a:solidFill>
                <a:latin typeface="VAGRounded BT" panose="020F0702020204020204" pitchFamily="34" charset="0"/>
                <a:ea typeface="Calibri" panose="020F0502020204030204" pitchFamily="34" charset="0"/>
              </a:rPr>
              <a:t>www.bible.ca/rudd/wine.pptx</a:t>
            </a:r>
          </a:p>
          <a:p>
            <a:pPr marL="0" marR="0">
              <a:lnSpc>
                <a:spcPct val="100000"/>
              </a:lnSpc>
              <a:spcBef>
                <a:spcPts val="0"/>
              </a:spcBef>
              <a:spcAft>
                <a:spcPts val="0"/>
              </a:spcAft>
            </a:pPr>
            <a:endParaRPr lang="en-CA" dirty="0">
              <a:solidFill>
                <a:srgbClr val="FFFFFF"/>
              </a:solidFill>
              <a:latin typeface="VAGRounded BT" panose="020F0702020204020204" pitchFamily="34" charset="0"/>
              <a:ea typeface="Calibri" panose="020F0502020204030204" pitchFamily="34" charset="0"/>
            </a:endParaRPr>
          </a:p>
          <a:p>
            <a:pPr marL="0" marR="0">
              <a:lnSpc>
                <a:spcPct val="100000"/>
              </a:lnSpc>
              <a:spcBef>
                <a:spcPts val="0"/>
              </a:spcBef>
              <a:spcAft>
                <a:spcPts val="0"/>
              </a:spcAft>
            </a:pPr>
            <a:r>
              <a:rPr lang="en-CA" sz="8000" dirty="0">
                <a:solidFill>
                  <a:srgbClr val="FFFF00"/>
                </a:solidFill>
                <a:latin typeface="VAGRounded BT" panose="020F0702020204020204" pitchFamily="34" charset="0"/>
                <a:ea typeface="Calibri" panose="020F0502020204030204" pitchFamily="34" charset="0"/>
              </a:rPr>
              <a:t>Steven Rudd</a:t>
            </a:r>
          </a:p>
          <a:p>
            <a:pPr marL="0" marR="0">
              <a:lnSpc>
                <a:spcPct val="100000"/>
              </a:lnSpc>
              <a:spcBef>
                <a:spcPts val="0"/>
              </a:spcBef>
              <a:spcAft>
                <a:spcPts val="0"/>
              </a:spcAft>
            </a:pPr>
            <a:r>
              <a:rPr lang="en-CA" sz="6000" dirty="0">
                <a:solidFill>
                  <a:srgbClr val="FFFFFF"/>
                </a:solidFill>
                <a:latin typeface="VAGRounded BT" panose="020F0702020204020204" pitchFamily="34" charset="0"/>
                <a:ea typeface="Calibri" panose="020F0502020204030204" pitchFamily="34" charset="0"/>
              </a:rPr>
              <a:t>905-541-1534</a:t>
            </a:r>
          </a:p>
          <a:p>
            <a:pPr marL="0" marR="0">
              <a:lnSpc>
                <a:spcPct val="100000"/>
              </a:lnSpc>
              <a:spcBef>
                <a:spcPts val="0"/>
              </a:spcBef>
              <a:spcAft>
                <a:spcPts val="0"/>
              </a:spcAft>
            </a:pPr>
            <a:r>
              <a:rPr lang="en-CA" sz="6000" dirty="0">
                <a:solidFill>
                  <a:srgbClr val="FFFFFF"/>
                </a:solidFill>
                <a:latin typeface="VAGRounded BT" panose="020F0702020204020204" pitchFamily="34" charset="0"/>
                <a:ea typeface="Calibri" panose="020F0502020204030204" pitchFamily="34" charset="0"/>
              </a:rPr>
              <a:t>Steve.Rudd@Bible.ca</a:t>
            </a:r>
          </a:p>
        </p:txBody>
      </p:sp>
    </p:spTree>
    <p:extLst>
      <p:ext uri="{BB962C8B-B14F-4D97-AF65-F5344CB8AC3E}">
        <p14:creationId xmlns:p14="http://schemas.microsoft.com/office/powerpoint/2010/main" val="415776685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Homer"/>
          <p:cNvSpPr txBox="1"/>
          <p:nvPr/>
        </p:nvSpPr>
        <p:spPr>
          <a:xfrm>
            <a:off x="-32053" y="82598"/>
            <a:ext cx="12540226"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marL="0" marR="457200" algn="ctr">
              <a:lnSpc>
                <a:spcPct val="100000"/>
              </a:lnSpc>
              <a:spcBef>
                <a:spcPts val="500"/>
              </a:spcBef>
              <a:tabLst/>
              <a:defRPr sz="4800" b="1">
                <a:solidFill>
                  <a:srgbClr val="FFFFFF"/>
                </a:solidFill>
                <a:effectLst>
                  <a:outerShdw blurRad="38100" dist="38100" dir="18900000" rotWithShape="0">
                    <a:srgbClr val="000000"/>
                  </a:outerShdw>
                </a:effectLst>
                <a:latin typeface="Helvetica"/>
                <a:ea typeface="Helvetica"/>
                <a:cs typeface="Helvetica"/>
                <a:sym typeface="Helvetica"/>
              </a:defRPr>
            </a:lvl1pPr>
          </a:lstStyle>
          <a:p>
            <a:endParaRPr sz="6000" dirty="0"/>
          </a:p>
        </p:txBody>
      </p:sp>
      <p:sp>
        <p:nvSpPr>
          <p:cNvPr id="174" name="In civilized Greek society, Homer mentions a ratio of twenty parts water to one part wine.…"/>
          <p:cNvSpPr txBox="1"/>
          <p:nvPr/>
        </p:nvSpPr>
        <p:spPr>
          <a:xfrm>
            <a:off x="7159700" y="3289300"/>
            <a:ext cx="6196687"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0" marR="457200">
              <a:lnSpc>
                <a:spcPct val="100000"/>
              </a:lnSpc>
              <a:tabLst/>
              <a:defRPr b="1">
                <a:solidFill>
                  <a:srgbClr val="FFFFFF"/>
                </a:solidFill>
                <a:effectLst>
                  <a:outerShdw blurRad="12700" dist="12700" dir="18900000" rotWithShape="0">
                    <a:srgbClr val="000000"/>
                  </a:outerShdw>
                </a:effectLst>
                <a:latin typeface="Helvetica"/>
                <a:ea typeface="Helvetica"/>
                <a:cs typeface="Helvetica"/>
                <a:sym typeface="Helvetica"/>
              </a:defRPr>
            </a:pPr>
            <a:endParaRPr dirty="0"/>
          </a:p>
        </p:txBody>
      </p:sp>
      <p:pic>
        <p:nvPicPr>
          <p:cNvPr id="5" name="Picture 4" descr="A person standing in a cave&#10;&#10;Description automatically generated">
            <a:extLst>
              <a:ext uri="{FF2B5EF4-FFF2-40B4-BE49-F238E27FC236}">
                <a16:creationId xmlns:a16="http://schemas.microsoft.com/office/drawing/2014/main" id="{6018EBDE-BBF9-F4B6-9D52-8B084B0523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44" y="1172257"/>
            <a:ext cx="6990080" cy="5242562"/>
          </a:xfrm>
          <a:prstGeom prst="rect">
            <a:avLst/>
          </a:prstGeom>
        </p:spPr>
      </p:pic>
      <p:sp>
        <p:nvSpPr>
          <p:cNvPr id="6" name="Homer">
            <a:extLst>
              <a:ext uri="{FF2B5EF4-FFF2-40B4-BE49-F238E27FC236}">
                <a16:creationId xmlns:a16="http://schemas.microsoft.com/office/drawing/2014/main" id="{BE407304-5A2D-BE10-809E-A2E481F397B7}"/>
              </a:ext>
            </a:extLst>
          </p:cNvPr>
          <p:cNvSpPr txBox="1"/>
          <p:nvPr/>
        </p:nvSpPr>
        <p:spPr>
          <a:xfrm>
            <a:off x="91766" y="99248"/>
            <a:ext cx="12839700" cy="933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marL="0" marR="457200" algn="ctr">
              <a:lnSpc>
                <a:spcPct val="100000"/>
              </a:lnSpc>
              <a:spcBef>
                <a:spcPts val="500"/>
              </a:spcBef>
              <a:tabLst/>
              <a:defRPr sz="4800" b="1">
                <a:solidFill>
                  <a:srgbClr val="FFFFFF"/>
                </a:solidFill>
                <a:effectLst>
                  <a:outerShdw blurRad="38100" dist="38100" dir="18900000" rotWithShape="0">
                    <a:srgbClr val="000000"/>
                  </a:outerShdw>
                </a:effectLst>
                <a:latin typeface="Helvetica"/>
                <a:ea typeface="Helvetica"/>
                <a:cs typeface="Helvetica"/>
                <a:sym typeface="Helvetica"/>
              </a:defRPr>
            </a:lvl1pPr>
          </a:lstStyle>
          <a:p>
            <a:r>
              <a:rPr lang="en-US" sz="5400" b="0" dirty="0">
                <a:solidFill>
                  <a:srgbClr val="FFFF00"/>
                </a:solidFill>
                <a:effectLst>
                  <a:outerShdw blurRad="38100" dist="38100" dir="18900000" sx="1000" sy="1000" rotWithShape="0">
                    <a:srgbClr val="000000"/>
                  </a:outerShdw>
                </a:effectLst>
                <a:latin typeface="VAGRounded BT" panose="020F0702020204020204" pitchFamily="34" charset="0"/>
              </a:rPr>
              <a:t>Jewish Wine Press</a:t>
            </a:r>
            <a:r>
              <a:rPr lang="en-US" sz="5400" b="0" dirty="0">
                <a:effectLst>
                  <a:outerShdw blurRad="38100" dist="38100" dir="18900000" sx="1000" sy="1000" rotWithShape="0">
                    <a:srgbClr val="000000"/>
                  </a:outerShdw>
                </a:effectLst>
                <a:latin typeface="VAGRounded BT" panose="020F0702020204020204" pitchFamily="34" charset="0"/>
              </a:rPr>
              <a:t>, Kh. Maqatir, AD 67</a:t>
            </a:r>
          </a:p>
        </p:txBody>
      </p:sp>
      <p:sp>
        <p:nvSpPr>
          <p:cNvPr id="7" name="Homer">
            <a:extLst>
              <a:ext uri="{FF2B5EF4-FFF2-40B4-BE49-F238E27FC236}">
                <a16:creationId xmlns:a16="http://schemas.microsoft.com/office/drawing/2014/main" id="{E61F4B63-209B-96E2-3140-70AA87527219}"/>
              </a:ext>
            </a:extLst>
          </p:cNvPr>
          <p:cNvSpPr txBox="1"/>
          <p:nvPr/>
        </p:nvSpPr>
        <p:spPr>
          <a:xfrm>
            <a:off x="158749" y="6765956"/>
            <a:ext cx="5935980" cy="25109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marL="0" marR="457200" algn="ctr">
              <a:lnSpc>
                <a:spcPct val="100000"/>
              </a:lnSpc>
              <a:spcBef>
                <a:spcPts val="500"/>
              </a:spcBef>
              <a:tabLst/>
              <a:defRPr sz="4800" b="1">
                <a:solidFill>
                  <a:srgbClr val="FFFFFF"/>
                </a:solidFill>
                <a:effectLst>
                  <a:outerShdw blurRad="38100" dist="38100" dir="18900000" rotWithShape="0">
                    <a:srgbClr val="000000"/>
                  </a:outerShdw>
                </a:effectLst>
                <a:latin typeface="Helvetica"/>
                <a:ea typeface="Helvetica"/>
                <a:cs typeface="Helvetica"/>
                <a:sym typeface="Helvetica"/>
              </a:defRPr>
            </a:lvl1pPr>
          </a:lstStyle>
          <a:p>
            <a:r>
              <a:rPr lang="en-US" sz="4000" b="0" dirty="0">
                <a:solidFill>
                  <a:srgbClr val="FFFF00"/>
                </a:solidFill>
                <a:effectLst>
                  <a:outerShdw blurRad="38100" dist="38100" dir="18900000" sx="1000" sy="1000" rotWithShape="0">
                    <a:srgbClr val="000000"/>
                  </a:outerShdw>
                </a:effectLst>
                <a:latin typeface="VAGRounded BT" panose="020F0702020204020204" pitchFamily="34" charset="0"/>
              </a:rPr>
              <a:t>Lever Wine Press</a:t>
            </a:r>
          </a:p>
          <a:p>
            <a:r>
              <a:rPr lang="en-US" sz="4000" b="0" dirty="0">
                <a:solidFill>
                  <a:srgbClr val="FFFF00"/>
                </a:solidFill>
                <a:effectLst>
                  <a:outerShdw blurRad="38100" dist="38100" dir="18900000" sx="1000" sy="1000" rotWithShape="0">
                    <a:srgbClr val="000000"/>
                  </a:outerShdw>
                </a:effectLst>
                <a:latin typeface="VAGRounded BT" panose="020F0702020204020204" pitchFamily="34" charset="0"/>
              </a:rPr>
              <a:t>Cavern 1</a:t>
            </a:r>
            <a:endParaRPr lang="en-US" sz="4000" b="0" dirty="0">
              <a:effectLst>
                <a:outerShdw blurRad="38100" dist="38100" dir="18900000" sx="1000" sy="1000" rotWithShape="0">
                  <a:srgbClr val="000000"/>
                </a:outerShdw>
              </a:effectLst>
              <a:latin typeface="VAGRounded BT" panose="020F0702020204020204" pitchFamily="34" charset="0"/>
            </a:endParaRPr>
          </a:p>
          <a:p>
            <a:r>
              <a:rPr lang="en-US" sz="3200" b="0" dirty="0">
                <a:effectLst>
                  <a:outerShdw blurRad="38100" dist="38100" dir="18900000" sx="1000" sy="1000" rotWithShape="0">
                    <a:srgbClr val="000000"/>
                  </a:outerShdw>
                </a:effectLst>
                <a:latin typeface="VAGRounded BT" panose="020F0702020204020204" pitchFamily="34" charset="0"/>
              </a:rPr>
              <a:t>Excavated by Steven Rudd</a:t>
            </a:r>
          </a:p>
          <a:p>
            <a:r>
              <a:rPr lang="en-US" sz="3200" b="0" dirty="0">
                <a:effectLst>
                  <a:outerShdw blurRad="38100" dist="38100" dir="18900000" sx="1000" sy="1000" rotWithShape="0">
                    <a:srgbClr val="000000"/>
                  </a:outerShdw>
                </a:effectLst>
                <a:latin typeface="VAGRounded BT" panose="020F0702020204020204" pitchFamily="34" charset="0"/>
              </a:rPr>
              <a:t>December 2013</a:t>
            </a:r>
          </a:p>
        </p:txBody>
      </p:sp>
      <p:pic>
        <p:nvPicPr>
          <p:cNvPr id="9" name="Picture 8" descr="A drawing of a device&#10;&#10;Description automatically generated">
            <a:extLst>
              <a:ext uri="{FF2B5EF4-FFF2-40B4-BE49-F238E27FC236}">
                <a16:creationId xmlns:a16="http://schemas.microsoft.com/office/drawing/2014/main" id="{CA5DE4BD-FB20-5933-2709-4A4905DD4F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5853" y="4776518"/>
            <a:ext cx="6541008" cy="4572000"/>
          </a:xfrm>
          <a:prstGeom prst="rect">
            <a:avLst/>
          </a:prstGeom>
        </p:spPr>
      </p:pic>
      <p:sp>
        <p:nvSpPr>
          <p:cNvPr id="12" name="Arrow: Right 11">
            <a:extLst>
              <a:ext uri="{FF2B5EF4-FFF2-40B4-BE49-F238E27FC236}">
                <a16:creationId xmlns:a16="http://schemas.microsoft.com/office/drawing/2014/main" id="{170ABD9E-B258-A466-EDAB-3ABA5E5DD8D3}"/>
              </a:ext>
            </a:extLst>
          </p:cNvPr>
          <p:cNvSpPr/>
          <p:nvPr/>
        </p:nvSpPr>
        <p:spPr>
          <a:xfrm rot="2816517">
            <a:off x="5091520" y="4119762"/>
            <a:ext cx="3697243" cy="486684"/>
          </a:xfrm>
          <a:prstGeom prst="rightArrow">
            <a:avLst/>
          </a:prstGeom>
          <a:solidFill>
            <a:srgbClr val="FF0000"/>
          </a:solidFill>
          <a:ln w="25400" cap="flat">
            <a:solidFill>
              <a:srgbClr val="824828"/>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139700" marR="0" indent="0" algn="l" defTabSz="457200" rtl="0" fontAlgn="auto" latinLnBrk="0" hangingPunct="0">
              <a:lnSpc>
                <a:spcPts val="4300"/>
              </a:lnSpc>
              <a:spcBef>
                <a:spcPts val="0"/>
              </a:spcBef>
              <a:spcAft>
                <a:spcPts val="0"/>
              </a:spcAft>
              <a:buClrTx/>
              <a:buSzTx/>
              <a:buFontTx/>
              <a:buNone/>
              <a:tabLst>
                <a:tab pos="673100" algn="l"/>
              </a:tabLst>
            </a:pPr>
            <a:endParaRPr kumimoji="0" lang="en-CA" sz="3600" b="0" i="0" u="none" strike="noStrike" cap="none" spc="0" normalizeH="0" baseline="0">
              <a:ln>
                <a:noFill/>
              </a:ln>
              <a:solidFill>
                <a:srgbClr val="483F36"/>
              </a:solidFill>
              <a:effectLst>
                <a:outerShdw blurRad="38100" dist="12700" dir="5400000" rotWithShape="0">
                  <a:srgbClr val="000000">
                    <a:alpha val="50000"/>
                  </a:srgbClr>
                </a:outerShdw>
              </a:effectLst>
              <a:uFillTx/>
              <a:latin typeface="+mn-lt"/>
              <a:ea typeface="+mn-ea"/>
              <a:cs typeface="+mn-cs"/>
              <a:sym typeface="Hoefler Text"/>
            </a:endParaRPr>
          </a:p>
        </p:txBody>
      </p:sp>
      <p:sp>
        <p:nvSpPr>
          <p:cNvPr id="13" name="Homer">
            <a:extLst>
              <a:ext uri="{FF2B5EF4-FFF2-40B4-BE49-F238E27FC236}">
                <a16:creationId xmlns:a16="http://schemas.microsoft.com/office/drawing/2014/main" id="{18560822-40D3-E5E3-7797-E8E712D1EEA0}"/>
              </a:ext>
            </a:extLst>
          </p:cNvPr>
          <p:cNvSpPr txBox="1"/>
          <p:nvPr/>
        </p:nvSpPr>
        <p:spPr>
          <a:xfrm>
            <a:off x="7068820" y="1680589"/>
            <a:ext cx="5935980" cy="17671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marL="0" marR="457200" algn="ctr">
              <a:lnSpc>
                <a:spcPct val="100000"/>
              </a:lnSpc>
              <a:spcBef>
                <a:spcPts val="500"/>
              </a:spcBef>
              <a:tabLst/>
              <a:defRPr sz="4800" b="1">
                <a:solidFill>
                  <a:srgbClr val="FFFFFF"/>
                </a:solidFill>
                <a:effectLst>
                  <a:outerShdw blurRad="38100" dist="38100" dir="18900000" rotWithShape="0">
                    <a:srgbClr val="000000"/>
                  </a:outerShdw>
                </a:effectLst>
                <a:latin typeface="Helvetica"/>
                <a:ea typeface="Helvetica"/>
                <a:cs typeface="Helvetica"/>
                <a:sym typeface="Helvetica"/>
              </a:defRPr>
            </a:lvl1pPr>
          </a:lstStyle>
          <a:p>
            <a:pPr>
              <a:spcBef>
                <a:spcPts val="0"/>
              </a:spcBef>
            </a:pPr>
            <a:r>
              <a:rPr lang="en-US" sz="6000" b="0" dirty="0">
                <a:solidFill>
                  <a:srgbClr val="FFFF00"/>
                </a:solidFill>
                <a:effectLst>
                  <a:outerShdw blurRad="38100" dist="38100" dir="18900000" sx="1000" sy="1000" rotWithShape="0">
                    <a:srgbClr val="000000"/>
                  </a:outerShdw>
                </a:effectLst>
                <a:latin typeface="VAGRounded BT" panose="020F0702020204020204" pitchFamily="34" charset="0"/>
              </a:rPr>
              <a:t>Wine Press</a:t>
            </a:r>
          </a:p>
          <a:p>
            <a:pPr>
              <a:spcBef>
                <a:spcPts val="0"/>
              </a:spcBef>
            </a:pPr>
            <a:r>
              <a:rPr lang="en-US" sz="4400" b="0" dirty="0">
                <a:solidFill>
                  <a:srgbClr val="FFFF00"/>
                </a:solidFill>
                <a:effectLst>
                  <a:outerShdw blurRad="38100" dist="38100" dir="18900000" sx="1000" sy="1000" rotWithShape="0">
                    <a:srgbClr val="000000"/>
                  </a:outerShdw>
                </a:effectLst>
                <a:latin typeface="VAGRounded BT" panose="020F0702020204020204" pitchFamily="34" charset="0"/>
              </a:rPr>
              <a:t>Isa 5:2; Mt 21:33</a:t>
            </a:r>
          </a:p>
        </p:txBody>
      </p:sp>
    </p:spTree>
    <p:extLst>
      <p:ext uri="{BB962C8B-B14F-4D97-AF65-F5344CB8AC3E}">
        <p14:creationId xmlns:p14="http://schemas.microsoft.com/office/powerpoint/2010/main" val="257296553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Image" descr="Image"/>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88902" y="-1"/>
            <a:ext cx="13182602" cy="9886951"/>
          </a:xfrm>
          <a:prstGeom prst="rect">
            <a:avLst/>
          </a:prstGeom>
          <a:ln w="12700">
            <a:miter lim="400000"/>
          </a:ln>
        </p:spPr>
      </p:pic>
      <p:sp>
        <p:nvSpPr>
          <p:cNvPr id="168" name="Ancient Greece…"/>
          <p:cNvSpPr txBox="1"/>
          <p:nvPr/>
        </p:nvSpPr>
        <p:spPr>
          <a:xfrm>
            <a:off x="12900" y="211896"/>
            <a:ext cx="13259548" cy="841256"/>
          </a:xfrm>
          <a:prstGeom prst="rect">
            <a:avLst/>
          </a:prstGeom>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0" marR="457200" algn="ctr">
              <a:lnSpc>
                <a:spcPct val="100000"/>
              </a:lnSpc>
              <a:spcBef>
                <a:spcPts val="500"/>
              </a:spcBef>
              <a:tabLst/>
              <a:defRPr sz="4800" b="1">
                <a:solidFill>
                  <a:srgbClr val="FFFFFF"/>
                </a:solidFill>
                <a:effectLst>
                  <a:outerShdw blurRad="38100" dist="38100" dir="18900000" rotWithShape="0">
                    <a:srgbClr val="000000"/>
                  </a:outerShdw>
                </a:effectLst>
                <a:latin typeface="Helvetica"/>
                <a:ea typeface="Helvetica"/>
                <a:cs typeface="Helvetica"/>
                <a:sym typeface="Helvetica"/>
              </a:defRPr>
            </a:pPr>
            <a:r>
              <a:rPr lang="en-US" dirty="0" err="1">
                <a:solidFill>
                  <a:schemeClr val="bg1"/>
                </a:solidFill>
                <a:effectLst>
                  <a:outerShdw blurRad="38100" dist="38100" dir="18900000" sx="1000" sy="1000" rotWithShape="0">
                    <a:srgbClr val="000000"/>
                  </a:outerShdw>
                </a:effectLst>
              </a:rPr>
              <a:t>Deluted</a:t>
            </a:r>
            <a:r>
              <a:rPr lang="en-US" dirty="0">
                <a:solidFill>
                  <a:schemeClr val="bg1"/>
                </a:solidFill>
                <a:effectLst>
                  <a:outerShdw blurRad="38100" dist="38100" dir="18900000" sx="1000" sy="1000" rotWithShape="0">
                    <a:srgbClr val="000000"/>
                  </a:outerShdw>
                </a:effectLst>
              </a:rPr>
              <a:t> Wine in Ancient Greece and Rome:</a:t>
            </a:r>
          </a:p>
        </p:txBody>
      </p:sp>
      <p:pic>
        <p:nvPicPr>
          <p:cNvPr id="7" name="Picture 6">
            <a:extLst>
              <a:ext uri="{FF2B5EF4-FFF2-40B4-BE49-F238E27FC236}">
                <a16:creationId xmlns:a16="http://schemas.microsoft.com/office/drawing/2014/main" id="{1B231653-21FB-27DD-69C0-CAB41027CF0F}"/>
              </a:ext>
            </a:extLst>
          </p:cNvPr>
          <p:cNvPicPr>
            <a:picLocks noChangeAspect="1"/>
          </p:cNvPicPr>
          <p:nvPr/>
        </p:nvPicPr>
        <p:blipFill>
          <a:blip r:embed="rId4"/>
          <a:stretch>
            <a:fillRect/>
          </a:stretch>
        </p:blipFill>
        <p:spPr>
          <a:xfrm>
            <a:off x="7062718" y="1101849"/>
            <a:ext cx="5937171" cy="7735080"/>
          </a:xfrm>
          <a:prstGeom prst="rect">
            <a:avLst/>
          </a:prstGeom>
        </p:spPr>
      </p:pic>
      <p:sp>
        <p:nvSpPr>
          <p:cNvPr id="169" name="Wine was almost always diluted, usually with water (or snow when the wine was to be served cold). The Greeks believed that only barbarians drank unmixed or undiluted wine… Greeks asserted that the dilution of wine with water was a mark of civilized behav"/>
          <p:cNvSpPr txBox="1"/>
          <p:nvPr/>
        </p:nvSpPr>
        <p:spPr>
          <a:xfrm>
            <a:off x="107271" y="1330151"/>
            <a:ext cx="7201105" cy="71198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marL="0" marR="457200">
              <a:lnSpc>
                <a:spcPct val="100000"/>
              </a:lnSpc>
              <a:tabLst/>
              <a:defRPr b="1">
                <a:solidFill>
                  <a:srgbClr val="FFFFFF"/>
                </a:solidFill>
                <a:effectLst>
                  <a:outerShdw blurRad="12700" dist="12700" dir="18900000" rotWithShape="0">
                    <a:srgbClr val="000000"/>
                  </a:outerShdw>
                </a:effectLst>
                <a:latin typeface="Helvetica"/>
                <a:ea typeface="Helvetica"/>
                <a:cs typeface="Helvetica"/>
                <a:sym typeface="Helvetica"/>
              </a:defRPr>
            </a:pPr>
            <a:r>
              <a:rPr lang="en-US" sz="4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“In Ancient Greece no civilized man would dream of drinking undiluted wine.”</a:t>
            </a:r>
          </a:p>
          <a:p>
            <a:pPr marL="0" marR="457200">
              <a:lnSpc>
                <a:spcPct val="100000"/>
              </a:lnSpc>
              <a:tabLst/>
              <a:defRPr b="1">
                <a:solidFill>
                  <a:srgbClr val="FFFFFF"/>
                </a:solidFill>
                <a:effectLst>
                  <a:outerShdw blurRad="12700" dist="12700" dir="18900000" rotWithShape="0">
                    <a:srgbClr val="000000"/>
                  </a:outerShdw>
                </a:effectLst>
                <a:latin typeface="Helvetica"/>
                <a:ea typeface="Helvetica"/>
                <a:cs typeface="Helvetica"/>
                <a:sym typeface="Helvetica"/>
              </a:defRPr>
            </a:pPr>
            <a:r>
              <a:rPr lang="en-US" sz="4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a:p>
            <a:pPr marL="0" marR="457200">
              <a:lnSpc>
                <a:spcPct val="100000"/>
              </a:lnSpc>
              <a:tabLst/>
              <a:defRPr b="1">
                <a:solidFill>
                  <a:srgbClr val="FFFFFF"/>
                </a:solidFill>
                <a:effectLst>
                  <a:outerShdw blurRad="12700" dist="12700" dir="18900000" rotWithShape="0">
                    <a:srgbClr val="000000"/>
                  </a:outerShdw>
                </a:effectLst>
                <a:latin typeface="Helvetica"/>
                <a:ea typeface="Helvetica"/>
                <a:cs typeface="Helvetica"/>
                <a:sym typeface="Helvetica"/>
              </a:defRPr>
            </a:pPr>
            <a:r>
              <a:rPr lang="en-US" sz="4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“Wine was always diluted with water, indeed drinking undiluted wine was the mark of a barbarian in Ancient Greece and Ancient Rome”</a:t>
            </a:r>
          </a:p>
          <a:p>
            <a:pPr marL="0" marR="457200">
              <a:lnSpc>
                <a:spcPct val="100000"/>
              </a:lnSpc>
              <a:tabLst/>
              <a:defRPr b="1">
                <a:solidFill>
                  <a:srgbClr val="FFFFFF"/>
                </a:solidFill>
                <a:effectLst>
                  <a:outerShdw blurRad="12700" dist="12700" dir="18900000" rotWithShape="0">
                    <a:srgbClr val="000000"/>
                  </a:outerShdw>
                </a:effectLst>
                <a:latin typeface="Helvetica"/>
                <a:ea typeface="Helvetica"/>
                <a:cs typeface="Helvetica"/>
                <a:sym typeface="Helvetica"/>
              </a:defRPr>
            </a:pPr>
            <a:endParaRPr lang="en-CA" sz="32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0" marR="457200">
              <a:lnSpc>
                <a:spcPct val="100000"/>
              </a:lnSpc>
              <a:tabLst/>
              <a:defRPr b="1">
                <a:solidFill>
                  <a:srgbClr val="FFFFFF"/>
                </a:solidFill>
                <a:effectLst>
                  <a:outerShdw blurRad="12700" dist="12700" dir="18900000" rotWithShape="0">
                    <a:srgbClr val="000000"/>
                  </a:outerShdw>
                </a:effectLst>
                <a:latin typeface="Helvetica"/>
                <a:ea typeface="Helvetica"/>
                <a:cs typeface="Helvetica"/>
                <a:sym typeface="Helvetica"/>
              </a:defRPr>
            </a:pPr>
            <a:r>
              <a:rPr lang="en-CA" sz="3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(Oxford companion to wine, Jancis Robinson, p4, 810, 2015 AD)</a:t>
            </a:r>
          </a:p>
        </p:txBody>
      </p:sp>
    </p:spTree>
  </p:cSld>
  <p:clrMapOvr>
    <a:masterClrMapping/>
  </p:clrMapOvr>
  <mc:AlternateContent xmlns:mc="http://schemas.openxmlformats.org/markup-compatibility/2006" xmlns:p14="http://schemas.microsoft.com/office/powerpoint/2010/main">
    <mc:Choice Requires="p14">
      <p:transition spd="slow" p14:dur="1750">
        <p:fade/>
      </p:transition>
    </mc:Choice>
    <mc:Fallback xmlns:a14="http://schemas.microsoft.com/office/drawing/2010/main" xmlns:m="http://schemas.openxmlformats.org/officeDocument/2006/math" xmlns="">
      <p:transition spd="slow">
        <p:fade/>
      </p:transition>
    </mc:Fallback>
  </mc:AlternateContent>
</p:sld>
</file>

<file path=ppt/theme/theme1.xml><?xml version="1.0" encoding="utf-8"?>
<a:theme xmlns:a="http://schemas.openxmlformats.org/drawingml/2006/main" name="White">
  <a:themeElements>
    <a:clrScheme name="White">
      <a:dk1>
        <a:srgbClr val="483F36"/>
      </a:dk1>
      <a:lt1>
        <a:srgbClr val="122F48"/>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oefler Text"/>
        <a:ea typeface="Hoefler Text"/>
        <a:cs typeface="Hoefler Text"/>
      </a:majorFont>
      <a:minorFont>
        <a:latin typeface="Hoefler Text"/>
        <a:ea typeface="Hoefler Text"/>
        <a:cs typeface="Hoefler Tex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0B464">
            <a:alpha val="15000"/>
          </a:srgbClr>
        </a:solidFill>
        <a:ln w="25400" cap="flat">
          <a:solidFill>
            <a:srgbClr val="824828"/>
          </a:solidFill>
          <a:prstDash val="solid"/>
          <a:miter lim="400000"/>
        </a:ln>
        <a:effectLst/>
        <a:sp3d/>
      </a:spPr>
      <a:bodyPr rot="0" spcFirstLastPara="1" vertOverflow="overflow" horzOverflow="overflow" vert="horz" wrap="square" lIns="38100" tIns="38100" rIns="38100" bIns="38100" numCol="1" spcCol="38100" rtlCol="0" anchor="ctr">
        <a:spAutoFit/>
      </a:bodyPr>
      <a:lstStyle>
        <a:defPPr marL="139700" marR="0" indent="0" algn="l" defTabSz="457200" rtl="0" fontAlgn="auto" latinLnBrk="0" hangingPunct="0">
          <a:lnSpc>
            <a:spcPts val="4300"/>
          </a:lnSpc>
          <a:spcBef>
            <a:spcPts val="0"/>
          </a:spcBef>
          <a:spcAft>
            <a:spcPts val="0"/>
          </a:spcAft>
          <a:buClrTx/>
          <a:buSzTx/>
          <a:buFontTx/>
          <a:buNone/>
          <a:tabLst>
            <a:tab pos="673100" algn="l"/>
          </a:tabLst>
          <a:defRPr kumimoji="0" sz="3600" b="0" i="0" u="none" strike="noStrike" cap="none" spc="0" normalizeH="0" baseline="0">
            <a:ln>
              <a:noFill/>
            </a:ln>
            <a:solidFill>
              <a:srgbClr val="483F36"/>
            </a:solidFill>
            <a:effectLst>
              <a:outerShdw blurRad="38100" dist="12700" dir="5400000" rotWithShape="0">
                <a:srgbClr val="000000">
                  <a:alpha val="50000"/>
                </a:srgbClr>
              </a:outerShdw>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824828"/>
          </a:solidFill>
          <a:prstDash val="solid"/>
          <a:miter lim="400000"/>
        </a:ln>
        <a:effectLst>
          <a:outerShdw blurRad="25400" dist="12700" dir="5400000" rotWithShape="0">
            <a:srgbClr val="000000">
              <a:alpha val="2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139700" marR="0" indent="0" algn="l" defTabSz="457200" rtl="0" fontAlgn="auto" latinLnBrk="0" hangingPunct="0">
          <a:lnSpc>
            <a:spcPts val="4300"/>
          </a:lnSpc>
          <a:spcBef>
            <a:spcPts val="0"/>
          </a:spcBef>
          <a:spcAft>
            <a:spcPts val="0"/>
          </a:spcAft>
          <a:buClrTx/>
          <a:buSzTx/>
          <a:buFontTx/>
          <a:buNone/>
          <a:tabLst>
            <a:tab pos="673100" algn="l"/>
          </a:tabLst>
          <a:defRPr kumimoji="0" sz="3600" b="0" i="0" u="none" strike="noStrike" cap="none" spc="0" normalizeH="0" baseline="0">
            <a:ln>
              <a:noFill/>
            </a:ln>
            <a:solidFill>
              <a:srgbClr val="483F36"/>
            </a:solidFill>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oefler Text"/>
        <a:ea typeface="Hoefler Text"/>
        <a:cs typeface="Hoefler Text"/>
      </a:majorFont>
      <a:minorFont>
        <a:latin typeface="Hoefler Text"/>
        <a:ea typeface="Hoefler Text"/>
        <a:cs typeface="Hoefler Tex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0B464">
            <a:alpha val="15000"/>
          </a:srgbClr>
        </a:solidFill>
        <a:ln w="25400" cap="flat">
          <a:solidFill>
            <a:srgbClr val="824828"/>
          </a:solidFill>
          <a:prstDash val="solid"/>
          <a:miter lim="400000"/>
        </a:ln>
        <a:effectLst/>
        <a:sp3d/>
      </a:spPr>
      <a:bodyPr rot="0" spcFirstLastPara="1" vertOverflow="overflow" horzOverflow="overflow" vert="horz" wrap="square" lIns="38100" tIns="38100" rIns="38100" bIns="38100" numCol="1" spcCol="38100" rtlCol="0" anchor="ctr">
        <a:spAutoFit/>
      </a:bodyPr>
      <a:lstStyle>
        <a:defPPr marL="139700" marR="0" indent="0" algn="l" defTabSz="457200" rtl="0" fontAlgn="auto" latinLnBrk="0" hangingPunct="0">
          <a:lnSpc>
            <a:spcPts val="4300"/>
          </a:lnSpc>
          <a:spcBef>
            <a:spcPts val="0"/>
          </a:spcBef>
          <a:spcAft>
            <a:spcPts val="0"/>
          </a:spcAft>
          <a:buClrTx/>
          <a:buSzTx/>
          <a:buFontTx/>
          <a:buNone/>
          <a:tabLst>
            <a:tab pos="673100" algn="l"/>
          </a:tabLst>
          <a:defRPr kumimoji="0" sz="3600" b="0" i="0" u="none" strike="noStrike" cap="none" spc="0" normalizeH="0" baseline="0">
            <a:ln>
              <a:noFill/>
            </a:ln>
            <a:solidFill>
              <a:srgbClr val="483F36"/>
            </a:solidFill>
            <a:effectLst>
              <a:outerShdw blurRad="38100" dist="12700" dir="5400000" rotWithShape="0">
                <a:srgbClr val="000000">
                  <a:alpha val="50000"/>
                </a:srgbClr>
              </a:outerShdw>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824828"/>
          </a:solidFill>
          <a:prstDash val="solid"/>
          <a:miter lim="400000"/>
        </a:ln>
        <a:effectLst>
          <a:outerShdw blurRad="25400" dist="12700" dir="5400000" rotWithShape="0">
            <a:srgbClr val="000000">
              <a:alpha val="2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139700" marR="0" indent="0" algn="l" defTabSz="457200" rtl="0" fontAlgn="auto" latinLnBrk="0" hangingPunct="0">
          <a:lnSpc>
            <a:spcPts val="4300"/>
          </a:lnSpc>
          <a:spcBef>
            <a:spcPts val="0"/>
          </a:spcBef>
          <a:spcAft>
            <a:spcPts val="0"/>
          </a:spcAft>
          <a:buClrTx/>
          <a:buSzTx/>
          <a:buFontTx/>
          <a:buNone/>
          <a:tabLst>
            <a:tab pos="673100" algn="l"/>
          </a:tabLst>
          <a:defRPr kumimoji="0" sz="3600" b="0" i="0" u="none" strike="noStrike" cap="none" spc="0" normalizeH="0" baseline="0">
            <a:ln>
              <a:noFill/>
            </a:ln>
            <a:solidFill>
              <a:srgbClr val="483F36"/>
            </a:solidFill>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4439</TotalTime>
  <Words>4754</Words>
  <Application>Microsoft Office PowerPoint</Application>
  <PresentationFormat>Custom</PresentationFormat>
  <Paragraphs>428</Paragraphs>
  <Slides>71</Slides>
  <Notes>22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71</vt:i4>
      </vt:variant>
    </vt:vector>
  </HeadingPairs>
  <TitlesOfParts>
    <vt:vector size="81" baseType="lpstr">
      <vt:lpstr>Arial</vt:lpstr>
      <vt:lpstr>Calibri</vt:lpstr>
      <vt:lpstr>Gill Sans</vt:lpstr>
      <vt:lpstr>Helvetica Neue</vt:lpstr>
      <vt:lpstr>Helvetica Neue Light</vt:lpstr>
      <vt:lpstr>Helvetica Neue Medium</vt:lpstr>
      <vt:lpstr>Lucida Grande</vt:lpstr>
      <vt:lpstr>Times Roman</vt:lpstr>
      <vt:lpstr>VAGRounded BT</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Steven Rudd</cp:lastModifiedBy>
  <cp:revision>448</cp:revision>
  <dcterms:modified xsi:type="dcterms:W3CDTF">2024-03-05T00:05:15Z</dcterms:modified>
</cp:coreProperties>
</file>